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wdp" ContentType="image/vnd.ms-photo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04" r:id="rId1"/>
  </p:sldMasterIdLst>
  <p:notesMasterIdLst>
    <p:notesMasterId r:id="rId23"/>
  </p:notesMasterIdLst>
  <p:handoutMasterIdLst>
    <p:handoutMasterId r:id="rId24"/>
  </p:handoutMasterIdLst>
  <p:sldIdLst>
    <p:sldId id="343" r:id="rId2"/>
    <p:sldId id="257" r:id="rId3"/>
    <p:sldId id="279" r:id="rId4"/>
    <p:sldId id="258" r:id="rId5"/>
    <p:sldId id="278" r:id="rId6"/>
    <p:sldId id="342" r:id="rId7"/>
    <p:sldId id="268" r:id="rId8"/>
    <p:sldId id="269" r:id="rId9"/>
    <p:sldId id="272" r:id="rId10"/>
    <p:sldId id="274" r:id="rId11"/>
    <p:sldId id="280" r:id="rId12"/>
    <p:sldId id="299" r:id="rId13"/>
    <p:sldId id="300" r:id="rId14"/>
    <p:sldId id="301" r:id="rId15"/>
    <p:sldId id="302" r:id="rId16"/>
    <p:sldId id="303" r:id="rId17"/>
    <p:sldId id="305" r:id="rId18"/>
    <p:sldId id="306" r:id="rId19"/>
    <p:sldId id="308" r:id="rId20"/>
    <p:sldId id="313" r:id="rId21"/>
    <p:sldId id="289" r:id="rId22"/>
  </p:sldIdLst>
  <p:sldSz cx="9144000" cy="6858000" type="screen4x3"/>
  <p:notesSz cx="6858000" cy="9144000"/>
  <p:defaultTextStyle>
    <a:defPPr>
      <a:defRPr lang="x-non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9864" autoAdjust="0"/>
    <p:restoredTop sz="94639" autoAdjust="0"/>
  </p:normalViewPr>
  <p:slideViewPr>
    <p:cSldViewPr>
      <p:cViewPr varScale="1">
        <p:scale>
          <a:sx n="31" d="100"/>
          <a:sy n="31" d="100"/>
        </p:scale>
        <p:origin x="-104" y="-18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SQL Injection Attacks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036776-013A-4FF2-8C5A-214126938F38}" type="datetimeFigureOut">
              <a:rPr lang="en-US" smtClean="0"/>
              <a:t>4/30/12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El Shibani Omar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3EAE16-2955-4A5E-99C5-026D5D633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54050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SQL Injection Attacks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A3DAC-3455-4DB6-9F7B-88368A03006D}" type="datetimeFigureOut">
              <a:rPr lang="en-US" smtClean="0"/>
              <a:t>4/30/12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El Shibani Omar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7A33A-563C-441A-8362-9B28C54FD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13643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7A33A-563C-441A-8362-9B28C54FD55F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 Shibani Omar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SQL Injection Attacks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783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1970s by Dr. </a:t>
            </a:r>
            <a:r>
              <a:rPr lang="en-US" sz="12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Codd</a:t>
            </a:r>
            <a:r>
              <a:rPr lang="en-US" sz="1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  Research for IBM</a:t>
            </a:r>
          </a:p>
          <a:p>
            <a:r>
              <a:rPr lang="en-US" dirty="0" smtClean="0"/>
              <a:t>IBM liked SQL IBM began developing commercial products using it</a:t>
            </a:r>
          </a:p>
          <a:p>
            <a:r>
              <a:rPr lang="en-US" dirty="0" smtClean="0"/>
              <a:t>American National Standards Institute - ANSI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7A33A-563C-441A-8362-9B28C54FD55F}" type="slidenum">
              <a:rPr lang="en-US" smtClean="0"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 Shibani Omar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SQL Injection Attacks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4238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7A33A-563C-441A-8362-9B28C54FD55F}" type="slidenum">
              <a:rPr lang="en-US" smtClean="0"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 Shibani Omar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SQL Injection Attacks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305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web application has open access to the database to return requests.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7A33A-563C-441A-8362-9B28C54FD55F}" type="slidenum">
              <a:rPr lang="en-US" smtClean="0"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 Shibani Omar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SQL Injection Attacks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051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0E190C3-41AA-4EFC-9600-9AFF1D9122F0}" type="datetime1">
              <a:rPr lang="x-none" smtClean="0"/>
              <a:t>4/30/12</a:t>
            </a:fld>
            <a:endParaRPr lang="x-none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El Shibani Omar</a:t>
            </a: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F72D1A9-952F-45A5-B477-460D69D65776}" type="slidenum">
              <a:rPr lang="x-none" smtClean="0"/>
              <a:t>‹#›</a:t>
            </a:fld>
            <a:endParaRPr lang="x-none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5ACE2-8E42-4CC6-96F6-B9558E49332C}" type="datetime1">
              <a:rPr lang="x-none" smtClean="0"/>
              <a:t>4/30/12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 Shibani Omar</a:t>
            </a: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D1A9-952F-45A5-B477-460D69D65776}" type="slidenum">
              <a:rPr lang="x-none" smtClean="0"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12DCA-3939-4A04-8AA8-8E7BC247436B}" type="datetime1">
              <a:rPr lang="x-none" smtClean="0"/>
              <a:t>4/30/12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 Shibani Omar</a:t>
            </a: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D1A9-952F-45A5-B477-460D69D65776}" type="slidenum">
              <a:rPr lang="x-none" smtClean="0"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B446C-8858-486F-834C-D9152D9B941C}" type="datetime1">
              <a:rPr lang="x-none" smtClean="0"/>
              <a:t>4/30/12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 Shibani Omar</a:t>
            </a: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D1A9-952F-45A5-B477-460D69D65776}" type="slidenum">
              <a:rPr lang="x-none" smtClean="0"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D564B-293F-4942-8B63-DADA558E07D4}" type="datetime1">
              <a:rPr lang="x-none" smtClean="0"/>
              <a:t>4/30/12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 Shibani Omar</a:t>
            </a: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D1A9-952F-45A5-B477-460D69D65776}" type="slidenum">
              <a:rPr lang="x-none" smtClean="0"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1CABC-8D1F-4373-8719-5CC8B9CC042F}" type="datetime1">
              <a:rPr lang="x-none" smtClean="0"/>
              <a:t>4/30/12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 Shibani Omar</a:t>
            </a:r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D1A9-952F-45A5-B477-460D69D65776}" type="slidenum">
              <a:rPr lang="x-none" smtClean="0"/>
              <a:t>‹#›</a:t>
            </a:fld>
            <a:endParaRPr lang="x-non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E2F6B-7975-47D2-B507-3548B8145C8F}" type="datetime1">
              <a:rPr lang="x-none" smtClean="0"/>
              <a:t>4/30/12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 Shibani Omar</a:t>
            </a:r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D1A9-952F-45A5-B477-460D69D65776}" type="slidenum">
              <a:rPr lang="x-none" smtClean="0"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6E67F-7D0E-4725-A5FC-7CD1D9DF8D8D}" type="datetime1">
              <a:rPr lang="x-none" smtClean="0"/>
              <a:t>4/30/12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 Shibani Omar</a:t>
            </a:r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D1A9-952F-45A5-B477-460D69D65776}" type="slidenum">
              <a:rPr lang="x-none" smtClean="0"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54697-C291-4D2B-83CF-2873813639A2}" type="datetime1">
              <a:rPr lang="x-none" smtClean="0"/>
              <a:t>4/30/12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 Shibani Omar</a:t>
            </a:r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D1A9-952F-45A5-B477-460D69D65776}" type="slidenum">
              <a:rPr lang="x-none" smtClean="0"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E4086-DB85-4B53-8AC6-B5116BEE4886}" type="datetime1">
              <a:rPr lang="x-none" smtClean="0"/>
              <a:t>4/30/12</a:t>
            </a:fld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D1A9-952F-45A5-B477-460D69D65776}" type="slidenum">
              <a:rPr lang="x-none" smtClean="0"/>
              <a:t>‹#›</a:t>
            </a:fld>
            <a:endParaRPr lang="x-none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n-US" smtClean="0"/>
              <a:t>El Shibani Omar</a:t>
            </a:r>
            <a:endParaRPr lang="x-non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7354A-9491-4545-B0F3-24020123B835}" type="datetime1">
              <a:rPr lang="x-none" smtClean="0"/>
              <a:t>4/30/12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n-US" smtClean="0"/>
              <a:t>El Shibani Omar</a:t>
            </a:r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D1A9-952F-45A5-B477-460D69D65776}" type="slidenum">
              <a:rPr lang="x-none" smtClean="0"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6EA1D20-0AE4-432E-85C7-7175CFF7EC02}" type="datetime1">
              <a:rPr lang="x-none" smtClean="0"/>
              <a:t>4/30/12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El Shibani Omar</a:t>
            </a: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F72D1A9-952F-45A5-B477-460D69D65776}" type="slidenum">
              <a:rPr lang="x-none" smtClean="0"/>
              <a:t>‹#›</a:t>
            </a:fld>
            <a:endParaRPr 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12.png"/><Relationship Id="rId5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gi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34344"/>
            <a:ext cx="4038600" cy="2937456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AMNESIA: Analysis and Monitoring for </a:t>
            </a:r>
            <a:r>
              <a:rPr lang="en-US" sz="3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NEutralizing</a:t>
            </a: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SQL-Injection Attacks</a:t>
            </a:r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648200" y="3276600"/>
            <a:ext cx="3505199" cy="2405109"/>
          </a:xfrm>
        </p:spPr>
        <p:txBody>
          <a:bodyPr/>
          <a:lstStyle/>
          <a:p>
            <a:pPr algn="ctr"/>
            <a:r>
              <a:rPr lang="en-US" dirty="0" smtClean="0"/>
              <a:t>Published by </a:t>
            </a:r>
            <a:r>
              <a:rPr lang="en-US" dirty="0" err="1" smtClean="0"/>
              <a:t>Wiliam</a:t>
            </a:r>
            <a:r>
              <a:rPr lang="en-US" dirty="0" smtClean="0"/>
              <a:t> </a:t>
            </a:r>
            <a:r>
              <a:rPr lang="en-US" dirty="0" err="1" smtClean="0"/>
              <a:t>Halfond</a:t>
            </a:r>
            <a:r>
              <a:rPr lang="en-US" dirty="0" smtClean="0"/>
              <a:t> and Alessandro </a:t>
            </a:r>
            <a:r>
              <a:rPr lang="en-US" dirty="0" err="1" smtClean="0"/>
              <a:t>Orso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Presented by El </a:t>
            </a:r>
            <a:r>
              <a:rPr lang="en-US" dirty="0" err="1" smtClean="0"/>
              <a:t>Shibani</a:t>
            </a:r>
            <a:r>
              <a:rPr lang="en-US" dirty="0" smtClean="0"/>
              <a:t> Omar</a:t>
            </a:r>
          </a:p>
          <a:p>
            <a:pPr algn="ctr"/>
            <a:r>
              <a:rPr lang="en-US" dirty="0" smtClean="0"/>
              <a:t>CS691 – UCCS – S2012</a:t>
            </a:r>
          </a:p>
          <a:p>
            <a:pPr algn="ctr"/>
            <a:r>
              <a:rPr lang="en-US" dirty="0" smtClean="0"/>
              <a:t>April 30,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8458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 Same Side Corner Rectangle 19"/>
          <p:cNvSpPr/>
          <p:nvPr/>
        </p:nvSpPr>
        <p:spPr>
          <a:xfrm>
            <a:off x="923925" y="1600200"/>
            <a:ext cx="7315200" cy="2286000"/>
          </a:xfrm>
          <a:prstGeom prst="round2SameRect">
            <a:avLst>
              <a:gd name="adj1" fmla="val 7687"/>
              <a:gd name="adj2" fmla="val 0"/>
            </a:avLst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1" name="Round Same Side Corner Rectangle 20"/>
          <p:cNvSpPr/>
          <p:nvPr/>
        </p:nvSpPr>
        <p:spPr>
          <a:xfrm>
            <a:off x="923925" y="1524000"/>
            <a:ext cx="7315200" cy="533400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0">
                <a:schemeClr val="accent4">
                  <a:lumMod val="75000"/>
                </a:schemeClr>
              </a:gs>
              <a:gs pos="100000">
                <a:schemeClr val="accent4">
                  <a:lumMod val="7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Users</a:t>
            </a:r>
            <a:endParaRPr lang="x-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2302759"/>
              </p:ext>
            </p:extLst>
          </p:nvPr>
        </p:nvGraphicFramePr>
        <p:xfrm>
          <a:off x="1000125" y="2209800"/>
          <a:ext cx="7162800" cy="1604355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1981200"/>
                <a:gridCol w="1066800"/>
                <a:gridCol w="2683463"/>
                <a:gridCol w="1431337"/>
              </a:tblGrid>
              <a:tr h="45720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ts val="9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Name</a:t>
                      </a:r>
                      <a:endParaRPr lang="en-US" sz="1800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ts val="9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login</a:t>
                      </a:r>
                      <a:endParaRPr lang="en-US" sz="1800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ts val="9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pass</a:t>
                      </a:r>
                      <a:endParaRPr lang="en-US" sz="1800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ts val="9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email</a:t>
                      </a:r>
                      <a:endParaRPr lang="en-US" sz="1800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0480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ts val="9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Guest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ts val="9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guest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ts val="9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ts val="9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N/A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280785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ts val="9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Administrator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ts val="9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9656387b6542bc9be1b8730b45b49fd8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ts val="9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admin@site.org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280785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ts val="9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Sean James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sjames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ts val="9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5b0f32168b20250bb403970287d6e753</a:t>
                      </a:r>
                      <a:endParaRPr lang="en-US" sz="1200" dirty="0" smtClean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ts val="9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sjames</a:t>
                      </a:r>
                      <a:r>
                        <a:rPr lang="en-US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@site.org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280785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ts val="9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Lupaya</a:t>
                      </a:r>
                      <a:r>
                        <a:rPr lang="en-US" sz="1200" dirty="0" smtClean="0">
                          <a:effectLst/>
                        </a:rPr>
                        <a:t> John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ljohn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ts val="9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4a8968e60a05cb59308d3c954a8bb00a</a:t>
                      </a:r>
                      <a:endParaRPr lang="en-US" sz="105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ts val="9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ljohn</a:t>
                      </a:r>
                      <a:r>
                        <a:rPr lang="en-US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@site.org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287" y="381000"/>
            <a:ext cx="7125113" cy="924475"/>
          </a:xfrm>
        </p:spPr>
        <p:txBody>
          <a:bodyPr/>
          <a:lstStyle/>
          <a:p>
            <a:pPr rtl="0"/>
            <a:r>
              <a:rPr lang="en-US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SQLIA Example    </a:t>
            </a:r>
            <a:r>
              <a:rPr lang="en-US" sz="2400" b="1" i="1" dirty="0" err="1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con’t</a:t>
            </a:r>
            <a:endParaRPr lang="en-US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8751" y="4597289"/>
            <a:ext cx="1277098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Attacker</a:t>
            </a:r>
            <a:endParaRPr lang="x-none" sz="1400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35333" y="3912852"/>
            <a:ext cx="1348446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’ </a:t>
            </a:r>
            <a:r>
              <a:rPr lang="en-US" dirty="0">
                <a:solidFill>
                  <a:schemeClr val="bg1"/>
                </a:solidFill>
              </a:rPr>
              <a:t>OR 1=1 </a:t>
            </a:r>
            <a:r>
              <a:rPr lang="en-US" dirty="0" smtClean="0">
                <a:solidFill>
                  <a:schemeClr val="bg1"/>
                </a:solidFill>
              </a:rPr>
              <a:t>--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9269292"/>
              </p:ext>
            </p:extLst>
          </p:nvPr>
        </p:nvGraphicFramePr>
        <p:xfrm>
          <a:off x="1333500" y="5381233"/>
          <a:ext cx="6400800" cy="1019567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1562100"/>
                <a:gridCol w="914400"/>
                <a:gridCol w="2614779"/>
                <a:gridCol w="1309521"/>
              </a:tblGrid>
              <a:tr h="282165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ts val="9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Name</a:t>
                      </a:r>
                      <a:endParaRPr lang="en-US" sz="1800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ts val="9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login</a:t>
                      </a:r>
                      <a:endParaRPr lang="en-US" sz="1800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ts val="9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pass</a:t>
                      </a:r>
                      <a:endParaRPr lang="en-US" sz="1800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ts val="9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email</a:t>
                      </a:r>
                      <a:endParaRPr lang="en-US" sz="1800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188762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ts val="9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Guest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ts val="9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guest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ts val="9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ts val="9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N/A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173289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ts val="9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Administrator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ts val="9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243c4149757fc95e9bfab0a7c5bcb3a8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ts val="9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admin@site.org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173289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ts val="9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Sean James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sjames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ts val="9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5b0f32168b20250bb403970287d6e753</a:t>
                      </a:r>
                      <a:endParaRPr lang="en-US" sz="1050" dirty="0" smtClean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ts val="9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sjames</a:t>
                      </a:r>
                      <a:r>
                        <a:rPr lang="en-US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@site.org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173289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ts val="9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Lupaya</a:t>
                      </a:r>
                      <a:r>
                        <a:rPr lang="en-US" sz="1200" dirty="0" smtClean="0">
                          <a:effectLst/>
                        </a:rPr>
                        <a:t> John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ljohn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ts val="9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4a8968e60a05cb59308d3c954a8bb00a</a:t>
                      </a:r>
                      <a:endParaRPr lang="en-US" sz="9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ts val="9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ljohn</a:t>
                      </a:r>
                      <a:r>
                        <a:rPr lang="en-US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@site.org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15" name="Picture 2" descr="http://www.revenuexl.com/Portals/62006/images/Tick%20Sign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8837" y="4905066"/>
            <a:ext cx="349763" cy="346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Bent-Up Arrow 3"/>
          <p:cNvSpPr/>
          <p:nvPr/>
        </p:nvSpPr>
        <p:spPr>
          <a:xfrm rot="5400000">
            <a:off x="2344589" y="4754227"/>
            <a:ext cx="425813" cy="428934"/>
          </a:xfrm>
          <a:prstGeom prst="bentUpArrow">
            <a:avLst/>
          </a:prstGeom>
          <a:gradFill>
            <a:gsLst>
              <a:gs pos="0">
                <a:schemeClr val="accent4">
                  <a:lumMod val="75000"/>
                </a:schemeClr>
              </a:gs>
              <a:gs pos="100000">
                <a:schemeClr val="accent4">
                  <a:lumMod val="7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752600" y="4343400"/>
            <a:ext cx="5638800" cy="27699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 rtl="0"/>
            <a:r>
              <a:rPr lang="en-US" sz="1200" b="1" dirty="0">
                <a:solidFill>
                  <a:schemeClr val="bg1"/>
                </a:solidFill>
              </a:rPr>
              <a:t>SELECT * FROM users WHERE login=’ ’ OR 1=1 </a:t>
            </a:r>
            <a:r>
              <a:rPr lang="en-US" sz="1200" b="1" dirty="0">
                <a:solidFill>
                  <a:srgbClr val="00B050"/>
                </a:solidFill>
              </a:rPr>
              <a:t>--</a:t>
            </a:r>
            <a:r>
              <a:rPr lang="en-US" sz="1200" b="1" i="1" dirty="0">
                <a:solidFill>
                  <a:srgbClr val="00B050"/>
                </a:solidFill>
              </a:rPr>
              <a:t>’ </a:t>
            </a:r>
            <a:r>
              <a:rPr lang="en-US" sz="1100" b="1" i="1" dirty="0">
                <a:solidFill>
                  <a:srgbClr val="00B050"/>
                </a:solidFill>
              </a:rPr>
              <a:t>AND </a:t>
            </a:r>
            <a:r>
              <a:rPr lang="en-US" sz="1200" b="1" i="1" dirty="0">
                <a:solidFill>
                  <a:srgbClr val="00B050"/>
                </a:solidFill>
              </a:rPr>
              <a:t>pass=</a:t>
            </a:r>
            <a:r>
              <a:rPr lang="en-US" sz="900" b="1" i="1" dirty="0">
                <a:solidFill>
                  <a:srgbClr val="00B050"/>
                </a:solidFill>
              </a:rPr>
              <a:t>‘ ‘ </a:t>
            </a:r>
            <a:endParaRPr lang="en-US" sz="900" b="1" i="1" dirty="0">
              <a:solidFill>
                <a:srgbClr val="00B050"/>
              </a:solidFill>
              <a:latin typeface="Calibri"/>
              <a:ea typeface="Calibri"/>
              <a:cs typeface="Arial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40563" y="4917402"/>
            <a:ext cx="4450837" cy="307777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 rtl="0"/>
            <a:r>
              <a:rPr lang="en-US" sz="1400" dirty="0"/>
              <a:t>SELECT * FROM users WHERE login=’ ’ OR 1=1  </a:t>
            </a:r>
            <a:endParaRPr lang="en-US" sz="1000" i="1" dirty="0">
              <a:solidFill>
                <a:srgbClr val="00B050"/>
              </a:solidFill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78831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9467"/>
            <a:ext cx="7524958" cy="924475"/>
          </a:xfrm>
        </p:spPr>
        <p:txBody>
          <a:bodyPr/>
          <a:lstStyle/>
          <a:p>
            <a:pPr rtl="0"/>
            <a:r>
              <a:rPr lang="en-US" sz="28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Methods to prevent </a:t>
            </a:r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SQLIAs</a:t>
            </a:r>
            <a:endParaRPr lang="x-none" sz="2800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28700" y="1295400"/>
            <a:ext cx="7086600" cy="517064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66738" indent="-276225" algn="l" rtl="0">
              <a:spcBef>
                <a:spcPts val="600"/>
              </a:spcBef>
              <a:buFont typeface="Wingdings" pitchFamily="2" charset="2"/>
              <a:buChar char="§"/>
            </a:pPr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66738" indent="-276225" algn="l" rtl="0">
              <a:spcBef>
                <a:spcPts val="600"/>
              </a:spcBef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Input Validation Techniques: </a:t>
            </a:r>
          </a:p>
          <a:p>
            <a:pPr marL="1090613" lvl="1" indent="-342900" algn="l" rtl="0">
              <a:spcBef>
                <a:spcPts val="600"/>
              </a:spcBef>
              <a:buFont typeface="Arial" pitchFamily="34" charset="0"/>
              <a:buChar char="•"/>
            </a:pP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But can prevent some vulnerabilities</a:t>
            </a:r>
          </a:p>
          <a:p>
            <a:pPr marL="630238" lvl="1" indent="-285750" algn="l" rtl="0">
              <a:spcBef>
                <a:spcPts val="600"/>
              </a:spcBef>
              <a:buFont typeface="Wingdings" pitchFamily="2" charset="2"/>
              <a:buChar char="§"/>
            </a:pPr>
            <a:r>
              <a:rPr lang="en-US" altLang="zh-TW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Least </a:t>
            </a:r>
            <a:r>
              <a:rPr lang="en-US" altLang="zh-TW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Privilege</a:t>
            </a:r>
          </a:p>
          <a:p>
            <a:pPr marL="1090613" lvl="1" indent="-342900" algn="l" rtl="0">
              <a:spcBef>
                <a:spcPts val="600"/>
              </a:spcBef>
              <a:buFont typeface="Arial" pitchFamily="34" charset="0"/>
              <a:buChar char="•"/>
            </a:pP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Limitations, less permissions, inflexible</a:t>
            </a:r>
            <a:endParaRPr lang="en-US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630238" lvl="1" indent="-285750" algn="l" rtl="0">
              <a:spcBef>
                <a:spcPts val="600"/>
              </a:spcBef>
              <a:buFont typeface="Wingdings" pitchFamily="2" charset="2"/>
              <a:buChar char="§"/>
            </a:pPr>
            <a:r>
              <a:rPr lang="en-US" altLang="zh-TW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Static </a:t>
            </a:r>
            <a:r>
              <a:rPr lang="en-US" altLang="zh-TW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query statement</a:t>
            </a:r>
          </a:p>
          <a:p>
            <a:pPr marL="1090613" lvl="1" indent="-342900" algn="l" rtl="0">
              <a:spcBef>
                <a:spcPts val="600"/>
              </a:spcBef>
              <a:buFont typeface="Arial" pitchFamily="34" charset="0"/>
              <a:buChar char="•"/>
            </a:pP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Not good when use dynamic </a:t>
            </a: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query </a:t>
            </a: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marL="566738" indent="-276225" algn="l" rtl="0">
              <a:spcBef>
                <a:spcPts val="600"/>
              </a:spcBef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Intrusion Detection Systems (IDS):</a:t>
            </a:r>
          </a:p>
          <a:p>
            <a:pPr marL="1033463" lvl="1" indent="-285750" algn="l" rtl="0">
              <a:spcBef>
                <a:spcPts val="600"/>
              </a:spcBef>
              <a:buFont typeface="Arial" pitchFamily="34" charset="0"/>
              <a:buChar char="•"/>
            </a:pP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Provide little or no protection (e.g., firewalls, proxy, Gateway)</a:t>
            </a:r>
          </a:p>
          <a:p>
            <a:pPr marL="566738" indent="-276225" algn="l" rtl="0">
              <a:spcBef>
                <a:spcPts val="600"/>
              </a:spcBef>
              <a:buFont typeface="Wingdings" pitchFamily="2" charset="2"/>
              <a:buChar char="§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Analysis-based Techniques:</a:t>
            </a:r>
          </a:p>
          <a:p>
            <a:pPr marL="1033463" lvl="1" indent="-285750" algn="l" rtl="0">
              <a:spcBef>
                <a:spcPts val="600"/>
              </a:spcBef>
              <a:buFont typeface="Arial" pitchFamily="34" charset="0"/>
              <a:buChar char="•"/>
            </a:pPr>
            <a:r>
              <a:rPr lang="en-US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Static techniques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imprecise or only focus on a specific aspect of the problem.</a:t>
            </a:r>
          </a:p>
          <a:p>
            <a:pPr marL="1033463" lvl="1" indent="-285750" algn="l" rtl="0">
              <a:spcBef>
                <a:spcPts val="600"/>
              </a:spcBef>
              <a:buFont typeface="Arial" pitchFamily="34" charset="0"/>
              <a:buChar char="•"/>
            </a:pPr>
            <a:r>
              <a:rPr lang="en-US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Dynamic </a:t>
            </a:r>
            <a:r>
              <a:rPr lang="en-US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techniques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Produce false negatives.</a:t>
            </a:r>
          </a:p>
          <a:p>
            <a:pPr marL="1033463" lvl="1" indent="-285750" algn="l" rtl="0">
              <a:spcBef>
                <a:spcPts val="600"/>
              </a:spcBef>
              <a:buFont typeface="Arial" pitchFamily="34" charset="0"/>
              <a:buChar char="•"/>
            </a:pPr>
            <a:endParaRPr lang="en-US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998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57200"/>
            <a:ext cx="7125113" cy="924475"/>
          </a:xfrm>
        </p:spPr>
        <p:txBody>
          <a:bodyPr/>
          <a:lstStyle/>
          <a:p>
            <a:pPr rtl="0"/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AMNESIA Definition</a:t>
            </a:r>
            <a:endParaRPr lang="x-none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1752600"/>
            <a:ext cx="7086600" cy="19082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174625" indent="-174625" algn="l" rt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AMNESIA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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Analysis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and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Monitoring for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NEutralizeing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SQL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njection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ttacks</a:t>
            </a:r>
          </a:p>
          <a:p>
            <a:pPr marL="174625" indent="-174625" algn="l" rt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AMNESIA is generally combining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static analysis and runtime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monitoring.</a:t>
            </a:r>
          </a:p>
        </p:txBody>
      </p:sp>
    </p:spTree>
    <p:extLst>
      <p:ext uri="{BB962C8B-B14F-4D97-AF65-F5344CB8AC3E}">
        <p14:creationId xmlns:p14="http://schemas.microsoft.com/office/powerpoint/2010/main" val="950986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85800"/>
            <a:ext cx="7125113" cy="924475"/>
          </a:xfrm>
        </p:spPr>
        <p:txBody>
          <a:bodyPr/>
          <a:lstStyle/>
          <a:p>
            <a:pPr rtl="0"/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AMNESIA Work Flow </a:t>
            </a:r>
            <a:endParaRPr lang="x-none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1752600"/>
            <a:ext cx="7086600" cy="278537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174625" indent="-174625" algn="l" rt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AMNESIA consists of four steps:</a:t>
            </a:r>
          </a:p>
          <a:p>
            <a:pPr marL="511175" indent="-342900" algn="l" rt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Identifying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hotspots</a:t>
            </a:r>
          </a:p>
          <a:p>
            <a:pPr marL="511175" indent="-342900" algn="l" rt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Building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SQL-query models</a:t>
            </a:r>
          </a:p>
          <a:p>
            <a:pPr marL="511175" indent="-342900" algn="l" rt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Instrumenting application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11175" indent="-342900" algn="l" rt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Runtime monitoring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559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7024744" cy="1143000"/>
          </a:xfrm>
        </p:spPr>
        <p:txBody>
          <a:bodyPr/>
          <a:lstStyle/>
          <a:p>
            <a:pPr rtl="0"/>
            <a:r>
              <a:rPr lang="en-US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AMNESIA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 Flow     </a:t>
            </a:r>
            <a:r>
              <a:rPr lang="en-US" sz="2400" b="1" i="1" dirty="0" err="1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con’t</a:t>
            </a:r>
            <a:endParaRPr lang="x-none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1752600"/>
            <a:ext cx="7086600" cy="12464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Step1: Identify Hotspots: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step performs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simple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canning of the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application code to identify </a:t>
            </a:r>
            <a:r>
              <a:rPr lang="en-US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hotspots points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 the application code that issue SQL queries to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underlying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database.</a:t>
            </a:r>
            <a:endParaRPr lang="en-US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124200"/>
            <a:ext cx="4672537" cy="31242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2895600" y="5410200"/>
            <a:ext cx="3733800" cy="228600"/>
          </a:xfrm>
          <a:prstGeom prst="round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ular Callout 4"/>
          <p:cNvSpPr/>
          <p:nvPr/>
        </p:nvSpPr>
        <p:spPr>
          <a:xfrm>
            <a:off x="5920740" y="5707380"/>
            <a:ext cx="2209800" cy="762000"/>
          </a:xfrm>
          <a:prstGeom prst="wedgeRectCallout">
            <a:avLst>
              <a:gd name="adj1" fmla="val -79763"/>
              <a:gd name="adj2" fmla="val -64092"/>
            </a:avLst>
          </a:prstGeom>
          <a:gradFill>
            <a:gsLst>
              <a:gs pos="0">
                <a:schemeClr val="accent4">
                  <a:lumMod val="75000"/>
                </a:schemeClr>
              </a:gs>
              <a:gs pos="100000">
                <a:schemeClr val="accent4">
                  <a:lumMod val="7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hotspots </a:t>
            </a:r>
            <a:r>
              <a:rPr lang="en-US" dirty="0" smtClean="0"/>
              <a:t>point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980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79" y="3341132"/>
            <a:ext cx="7808935" cy="1143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7024744" cy="1143000"/>
          </a:xfrm>
        </p:spPr>
        <p:txBody>
          <a:bodyPr/>
          <a:lstStyle/>
          <a:p>
            <a:pPr rtl="0"/>
            <a:r>
              <a:rPr lang="en-US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AMNESIA Work Flow     </a:t>
            </a:r>
            <a:r>
              <a:rPr lang="en-US" sz="2400" b="1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2400" b="1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on..</a:t>
            </a:r>
            <a:endParaRPr lang="x-none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1846" y="1975591"/>
            <a:ext cx="70866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Step2: 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Build 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SQL Query Models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 each hotspot, build a model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that represents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all the possible SQL queries that may be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generated at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that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hotspot.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It uses Java String Analysis (JSA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).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889560" y="4788932"/>
            <a:ext cx="1218602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l-GR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β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= value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7" name="Straight Arrow Connector 6"/>
          <p:cNvCxnSpPr>
            <a:endCxn id="4" idx="0"/>
          </p:cNvCxnSpPr>
          <p:nvPr/>
        </p:nvCxnSpPr>
        <p:spPr>
          <a:xfrm flipH="1">
            <a:off x="6498861" y="4255532"/>
            <a:ext cx="1036354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4" idx="0"/>
          </p:cNvCxnSpPr>
          <p:nvPr/>
        </p:nvCxnSpPr>
        <p:spPr>
          <a:xfrm>
            <a:off x="5288206" y="4255532"/>
            <a:ext cx="1210655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9815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33400"/>
            <a:ext cx="7024744" cy="1143000"/>
          </a:xfrm>
        </p:spPr>
        <p:txBody>
          <a:bodyPr/>
          <a:lstStyle/>
          <a:p>
            <a:pPr rtl="0"/>
            <a:r>
              <a:rPr lang="en-US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AMNESIA Work Flow     </a:t>
            </a:r>
            <a:r>
              <a:rPr lang="en-US" sz="2400" b="1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2400" b="1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on..</a:t>
            </a:r>
            <a:endParaRPr lang="x-none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1752600"/>
            <a:ext cx="7086600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Step3: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Instrument Application: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 this step, we instrument the application by adding calls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 the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monitor that check the queries at runtime. For each hotspot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the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technique inserts a call to the monitor before the call to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database.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3" t="3678" r="2142" b="3783"/>
          <a:stretch/>
        </p:blipFill>
        <p:spPr bwMode="auto">
          <a:xfrm>
            <a:off x="1262742" y="4453812"/>
            <a:ext cx="4353509" cy="161817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ounded Rectangle 9"/>
          <p:cNvSpPr/>
          <p:nvPr/>
        </p:nvSpPr>
        <p:spPr>
          <a:xfrm>
            <a:off x="1262741" y="4495800"/>
            <a:ext cx="4353509" cy="990600"/>
          </a:xfrm>
          <a:prstGeom prst="roundRect">
            <a:avLst>
              <a:gd name="adj" fmla="val 10074"/>
            </a:avLst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2" t="4770" r="1676" b="5707"/>
          <a:stretch/>
        </p:blipFill>
        <p:spPr bwMode="auto">
          <a:xfrm>
            <a:off x="1262743" y="3243405"/>
            <a:ext cx="4353508" cy="95120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ounded Rectangle 13"/>
          <p:cNvSpPr/>
          <p:nvPr/>
        </p:nvSpPr>
        <p:spPr>
          <a:xfrm>
            <a:off x="1262743" y="3243404"/>
            <a:ext cx="4353507" cy="188621"/>
          </a:xfrm>
          <a:prstGeom prst="roundRect">
            <a:avLst>
              <a:gd name="adj" fmla="val 10074"/>
            </a:avLst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616251" y="4471552"/>
            <a:ext cx="289560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5100" indent="-117475" algn="l" rtl="0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hotspot ID: 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correlates the hotspot with the specific SQL-query model</a:t>
            </a:r>
          </a:p>
          <a:p>
            <a:pPr marL="165100" indent="-117475" algn="l" rtl="0">
              <a:buFont typeface="Arial" pitchFamily="34" charset="0"/>
              <a:buChar char="•"/>
            </a:pPr>
            <a:endParaRPr lang="en-US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65100" indent="-117475" algn="l" rtl="0">
              <a:buFont typeface="Arial" pitchFamily="34" charset="0"/>
              <a:buChar char="•"/>
            </a:pP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queryString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contains 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actual query about to be 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submitted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692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340" y="457200"/>
            <a:ext cx="7024744" cy="1143000"/>
          </a:xfrm>
        </p:spPr>
        <p:txBody>
          <a:bodyPr/>
          <a:lstStyle/>
          <a:p>
            <a:pPr rtl="0"/>
            <a:r>
              <a:rPr lang="en-US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AMNESIA Work Flow     </a:t>
            </a:r>
            <a:r>
              <a:rPr lang="en-US" sz="2400" b="1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2400" b="1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on..</a:t>
            </a:r>
            <a:endParaRPr lang="x-none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1752600"/>
            <a:ext cx="7086600" cy="135421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Step4: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Runtime Monitoring: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monitor parses the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query string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into a sequence of tokens according to the specific SQL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syntax considered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Tokens in the query that represent string or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numeric constants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can match any transition in the SQL-query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model.</a:t>
            </a:r>
          </a:p>
          <a:p>
            <a:pPr algn="l" rtl="0"/>
            <a:r>
              <a:rPr lang="en-US" sz="1600" dirty="0" smtClean="0">
                <a:solidFill>
                  <a:schemeClr val="bg1"/>
                </a:solidFill>
              </a:rPr>
              <a:t>     = Empty             = Value</a:t>
            </a:r>
            <a:endParaRPr lang="en-US" sz="1600" dirty="0">
              <a:solidFill>
                <a:schemeClr val="bg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090071"/>
            <a:ext cx="7848600" cy="98471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2053" y="2934503"/>
            <a:ext cx="250031" cy="435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2724" y="3004144"/>
            <a:ext cx="228600" cy="273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Rectangular Callout 14"/>
          <p:cNvSpPr/>
          <p:nvPr/>
        </p:nvSpPr>
        <p:spPr>
          <a:xfrm>
            <a:off x="723706" y="3429000"/>
            <a:ext cx="1905000" cy="496402"/>
          </a:xfrm>
          <a:prstGeom prst="wedgeRectCallout">
            <a:avLst>
              <a:gd name="adj1" fmla="val -36520"/>
              <a:gd name="adj2" fmla="val 10214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Original Query</a:t>
            </a:r>
          </a:p>
          <a:p>
            <a:pPr algn="ctr"/>
            <a:r>
              <a:rPr lang="en-US" sz="1200" b="1" i="1" dirty="0" smtClean="0">
                <a:solidFill>
                  <a:schemeClr val="bg1"/>
                </a:solidFill>
              </a:rPr>
              <a:t>SQL- query model</a:t>
            </a:r>
            <a:endParaRPr lang="en-US" sz="1200" b="1" i="1" dirty="0">
              <a:solidFill>
                <a:schemeClr val="bg1"/>
              </a:solidFill>
            </a:endParaRPr>
          </a:p>
        </p:txBody>
      </p:sp>
      <p:sp>
        <p:nvSpPr>
          <p:cNvPr id="16" name="Rectangular Callout 15"/>
          <p:cNvSpPr/>
          <p:nvPr/>
        </p:nvSpPr>
        <p:spPr>
          <a:xfrm>
            <a:off x="771331" y="5066198"/>
            <a:ext cx="1905000" cy="496402"/>
          </a:xfrm>
          <a:prstGeom prst="wedgeRectCallout">
            <a:avLst>
              <a:gd name="adj1" fmla="val -36544"/>
              <a:gd name="adj2" fmla="val -111615"/>
            </a:avLst>
          </a:prstGeom>
          <a:gradFill flip="none" rotWithShape="1">
            <a:gsLst>
              <a:gs pos="0">
                <a:schemeClr val="accent4">
                  <a:lumMod val="75000"/>
                </a:schemeClr>
              </a:gs>
              <a:gs pos="100000">
                <a:schemeClr val="accent4">
                  <a:lumMod val="75000"/>
                </a:schemeClr>
              </a:gs>
            </a:gsLst>
            <a:lin ang="5400000" scaled="0"/>
            <a:tileRect/>
          </a:gradFill>
          <a:ln>
            <a:noFill/>
          </a:ln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accent4">
                <a:lumMod val="75000"/>
              </a:schemeClr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Incoming Query</a:t>
            </a:r>
            <a:endParaRPr lang="en-US" sz="12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from user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Oval Callout 3"/>
          <p:cNvSpPr/>
          <p:nvPr/>
        </p:nvSpPr>
        <p:spPr>
          <a:xfrm>
            <a:off x="4390339" y="5362299"/>
            <a:ext cx="771234" cy="400601"/>
          </a:xfrm>
          <a:prstGeom prst="wedgeEllipseCallout">
            <a:avLst>
              <a:gd name="adj1" fmla="val -50197"/>
              <a:gd name="adj2" fmla="val -153125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0100" y="5345247"/>
            <a:ext cx="309417" cy="369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1503547" y="2960822"/>
            <a:ext cx="28456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= Empty             = Value</a:t>
            </a:r>
          </a:p>
        </p:txBody>
      </p:sp>
    </p:spTree>
    <p:extLst>
      <p:ext uri="{BB962C8B-B14F-4D97-AF65-F5344CB8AC3E}">
        <p14:creationId xmlns:p14="http://schemas.microsoft.com/office/powerpoint/2010/main" val="609237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3385" y="304800"/>
            <a:ext cx="7024744" cy="1143000"/>
          </a:xfrm>
        </p:spPr>
        <p:txBody>
          <a:bodyPr/>
          <a:lstStyle/>
          <a:p>
            <a:pPr rtl="0"/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AMNESIA Implementation</a:t>
            </a:r>
            <a:endParaRPr lang="x-none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1752600"/>
            <a:ext cx="7086600" cy="37856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Implementation 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consists of three 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modules:</a:t>
            </a:r>
          </a:p>
          <a:p>
            <a:pPr algn="l" rtl="0"/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1)Analysis module:</a:t>
            </a:r>
            <a:endParaRPr lang="en-US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00050" indent="-111125" algn="l" rtl="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implements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Steps 1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&amp; 2. </a:t>
            </a:r>
          </a:p>
          <a:p>
            <a:pPr marL="400050" indent="-111125" algn="l" rtl="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inputs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JSP pages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and outputs a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list of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hotspots.</a:t>
            </a:r>
          </a:p>
          <a:p>
            <a:pPr marL="400050" indent="-111125" algn="l" rtl="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Builds a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SQL-query models for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each hotspot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 rtl="0"/>
            <a:endParaRPr lang="en-US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 rtl="0"/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2)Instrumentation module: </a:t>
            </a:r>
            <a:endParaRPr lang="en-US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00050" indent="-111125" algn="l" rtl="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implements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Step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3.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00050" indent="-111125" algn="l" rtl="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instruments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each hotspot with a call to the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runtime monitor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endParaRPr lang="en-US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 rtl="0"/>
            <a:endParaRPr lang="en-US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 rtl="0"/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3)Runtime-monitoring module: </a:t>
            </a:r>
          </a:p>
          <a:p>
            <a:pPr marL="400050" indent="-111125" algn="l" rtl="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implements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Step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4.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00050" indent="-111125" algn="l" rtl="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inputs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</a:t>
            </a:r>
            <a:r>
              <a:rPr lang="en-US" sz="16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query string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and the </a:t>
            </a:r>
            <a:r>
              <a:rPr lang="en-US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hotspot ID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400050" indent="-111125" algn="l" rtl="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retrieves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SQL-query model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 that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hotspot.</a:t>
            </a:r>
          </a:p>
          <a:p>
            <a:pPr marL="400050" indent="-111125" algn="l" rtl="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Match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SQL-query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model with the submitted </a:t>
            </a:r>
            <a:r>
              <a:rPr lang="en-US" sz="16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query </a:t>
            </a:r>
            <a:r>
              <a:rPr lang="en-US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string.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29553" y="5715000"/>
            <a:ext cx="37610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i="1" dirty="0">
                <a:solidFill>
                  <a:schemeClr val="accent4">
                    <a:lumMod val="75000"/>
                  </a:schemeClr>
                </a:solidFill>
              </a:rPr>
              <a:t>Implementation is Java-based.</a:t>
            </a:r>
          </a:p>
        </p:txBody>
      </p:sp>
    </p:spTree>
    <p:extLst>
      <p:ext uri="{BB962C8B-B14F-4D97-AF65-F5344CB8AC3E}">
        <p14:creationId xmlns:p14="http://schemas.microsoft.com/office/powerpoint/2010/main" val="4191483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Rectangle 87"/>
          <p:cNvSpPr/>
          <p:nvPr/>
        </p:nvSpPr>
        <p:spPr>
          <a:xfrm>
            <a:off x="879313" y="5181600"/>
            <a:ext cx="7385374" cy="526596"/>
          </a:xfrm>
          <a:prstGeom prst="rect">
            <a:avLst/>
          </a:prstGeom>
          <a:gradFill>
            <a:gsLst>
              <a:gs pos="0">
                <a:schemeClr val="accent4">
                  <a:lumMod val="75000"/>
                </a:schemeClr>
              </a:gs>
              <a:gs pos="40000">
                <a:schemeClr val="accent4">
                  <a:lumMod val="75000"/>
                </a:schemeClr>
              </a:gs>
              <a:gs pos="100000">
                <a:schemeClr val="accent4">
                  <a:lumMod val="75000"/>
                </a:schemeClr>
              </a:gs>
            </a:gsLst>
          </a:gradFill>
          <a:ln>
            <a:solidFill>
              <a:schemeClr val="bg2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C000"/>
                </a:solidFill>
              </a:ln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79313" y="2286000"/>
            <a:ext cx="7385374" cy="306840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C000"/>
                </a:solidFill>
              </a:ln>
            </a:endParaRPr>
          </a:p>
        </p:txBody>
      </p:sp>
      <p:sp>
        <p:nvSpPr>
          <p:cNvPr id="83" name="Rounded Rectangle 82"/>
          <p:cNvSpPr/>
          <p:nvPr/>
        </p:nvSpPr>
        <p:spPr>
          <a:xfrm>
            <a:off x="1025494" y="2546382"/>
            <a:ext cx="1651157" cy="2438400"/>
          </a:xfrm>
          <a:prstGeom prst="roundRect">
            <a:avLst>
              <a:gd name="adj" fmla="val 6871"/>
            </a:avLst>
          </a:prstGeom>
          <a:gradFill>
            <a:gsLst>
              <a:gs pos="0">
                <a:schemeClr val="accent4">
                  <a:lumMod val="75000"/>
                </a:schemeClr>
              </a:gs>
              <a:gs pos="100000">
                <a:schemeClr val="accent4">
                  <a:lumMod val="75000"/>
                </a:schemeClr>
              </a:gs>
            </a:gsLst>
          </a:gradFill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" name="Rounded Rectangle 81"/>
          <p:cNvSpPr/>
          <p:nvPr/>
        </p:nvSpPr>
        <p:spPr>
          <a:xfrm>
            <a:off x="6045043" y="2572513"/>
            <a:ext cx="1651157" cy="2438400"/>
          </a:xfrm>
          <a:prstGeom prst="roundRect">
            <a:avLst>
              <a:gd name="adj" fmla="val 6871"/>
            </a:avLst>
          </a:prstGeom>
          <a:gradFill>
            <a:gsLst>
              <a:gs pos="0">
                <a:schemeClr val="accent4">
                  <a:lumMod val="75000"/>
                </a:schemeClr>
              </a:gs>
              <a:gs pos="100000">
                <a:schemeClr val="accent4">
                  <a:lumMod val="75000"/>
                </a:schemeClr>
              </a:gs>
            </a:gsLst>
          </a:gradFill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50" name="Picture 2" descr="http://support.sas.com/documentation/cdl/en/stpug/61271/HTML/default/images/stpwebapp-welcom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8211" y="2972839"/>
            <a:ext cx="1112589" cy="92029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/>
            <a:lightRig rig="contrasting" dir="t">
              <a:rot lat="0" lon="0" rev="7800000"/>
            </a:lightRig>
          </a:scene3d>
          <a:sp3d>
            <a:bevelT w="139700" h="1397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support.sas.com/documentation/cdl/en/stpug/61271/HTML/default/images/stpwebapp-welcom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183152"/>
            <a:ext cx="1076914" cy="890781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/>
            <a:lightRig rig="contrasting" dir="t">
              <a:rot lat="0" lon="0" rev="7800000"/>
            </a:lightRig>
          </a:scene3d>
          <a:sp3d>
            <a:bevelT w="139700" h="1397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support.sas.com/documentation/cdl/en/stpug/61271/HTML/default/images/stpwebapp-welcom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4672" y="3553374"/>
            <a:ext cx="1074420" cy="88871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/>
            <a:lightRig rig="contrasting" dir="t">
              <a:rot lat="0" lon="0" rev="7800000"/>
            </a:lightRig>
          </a:scene3d>
          <a:sp3d>
            <a:bevelT w="139700" h="1397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717604" y="2572513"/>
            <a:ext cx="215989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 applications</a:t>
            </a:r>
            <a:endParaRPr lang="en-US" sz="11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3525561" y="2582066"/>
            <a:ext cx="2265639" cy="2438400"/>
          </a:xfrm>
          <a:prstGeom prst="roundRect">
            <a:avLst>
              <a:gd name="adj" fmla="val 6871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3971788" y="2549429"/>
            <a:ext cx="167866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AMNESIA </a:t>
            </a:r>
            <a:r>
              <a:rPr 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Toolset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657600" y="2870997"/>
            <a:ext cx="1981201" cy="523220"/>
          </a:xfrm>
          <a:prstGeom prst="rect">
            <a:avLst/>
          </a:prstGeom>
          <a:gradFill>
            <a:gsLst>
              <a:gs pos="11700">
                <a:schemeClr val="accent4">
                  <a:lumMod val="75000"/>
                </a:schemeClr>
              </a:gs>
              <a:gs pos="0">
                <a:schemeClr val="accent4">
                  <a:lumMod val="75000"/>
                </a:schemeClr>
              </a:gs>
              <a:gs pos="100000">
                <a:schemeClr val="accent4">
                  <a:lumMod val="75000"/>
                </a:schemeClr>
              </a:gs>
            </a:gsLst>
          </a:gradFill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1400" b="1" dirty="0" smtClean="0"/>
              <a:t>Instrumentation Module</a:t>
            </a:r>
            <a:endParaRPr lang="en-US" sz="1400" dirty="0"/>
          </a:p>
        </p:txBody>
      </p:sp>
      <p:sp>
        <p:nvSpPr>
          <p:cNvPr id="26" name="Rectangle 25"/>
          <p:cNvSpPr/>
          <p:nvPr/>
        </p:nvSpPr>
        <p:spPr>
          <a:xfrm>
            <a:off x="3682821" y="4105151"/>
            <a:ext cx="1981201" cy="58477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1600" b="1" dirty="0" smtClean="0"/>
              <a:t>Analysis Module</a:t>
            </a:r>
            <a:endParaRPr lang="en-US" sz="1600" dirty="0"/>
          </a:p>
        </p:txBody>
      </p:sp>
      <p:cxnSp>
        <p:nvCxnSpPr>
          <p:cNvPr id="29" name="Elbow Connector 28"/>
          <p:cNvCxnSpPr>
            <a:endCxn id="26" idx="1"/>
          </p:cNvCxnSpPr>
          <p:nvPr/>
        </p:nvCxnSpPr>
        <p:spPr>
          <a:xfrm>
            <a:off x="3168647" y="3612054"/>
            <a:ext cx="514174" cy="785485"/>
          </a:xfrm>
          <a:prstGeom prst="bentConnector3">
            <a:avLst>
              <a:gd name="adj1" fmla="val 56669"/>
            </a:avLst>
          </a:prstGeom>
          <a:ln>
            <a:solidFill>
              <a:schemeClr val="tx2">
                <a:lumMod val="75000"/>
              </a:schemeClr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1" name="Folded Corner 60"/>
          <p:cNvSpPr/>
          <p:nvPr/>
        </p:nvSpPr>
        <p:spPr>
          <a:xfrm>
            <a:off x="6248400" y="4153978"/>
            <a:ext cx="995014" cy="418022"/>
          </a:xfrm>
          <a:prstGeom prst="foldedCorner">
            <a:avLst>
              <a:gd name="adj" fmla="val 0"/>
            </a:avLst>
          </a:prstGeom>
          <a:solidFill>
            <a:schemeClr val="tx1">
              <a:lumMod val="95000"/>
            </a:schemeClr>
          </a:solidFill>
          <a:ln w="6350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800" b="1" dirty="0"/>
          </a:p>
          <a:p>
            <a:pPr algn="ctr"/>
            <a:r>
              <a:rPr lang="en-US" sz="800" b="1" dirty="0" smtClean="0"/>
              <a:t>SQL- </a:t>
            </a:r>
            <a:r>
              <a:rPr lang="en-US" sz="800" b="1" dirty="0"/>
              <a:t>Query Model</a:t>
            </a:r>
            <a:endParaRPr lang="en-US" sz="800" dirty="0"/>
          </a:p>
          <a:p>
            <a:pPr algn="ctr"/>
            <a:endParaRPr lang="en-US" sz="800" dirty="0"/>
          </a:p>
        </p:txBody>
      </p:sp>
      <p:sp>
        <p:nvSpPr>
          <p:cNvPr id="62" name="Folded Corner 61"/>
          <p:cNvSpPr/>
          <p:nvPr/>
        </p:nvSpPr>
        <p:spPr>
          <a:xfrm>
            <a:off x="6324600" y="4191000"/>
            <a:ext cx="995014" cy="418022"/>
          </a:xfrm>
          <a:prstGeom prst="foldedCorner">
            <a:avLst>
              <a:gd name="adj" fmla="val 0"/>
            </a:avLst>
          </a:prstGeom>
          <a:solidFill>
            <a:schemeClr val="tx1">
              <a:lumMod val="95000"/>
            </a:schemeClr>
          </a:solidFill>
          <a:ln w="6350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800" b="1" dirty="0"/>
          </a:p>
          <a:p>
            <a:pPr algn="ctr"/>
            <a:r>
              <a:rPr lang="en-US" sz="800" b="1" dirty="0" smtClean="0"/>
              <a:t>SQL- </a:t>
            </a:r>
            <a:r>
              <a:rPr lang="en-US" sz="800" b="1" dirty="0"/>
              <a:t>Query Model</a:t>
            </a:r>
            <a:endParaRPr lang="en-US" sz="800" dirty="0"/>
          </a:p>
          <a:p>
            <a:pPr algn="ctr"/>
            <a:endParaRPr lang="en-US" sz="800" dirty="0"/>
          </a:p>
        </p:txBody>
      </p:sp>
      <p:sp>
        <p:nvSpPr>
          <p:cNvPr id="63" name="Folded Corner 62"/>
          <p:cNvSpPr/>
          <p:nvPr/>
        </p:nvSpPr>
        <p:spPr>
          <a:xfrm>
            <a:off x="6400800" y="4230178"/>
            <a:ext cx="995014" cy="418022"/>
          </a:xfrm>
          <a:prstGeom prst="foldedCorner">
            <a:avLst>
              <a:gd name="adj" fmla="val 0"/>
            </a:avLst>
          </a:prstGeom>
          <a:solidFill>
            <a:schemeClr val="tx1">
              <a:lumMod val="95000"/>
            </a:schemeClr>
          </a:solidFill>
          <a:ln w="6350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800" b="1" dirty="0"/>
          </a:p>
          <a:p>
            <a:pPr algn="ctr"/>
            <a:r>
              <a:rPr lang="en-US" sz="800" b="1" dirty="0" smtClean="0"/>
              <a:t>SQL- </a:t>
            </a:r>
            <a:r>
              <a:rPr lang="en-US" sz="800" b="1" dirty="0"/>
              <a:t>Query Model</a:t>
            </a:r>
            <a:endParaRPr lang="en-US" sz="800" dirty="0"/>
          </a:p>
          <a:p>
            <a:pPr algn="ctr"/>
            <a:endParaRPr lang="en-US" sz="800" dirty="0"/>
          </a:p>
        </p:txBody>
      </p:sp>
      <p:sp>
        <p:nvSpPr>
          <p:cNvPr id="64" name="Folded Corner 63"/>
          <p:cNvSpPr/>
          <p:nvPr/>
        </p:nvSpPr>
        <p:spPr>
          <a:xfrm>
            <a:off x="6477000" y="4267200"/>
            <a:ext cx="995014" cy="418022"/>
          </a:xfrm>
          <a:prstGeom prst="foldedCorner">
            <a:avLst>
              <a:gd name="adj" fmla="val 0"/>
            </a:avLst>
          </a:prstGeom>
          <a:solidFill>
            <a:schemeClr val="tx1">
              <a:lumMod val="95000"/>
            </a:schemeClr>
          </a:solidFill>
          <a:ln w="6350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800" b="1" dirty="0"/>
          </a:p>
          <a:p>
            <a:pPr algn="ctr"/>
            <a:r>
              <a:rPr lang="en-US" sz="800" b="1" dirty="0" smtClean="0"/>
              <a:t>SQL- </a:t>
            </a:r>
            <a:r>
              <a:rPr lang="en-US" sz="800" b="1" dirty="0"/>
              <a:t>Query Model</a:t>
            </a:r>
            <a:endParaRPr lang="en-US" sz="800" dirty="0"/>
          </a:p>
          <a:p>
            <a:pPr algn="ctr"/>
            <a:endParaRPr lang="en-US" sz="800" dirty="0"/>
          </a:p>
        </p:txBody>
      </p:sp>
      <p:sp>
        <p:nvSpPr>
          <p:cNvPr id="65" name="Folded Corner 64"/>
          <p:cNvSpPr/>
          <p:nvPr/>
        </p:nvSpPr>
        <p:spPr>
          <a:xfrm>
            <a:off x="6548786" y="4306378"/>
            <a:ext cx="995014" cy="418022"/>
          </a:xfrm>
          <a:prstGeom prst="foldedCorner">
            <a:avLst>
              <a:gd name="adj" fmla="val 0"/>
            </a:avLst>
          </a:prstGeom>
          <a:solidFill>
            <a:schemeClr val="tx1">
              <a:lumMod val="95000"/>
            </a:schemeClr>
          </a:solidFill>
          <a:ln w="6350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800" b="1" dirty="0">
              <a:solidFill>
                <a:schemeClr val="bg1"/>
              </a:solidFill>
            </a:endParaRPr>
          </a:p>
          <a:p>
            <a:pPr algn="ctr"/>
            <a:r>
              <a:rPr lang="en-US" sz="800" b="1" dirty="0" smtClean="0">
                <a:solidFill>
                  <a:schemeClr val="bg1"/>
                </a:solidFill>
              </a:rPr>
              <a:t>SQL- </a:t>
            </a:r>
            <a:r>
              <a:rPr lang="en-US" sz="800" b="1" dirty="0">
                <a:solidFill>
                  <a:schemeClr val="bg1"/>
                </a:solidFill>
              </a:rPr>
              <a:t>Query Model</a:t>
            </a:r>
            <a:endParaRPr lang="en-US" sz="800" dirty="0">
              <a:solidFill>
                <a:schemeClr val="bg1"/>
              </a:solidFill>
            </a:endParaRPr>
          </a:p>
          <a:p>
            <a:pPr algn="ctr"/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66" name="Folded Corner 65"/>
          <p:cNvSpPr/>
          <p:nvPr/>
        </p:nvSpPr>
        <p:spPr>
          <a:xfrm>
            <a:off x="6271051" y="2733206"/>
            <a:ext cx="781050" cy="669389"/>
          </a:xfrm>
          <a:prstGeom prst="foldedCorner">
            <a:avLst>
              <a:gd name="adj" fmla="val 25556"/>
            </a:avLst>
          </a:prstGeom>
          <a:solidFill>
            <a:schemeClr val="tx1">
              <a:lumMod val="95000"/>
            </a:schemeClr>
          </a:solidFill>
          <a:ln w="6350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500" b="1" dirty="0"/>
          </a:p>
          <a:p>
            <a:pPr algn="ctr"/>
            <a:r>
              <a:rPr lang="en-US" sz="600" b="1" dirty="0"/>
              <a:t>Instrumented web </a:t>
            </a:r>
            <a:endParaRPr lang="en-US" sz="600" b="1" dirty="0" smtClean="0"/>
          </a:p>
          <a:p>
            <a:pPr algn="ctr"/>
            <a:r>
              <a:rPr lang="en-US" sz="600" b="1" dirty="0" smtClean="0"/>
              <a:t>application</a:t>
            </a:r>
            <a:endParaRPr lang="en-US" sz="600" b="1" dirty="0"/>
          </a:p>
          <a:p>
            <a:pPr algn="ctr"/>
            <a:endParaRPr lang="en-US" sz="500" dirty="0"/>
          </a:p>
        </p:txBody>
      </p:sp>
      <p:sp>
        <p:nvSpPr>
          <p:cNvPr id="21" name="Notched Right Arrow 20"/>
          <p:cNvSpPr/>
          <p:nvPr/>
        </p:nvSpPr>
        <p:spPr>
          <a:xfrm>
            <a:off x="2590801" y="3200400"/>
            <a:ext cx="573406" cy="817897"/>
          </a:xfrm>
          <a:prstGeom prst="notchedRightArrow">
            <a:avLst>
              <a:gd name="adj1" fmla="val 39097"/>
              <a:gd name="adj2" fmla="val 40815"/>
            </a:avLst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olded Corner 77"/>
          <p:cNvSpPr/>
          <p:nvPr/>
        </p:nvSpPr>
        <p:spPr>
          <a:xfrm>
            <a:off x="6324600" y="2835811"/>
            <a:ext cx="781050" cy="669389"/>
          </a:xfrm>
          <a:prstGeom prst="foldedCorner">
            <a:avLst>
              <a:gd name="adj" fmla="val 25556"/>
            </a:avLst>
          </a:prstGeom>
          <a:solidFill>
            <a:schemeClr val="tx1">
              <a:lumMod val="95000"/>
            </a:schemeClr>
          </a:solidFill>
          <a:ln w="6350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500" b="1" dirty="0"/>
          </a:p>
          <a:p>
            <a:pPr algn="ctr"/>
            <a:r>
              <a:rPr lang="en-US" sz="600" b="1" dirty="0"/>
              <a:t>Instrumented web </a:t>
            </a:r>
            <a:endParaRPr lang="en-US" sz="600" b="1" dirty="0" smtClean="0"/>
          </a:p>
          <a:p>
            <a:pPr algn="ctr"/>
            <a:r>
              <a:rPr lang="en-US" sz="600" b="1" dirty="0" smtClean="0"/>
              <a:t>application</a:t>
            </a:r>
            <a:endParaRPr lang="en-US" sz="600" b="1" dirty="0"/>
          </a:p>
          <a:p>
            <a:pPr algn="ctr"/>
            <a:endParaRPr lang="en-US" sz="500" dirty="0"/>
          </a:p>
        </p:txBody>
      </p:sp>
      <p:sp>
        <p:nvSpPr>
          <p:cNvPr id="79" name="Folded Corner 78"/>
          <p:cNvSpPr/>
          <p:nvPr/>
        </p:nvSpPr>
        <p:spPr>
          <a:xfrm>
            <a:off x="6400800" y="2895600"/>
            <a:ext cx="781050" cy="669389"/>
          </a:xfrm>
          <a:prstGeom prst="foldedCorner">
            <a:avLst>
              <a:gd name="adj" fmla="val 25556"/>
            </a:avLst>
          </a:prstGeom>
          <a:solidFill>
            <a:schemeClr val="tx1">
              <a:lumMod val="95000"/>
            </a:schemeClr>
          </a:solidFill>
          <a:ln w="6350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500" b="1" dirty="0"/>
          </a:p>
          <a:p>
            <a:pPr algn="ctr"/>
            <a:r>
              <a:rPr lang="en-US" sz="600" b="1" dirty="0"/>
              <a:t>Instrumented web </a:t>
            </a:r>
            <a:endParaRPr lang="en-US" sz="600" b="1" dirty="0" smtClean="0"/>
          </a:p>
          <a:p>
            <a:pPr algn="ctr"/>
            <a:r>
              <a:rPr lang="en-US" sz="600" b="1" dirty="0" smtClean="0"/>
              <a:t>application</a:t>
            </a:r>
            <a:endParaRPr lang="en-US" sz="600" b="1" dirty="0"/>
          </a:p>
          <a:p>
            <a:pPr algn="ctr"/>
            <a:endParaRPr lang="en-US" sz="500" dirty="0"/>
          </a:p>
        </p:txBody>
      </p:sp>
      <p:sp>
        <p:nvSpPr>
          <p:cNvPr id="80" name="Folded Corner 79"/>
          <p:cNvSpPr/>
          <p:nvPr/>
        </p:nvSpPr>
        <p:spPr>
          <a:xfrm>
            <a:off x="6477000" y="2971800"/>
            <a:ext cx="781050" cy="669389"/>
          </a:xfrm>
          <a:prstGeom prst="foldedCorner">
            <a:avLst>
              <a:gd name="adj" fmla="val 25556"/>
            </a:avLst>
          </a:prstGeom>
          <a:solidFill>
            <a:schemeClr val="tx1"/>
          </a:solidFill>
          <a:ln w="6350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500" b="1" dirty="0"/>
          </a:p>
          <a:p>
            <a:pPr algn="ctr"/>
            <a:r>
              <a:rPr lang="en-US" sz="600" b="1" dirty="0"/>
              <a:t>Instrumented web </a:t>
            </a:r>
            <a:endParaRPr lang="en-US" sz="600" b="1" dirty="0" smtClean="0"/>
          </a:p>
          <a:p>
            <a:pPr algn="ctr"/>
            <a:r>
              <a:rPr lang="en-US" sz="600" b="1" dirty="0" smtClean="0"/>
              <a:t>application</a:t>
            </a:r>
            <a:endParaRPr lang="en-US" sz="600" b="1" dirty="0"/>
          </a:p>
          <a:p>
            <a:pPr algn="ctr"/>
            <a:endParaRPr lang="en-US" sz="500" dirty="0"/>
          </a:p>
        </p:txBody>
      </p:sp>
      <p:sp>
        <p:nvSpPr>
          <p:cNvPr id="81" name="Folded Corner 80"/>
          <p:cNvSpPr/>
          <p:nvPr/>
        </p:nvSpPr>
        <p:spPr>
          <a:xfrm>
            <a:off x="6553200" y="3064411"/>
            <a:ext cx="781050" cy="669389"/>
          </a:xfrm>
          <a:prstGeom prst="foldedCorner">
            <a:avLst>
              <a:gd name="adj" fmla="val 25556"/>
            </a:avLst>
          </a:prstGeom>
          <a:solidFill>
            <a:schemeClr val="tx1"/>
          </a:solidFill>
          <a:ln w="6350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500" b="1" dirty="0">
              <a:solidFill>
                <a:schemeClr val="bg1"/>
              </a:solidFill>
            </a:endParaRPr>
          </a:p>
          <a:p>
            <a:pPr algn="ctr"/>
            <a:r>
              <a:rPr lang="en-US" sz="600" b="1" dirty="0">
                <a:solidFill>
                  <a:schemeClr val="bg1"/>
                </a:solidFill>
              </a:rPr>
              <a:t>Instrumented web </a:t>
            </a:r>
            <a:endParaRPr lang="en-US" sz="6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600" b="1" dirty="0" smtClean="0">
                <a:solidFill>
                  <a:schemeClr val="bg1"/>
                </a:solidFill>
              </a:rPr>
              <a:t>application</a:t>
            </a:r>
            <a:endParaRPr lang="en-US" sz="600" b="1" dirty="0">
              <a:solidFill>
                <a:schemeClr val="bg1"/>
              </a:solidFill>
            </a:endParaRPr>
          </a:p>
          <a:p>
            <a:pPr algn="ctr"/>
            <a:endParaRPr lang="en-US" sz="500" dirty="0">
              <a:solidFill>
                <a:schemeClr val="bg1"/>
              </a:solidFill>
            </a:endParaRPr>
          </a:p>
        </p:txBody>
      </p:sp>
      <p:sp>
        <p:nvSpPr>
          <p:cNvPr id="84" name="Notched Right Arrow 83"/>
          <p:cNvSpPr/>
          <p:nvPr/>
        </p:nvSpPr>
        <p:spPr>
          <a:xfrm>
            <a:off x="5650453" y="2972839"/>
            <a:ext cx="573406" cy="333655"/>
          </a:xfrm>
          <a:prstGeom prst="notchedRightArrow">
            <a:avLst>
              <a:gd name="adj1" fmla="val 52140"/>
              <a:gd name="adj2" fmla="val 44782"/>
            </a:avLst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Notched Right Arrow 84"/>
          <p:cNvSpPr/>
          <p:nvPr/>
        </p:nvSpPr>
        <p:spPr>
          <a:xfrm>
            <a:off x="5650453" y="4193843"/>
            <a:ext cx="573406" cy="333655"/>
          </a:xfrm>
          <a:prstGeom prst="notchedRightArrow">
            <a:avLst>
              <a:gd name="adj1" fmla="val 52140"/>
              <a:gd name="adj2" fmla="val 44782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Notched Right Arrow 85"/>
          <p:cNvSpPr/>
          <p:nvPr/>
        </p:nvSpPr>
        <p:spPr>
          <a:xfrm rot="16200000">
            <a:off x="4361498" y="3598754"/>
            <a:ext cx="573406" cy="333655"/>
          </a:xfrm>
          <a:prstGeom prst="notchedRightArrow">
            <a:avLst>
              <a:gd name="adj1" fmla="val 52140"/>
              <a:gd name="adj2" fmla="val 44782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3581400" y="5369642"/>
            <a:ext cx="2209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Static Analysis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8918" y="762000"/>
            <a:ext cx="7024744" cy="1143000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High-level overview of AMNESIA</a:t>
            </a:r>
          </a:p>
        </p:txBody>
      </p:sp>
    </p:spTree>
    <p:extLst>
      <p:ext uri="{BB962C8B-B14F-4D97-AF65-F5344CB8AC3E}">
        <p14:creationId xmlns:p14="http://schemas.microsoft.com/office/powerpoint/2010/main" val="2519303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383" y="457200"/>
            <a:ext cx="7024744" cy="1143000"/>
          </a:xfrm>
        </p:spPr>
        <p:txBody>
          <a:bodyPr/>
          <a:lstStyle/>
          <a:p>
            <a:pPr rtl="0"/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Outline</a:t>
            </a:r>
            <a:endParaRPr lang="x-none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1600200"/>
            <a:ext cx="7086600" cy="28623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66738" indent="-276225" algn="l" rtl="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SQL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Overview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66738" indent="-276225" algn="l" rtl="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SQL Injection Attacks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Overview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66738" indent="-276225" algn="l" rtl="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AMNESIA </a:t>
            </a: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66738" indent="-276225" algn="l" rtl="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AMNESIA Work Flow</a:t>
            </a:r>
          </a:p>
          <a:p>
            <a:pPr marL="566738" indent="-276225" algn="l" rtl="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AMNESIA Implementation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66738" indent="-276225" algn="l" rtl="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Conclusion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199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/>
          <p:cNvSpPr/>
          <p:nvPr/>
        </p:nvSpPr>
        <p:spPr>
          <a:xfrm>
            <a:off x="879313" y="5709242"/>
            <a:ext cx="7385374" cy="526596"/>
          </a:xfrm>
          <a:prstGeom prst="rect">
            <a:avLst/>
          </a:prstGeom>
          <a:gradFill>
            <a:gsLst>
              <a:gs pos="0">
                <a:schemeClr val="accent4">
                  <a:lumMod val="75000"/>
                </a:schemeClr>
              </a:gs>
              <a:gs pos="40000">
                <a:schemeClr val="accent4">
                  <a:lumMod val="75000"/>
                </a:schemeClr>
              </a:gs>
              <a:gs pos="100000">
                <a:schemeClr val="accent4">
                  <a:lumMod val="75000"/>
                </a:schemeClr>
              </a:gs>
            </a:gsLst>
          </a:gradFill>
          <a:ln>
            <a:solidFill>
              <a:schemeClr val="accent4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C000"/>
                </a:solidFill>
              </a:ln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879313" y="1938754"/>
            <a:ext cx="7385374" cy="3885456"/>
          </a:xfrm>
          <a:prstGeom prst="rect">
            <a:avLst/>
          </a:prstGeom>
          <a:gradFill flip="none" rotWithShape="1">
            <a:gsLst>
              <a:gs pos="0">
                <a:schemeClr val="dk1">
                  <a:tint val="70000"/>
                  <a:lumMod val="110000"/>
                </a:schemeClr>
              </a:gs>
              <a:gs pos="100000">
                <a:schemeClr val="dk1">
                  <a:tint val="90000"/>
                </a:scheme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C000"/>
                </a:solidFill>
              </a:ln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High-level overview of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AMNESIA                           Con..</a:t>
            </a:r>
            <a:endParaRPr lang="en-US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http://support.sas.com/documentation/cdl/en/stpug/61271/HTML/default/images/stpwebapp-welcom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4320" y="3092981"/>
            <a:ext cx="1112589" cy="92029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/>
            <a:lightRig rig="contrasting" dir="t">
              <a:rot lat="0" lon="0" rev="7800000"/>
            </a:lightRig>
          </a:scene3d>
          <a:sp3d>
            <a:bevelT w="139700" h="1397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support.sas.com/documentation/cdl/en/stpug/61271/HTML/default/images/stpwebapp-welcom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6709" y="3303294"/>
            <a:ext cx="1076914" cy="890781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/>
            <a:lightRig rig="contrasting" dir="t">
              <a:rot lat="0" lon="0" rev="7800000"/>
            </a:lightRig>
          </a:scene3d>
          <a:sp3d>
            <a:bevelT w="139700" h="1397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support.sas.com/documentation/cdl/en/stpug/61271/HTML/default/images/stpwebapp-welcom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0781" y="3673516"/>
            <a:ext cx="1074420" cy="88871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/>
            <a:lightRig rig="contrasting" dir="t">
              <a:rot lat="0" lon="0" rev="7800000"/>
            </a:lightRig>
          </a:scene3d>
          <a:sp3d>
            <a:bevelT w="139700" h="1397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867792" y="4701287"/>
            <a:ext cx="2691570" cy="26161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Instrumented web applications</a:t>
            </a:r>
            <a:endParaRPr lang="en-US" sz="11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ight Arrow 8"/>
          <p:cNvSpPr/>
          <p:nvPr/>
        </p:nvSpPr>
        <p:spPr>
          <a:xfrm rot="628781">
            <a:off x="2556946" y="2965391"/>
            <a:ext cx="533400" cy="2090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2245720" y="3705470"/>
            <a:ext cx="533400" cy="20906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2514081" y="4148500"/>
            <a:ext cx="533400" cy="2090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 rot="20516173">
            <a:off x="2073296" y="4014150"/>
            <a:ext cx="533400" cy="2090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2287799" y="3222088"/>
            <a:ext cx="533400" cy="20906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1487669" y="4013271"/>
            <a:ext cx="533400" cy="20906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1481401" y="3270016"/>
            <a:ext cx="533400" cy="20906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1481401" y="3634755"/>
            <a:ext cx="533400" cy="2090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 rot="834724">
            <a:off x="1738192" y="3006904"/>
            <a:ext cx="533400" cy="2090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 rot="275503">
            <a:off x="2109078" y="3465839"/>
            <a:ext cx="533400" cy="2090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81625" y="2740330"/>
            <a:ext cx="986167" cy="430887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1100" b="1" dirty="0" smtClean="0">
                <a:ln w="50800"/>
                <a:solidFill>
                  <a:schemeClr val="accent1">
                    <a:lumMod val="75000"/>
                  </a:schemeClr>
                </a:solidFill>
              </a:rPr>
              <a:t>legitimate</a:t>
            </a:r>
          </a:p>
          <a:p>
            <a:pPr algn="ctr"/>
            <a:r>
              <a:rPr lang="en-US" sz="1100" b="1" dirty="0" smtClean="0">
                <a:ln w="50800"/>
                <a:solidFill>
                  <a:schemeClr val="accent1">
                    <a:lumMod val="75000"/>
                  </a:schemeClr>
                </a:solidFill>
              </a:rPr>
              <a:t>input</a:t>
            </a:r>
            <a:endParaRPr lang="en-US" sz="1100" b="1" dirty="0">
              <a:ln w="50800"/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052" name="Picture 4" descr="http://test.ical.ly/wp-content/uploads/2010/08/databas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1800" y="2114249"/>
            <a:ext cx="1316899" cy="1316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ounded Rectangle 19"/>
          <p:cNvSpPr/>
          <p:nvPr/>
        </p:nvSpPr>
        <p:spPr>
          <a:xfrm>
            <a:off x="4873787" y="2666999"/>
            <a:ext cx="1866900" cy="3042243"/>
          </a:xfrm>
          <a:prstGeom prst="roundRect">
            <a:avLst>
              <a:gd name="adj" fmla="val 6871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Notched Right Arrow 20"/>
          <p:cNvSpPr/>
          <p:nvPr/>
        </p:nvSpPr>
        <p:spPr>
          <a:xfrm>
            <a:off x="4101154" y="3399329"/>
            <a:ext cx="762000" cy="494518"/>
          </a:xfrm>
          <a:prstGeom prst="notchedRightArrow">
            <a:avLst>
              <a:gd name="adj1" fmla="val 52140"/>
              <a:gd name="adj2" fmla="val 27526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213965" y="2667000"/>
            <a:ext cx="14622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AMNESIA Toolset 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927435" y="1922655"/>
            <a:ext cx="112562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Database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056948" y="3078966"/>
            <a:ext cx="1595786" cy="40011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Instrumented web </a:t>
            </a:r>
            <a:r>
              <a:rPr lang="en-US" sz="1000" b="1" dirty="0" smtClean="0">
                <a:solidFill>
                  <a:schemeClr val="bg1"/>
                </a:solidFill>
              </a:rPr>
              <a:t>applications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010553" y="3836313"/>
            <a:ext cx="1665671" cy="646331"/>
          </a:xfrm>
          <a:prstGeom prst="rect">
            <a:avLst/>
          </a:prstGeom>
          <a:gradFill>
            <a:gsLst>
              <a:gs pos="0">
                <a:schemeClr val="accent4">
                  <a:lumMod val="75000"/>
                </a:schemeClr>
              </a:gs>
              <a:gs pos="100000">
                <a:schemeClr val="accent4">
                  <a:lumMod val="75000"/>
                </a:schemeClr>
              </a:gs>
            </a:gsLst>
          </a:gra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1200" b="1" dirty="0" smtClean="0"/>
              <a:t>Runtime Monitoring</a:t>
            </a:r>
          </a:p>
          <a:p>
            <a:pPr algn="ctr"/>
            <a:r>
              <a:rPr lang="en-US" sz="1200" b="1" dirty="0" smtClean="0"/>
              <a:t>Module</a:t>
            </a:r>
            <a:endParaRPr lang="en-US" sz="1200" dirty="0"/>
          </a:p>
        </p:txBody>
      </p:sp>
      <p:cxnSp>
        <p:nvCxnSpPr>
          <p:cNvPr id="31" name="Straight Arrow Connector 30"/>
          <p:cNvCxnSpPr>
            <a:stCxn id="45" idx="0"/>
          </p:cNvCxnSpPr>
          <p:nvPr/>
        </p:nvCxnSpPr>
        <p:spPr>
          <a:xfrm flipV="1">
            <a:off x="5759963" y="4486151"/>
            <a:ext cx="0" cy="474031"/>
          </a:xfrm>
          <a:prstGeom prst="straightConnector1">
            <a:avLst/>
          </a:prstGeom>
          <a:ln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" name="Bent-Up Arrow 2047"/>
          <p:cNvSpPr/>
          <p:nvPr/>
        </p:nvSpPr>
        <p:spPr>
          <a:xfrm>
            <a:off x="6644640" y="3570369"/>
            <a:ext cx="914657" cy="444599"/>
          </a:xfrm>
          <a:prstGeom prst="bentUpArrow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3" name="Rectangle 2052"/>
          <p:cNvSpPr/>
          <p:nvPr/>
        </p:nvSpPr>
        <p:spPr>
          <a:xfrm rot="1486517">
            <a:off x="6978131" y="3137754"/>
            <a:ext cx="873144" cy="369332"/>
          </a:xfrm>
          <a:prstGeom prst="rect">
            <a:avLst/>
          </a:prstGeom>
          <a:gradFill>
            <a:gsLst>
              <a:gs pos="0">
                <a:schemeClr val="accent4">
                  <a:lumMod val="75000"/>
                </a:schemeClr>
              </a:gs>
              <a:gs pos="100000">
                <a:schemeClr val="accent4">
                  <a:lumMod val="75000"/>
                </a:schemeClr>
              </a:gs>
            </a:gsLst>
          </a:gradFill>
          <a:ln>
            <a:solidFill>
              <a:schemeClr val="accent4">
                <a:lumMod val="75000"/>
              </a:schemeClr>
            </a:solidFill>
          </a:ln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accent4">
                <a:lumMod val="75000"/>
              </a:schemeClr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</a:rPr>
              <a:t>Legitimate SQL</a:t>
            </a:r>
            <a:endParaRPr lang="en-US" sz="900" dirty="0">
              <a:solidFill>
                <a:schemeClr val="bg1"/>
              </a:solidFill>
            </a:endParaRPr>
          </a:p>
        </p:txBody>
      </p:sp>
      <p:pic>
        <p:nvPicPr>
          <p:cNvPr id="2055" name="Picture 6" descr="http://www.mricons.com/store/png/114705_31343_128_delete_empty_garbage_recycle%20bin_ico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2718" y="4832092"/>
            <a:ext cx="863792" cy="863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4" name="Rectangle 2053"/>
          <p:cNvSpPr/>
          <p:nvPr/>
        </p:nvSpPr>
        <p:spPr>
          <a:xfrm rot="20637115">
            <a:off x="7200602" y="4756335"/>
            <a:ext cx="554959" cy="200055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700" b="1" dirty="0">
                <a:solidFill>
                  <a:srgbClr val="FFFF00"/>
                </a:solidFill>
              </a:rPr>
              <a:t>SQLIAs</a:t>
            </a:r>
            <a:endParaRPr lang="en-US" sz="1000" dirty="0">
              <a:solidFill>
                <a:srgbClr val="FFFF00"/>
              </a:solidFill>
            </a:endParaRPr>
          </a:p>
        </p:txBody>
      </p:sp>
      <p:sp>
        <p:nvSpPr>
          <p:cNvPr id="41" name="Bent-Up Arrow 40"/>
          <p:cNvSpPr/>
          <p:nvPr/>
        </p:nvSpPr>
        <p:spPr>
          <a:xfrm flipH="1" flipV="1">
            <a:off x="3505200" y="2447191"/>
            <a:ext cx="3545095" cy="453407"/>
          </a:xfrm>
          <a:prstGeom prst="bentUpArrow">
            <a:avLst/>
          </a:prstGeom>
          <a:solidFill>
            <a:schemeClr val="accent4">
              <a:lumMod val="75000"/>
            </a:schemeClr>
          </a:solidFill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accent4">
                <a:lumMod val="75000"/>
              </a:schemeClr>
            </a:contourClr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5177921" y="4960182"/>
            <a:ext cx="1164084" cy="338554"/>
          </a:xfrm>
          <a:prstGeom prst="rect">
            <a:avLst/>
          </a:prstGeom>
          <a:gradFill>
            <a:gsLst>
              <a:gs pos="0">
                <a:schemeClr val="accent4">
                  <a:lumMod val="75000"/>
                </a:schemeClr>
              </a:gs>
              <a:gs pos="100000">
                <a:schemeClr val="accent4">
                  <a:lumMod val="75000"/>
                </a:schemeClr>
              </a:gs>
            </a:gsLst>
          </a:gradFill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800" b="1" dirty="0" smtClean="0"/>
              <a:t>SQL- Query Model</a:t>
            </a:r>
            <a:endParaRPr lang="en-US" sz="800" dirty="0"/>
          </a:p>
        </p:txBody>
      </p:sp>
      <p:sp>
        <p:nvSpPr>
          <p:cNvPr id="5" name="Rectangle 4"/>
          <p:cNvSpPr/>
          <p:nvPr/>
        </p:nvSpPr>
        <p:spPr>
          <a:xfrm>
            <a:off x="838200" y="3990201"/>
            <a:ext cx="7264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SQLIA</a:t>
            </a:r>
            <a:endParaRPr lang="en-US" sz="1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740687" y="5562600"/>
            <a:ext cx="143661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chemeClr val="bg1"/>
                </a:solidFill>
              </a:rPr>
              <a:t>Reject &amp; Report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728569" y="4572000"/>
            <a:ext cx="9733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chemeClr val="bg1"/>
                </a:solidFill>
              </a:rPr>
              <a:t>Matching…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46" name="Bent-Up Arrow 45"/>
          <p:cNvSpPr/>
          <p:nvPr/>
        </p:nvSpPr>
        <p:spPr>
          <a:xfrm flipV="1">
            <a:off x="6644639" y="4267200"/>
            <a:ext cx="914657" cy="499844"/>
          </a:xfrm>
          <a:prstGeom prst="bentUpArrow">
            <a:avLst>
              <a:gd name="adj1" fmla="val 23476"/>
              <a:gd name="adj2" fmla="val 25000"/>
              <a:gd name="adj3" fmla="val 2500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Arrow Connector 46"/>
          <p:cNvCxnSpPr>
            <a:stCxn id="25" idx="0"/>
            <a:endCxn id="24" idx="2"/>
          </p:cNvCxnSpPr>
          <p:nvPr/>
        </p:nvCxnSpPr>
        <p:spPr>
          <a:xfrm flipV="1">
            <a:off x="5843389" y="3479076"/>
            <a:ext cx="11452" cy="357237"/>
          </a:xfrm>
          <a:prstGeom prst="straightConnector1">
            <a:avLst/>
          </a:prstGeom>
          <a:ln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4232726" y="3226443"/>
            <a:ext cx="4988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chemeClr val="bg1"/>
                </a:solidFill>
              </a:rPr>
              <a:t>URL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185727" y="2173738"/>
            <a:ext cx="5549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chemeClr val="bg1"/>
                </a:solidFill>
              </a:rPr>
              <a:t>Data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781557" y="2545405"/>
            <a:ext cx="86273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HTML Data</a:t>
            </a:r>
            <a:endParaRPr lang="en-US" sz="105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014320" y="5833095"/>
            <a:ext cx="27768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Runtime Monitoring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60236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024744" cy="1143000"/>
          </a:xfrm>
        </p:spPr>
        <p:txBody>
          <a:bodyPr/>
          <a:lstStyle/>
          <a:p>
            <a:pPr rtl="0"/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</a:t>
            </a:r>
            <a:endParaRPr lang="x-none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1752600"/>
            <a:ext cx="7086600" cy="38318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66738" indent="-276225" algn="l" rtl="0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AMNESIA uses all types of SQLIA defenses.</a:t>
            </a:r>
          </a:p>
          <a:p>
            <a:pPr marL="566738" indent="-276225" algn="l" rtl="0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Responds and reports immediately.</a:t>
            </a:r>
          </a:p>
          <a:p>
            <a:pPr marL="566738" indent="-276225" algn="l" rtl="0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 false positives </a:t>
            </a:r>
          </a:p>
          <a:p>
            <a:pPr marL="566738" indent="-276225" algn="l" rtl="0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 way an attacker can modify SQL statement.</a:t>
            </a:r>
          </a:p>
          <a:p>
            <a:pPr marL="566738" indent="-276225" algn="l" rtl="0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Generalized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various web applications.</a:t>
            </a:r>
          </a:p>
          <a:p>
            <a:pPr marL="566738" indent="-276225" algn="l" rtl="0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Used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set of real web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applications.</a:t>
            </a:r>
          </a:p>
          <a:p>
            <a:pPr marL="566738" indent="-276225" algn="l" rtl="0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Real attacks were generated by a real attacker.</a:t>
            </a:r>
          </a:p>
          <a:p>
            <a:pPr marL="566738" indent="-276225" algn="l" rtl="0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AMNESIA is effective, efficient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and precise.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66738" indent="-276225" algn="l" rtl="0">
              <a:lnSpc>
                <a:spcPct val="150000"/>
              </a:lnSpc>
              <a:buFont typeface="Wingdings" pitchFamily="2" charset="2"/>
              <a:buChar char="§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772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762000" y="620484"/>
            <a:ext cx="295465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7200" b="1" dirty="0" smtClean="0">
                <a:ln w="1905"/>
                <a:solidFill>
                  <a:schemeClr val="accent4">
                    <a:lumMod val="75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  Q  L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762000" y="1726591"/>
            <a:ext cx="624839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Structured Query Language </a:t>
            </a:r>
          </a:p>
        </p:txBody>
      </p:sp>
      <p:sp>
        <p:nvSpPr>
          <p:cNvPr id="2" name="AutoShape 2" descr="http://www.kunaloberoi.co.cc/images/logo_sql.gif"/>
          <p:cNvSpPr>
            <a:spLocks noChangeAspect="1" noChangeArrowheads="1"/>
          </p:cNvSpPr>
          <p:nvPr/>
        </p:nvSpPr>
        <p:spPr bwMode="auto">
          <a:xfrm>
            <a:off x="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6" name="Picture 10" descr="http://www.alpinewebsites.com/portfolio/images/technologies/sql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78" t="4970" r="6350" b="7824"/>
          <a:stretch/>
        </p:blipFill>
        <p:spPr bwMode="auto">
          <a:xfrm>
            <a:off x="4724400" y="2521018"/>
            <a:ext cx="3287486" cy="258438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876868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125113" cy="924475"/>
          </a:xfrm>
        </p:spPr>
        <p:txBody>
          <a:bodyPr/>
          <a:lstStyle/>
          <a:p>
            <a:pPr rtl="0"/>
            <a:r>
              <a:rPr lang="en-US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SQL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Overview</a:t>
            </a:r>
            <a:endParaRPr lang="x-none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9102" y="2209800"/>
            <a:ext cx="7408097" cy="34163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117475" algn="l" rtl="0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Structured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Query Language 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117475" algn="l" rtl="0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Database language designed for</a:t>
            </a:r>
          </a:p>
          <a:p>
            <a:pPr marL="168275" algn="l" rtl="0">
              <a:lnSpc>
                <a:spcPct val="150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managing data in RDBMS.</a:t>
            </a:r>
          </a:p>
          <a:p>
            <a:pPr marL="285750" indent="-117475" algn="l" rtl="0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1970s by Dr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Codd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285750" indent="-117475" algn="l" rtl="0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ANSI: 1</a:t>
            </a:r>
            <a:r>
              <a:rPr lang="en-US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SQL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standard in 1986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</a:p>
          <a:p>
            <a:pPr marL="285750" indent="-117475" algn="l" rtl="0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ANSI: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updates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1989, …</a:t>
            </a:r>
          </a:p>
          <a:p>
            <a:pPr marL="285750" indent="-117475" algn="l" rtl="0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SQL Uses DML (Data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Manipulation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Language)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117475" algn="l" rtl="0">
              <a:lnSpc>
                <a:spcPct val="150000"/>
              </a:lnSpc>
              <a:buFont typeface="Wingdings" pitchFamily="2" charset="2"/>
              <a:buChar char="§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3074" name="Picture 2" descr="http://www.tutorialspoint.com/images/sql-architecture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447800"/>
            <a:ext cx="2667000" cy="4178320"/>
          </a:xfrm>
          <a:prstGeom prst="rect">
            <a:avLst/>
          </a:prstGeom>
          <a:ln>
            <a:noFill/>
          </a:ln>
          <a:effectLst>
            <a:glow rad="393700">
              <a:schemeClr val="tx1">
                <a:alpha val="47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2967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762000" y="478879"/>
            <a:ext cx="305724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7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SQLIA</a:t>
            </a:r>
            <a:endParaRPr lang="en-US" sz="7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833577" y="1607029"/>
            <a:ext cx="6248399" cy="46166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SQL Injection Attacks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" name="AutoShape 2" descr="http://www.kunaloberoi.co.cc/images/logo_sql.gif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2" descr="http://www.tech-faq.com/wp-content/uploads/images/SQL-Injection-Attac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590800"/>
            <a:ext cx="3458955" cy="25146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8191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924800" cy="924475"/>
          </a:xfrm>
        </p:spPr>
        <p:txBody>
          <a:bodyPr/>
          <a:lstStyle/>
          <a:p>
            <a:pPr rtl="0"/>
            <a:r>
              <a:rPr lang="en-US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SQL Injection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Attacks</a:t>
            </a:r>
            <a:endParaRPr lang="x-none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666" y="2514600"/>
            <a:ext cx="7424257" cy="2286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913666" y="1715869"/>
            <a:ext cx="762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Example of interaction between a user and a typical web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application.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3665" y="4876800"/>
            <a:ext cx="7424257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1600" dirty="0" smtClean="0">
                <a:solidFill>
                  <a:schemeClr val="bg1"/>
                </a:solidFill>
              </a:rPr>
              <a:t>A </a:t>
            </a:r>
            <a:r>
              <a:rPr lang="en-US" sz="1600" dirty="0">
                <a:solidFill>
                  <a:schemeClr val="bg1"/>
                </a:solidFill>
              </a:rPr>
              <a:t>typical web application in which a user </a:t>
            </a:r>
            <a:r>
              <a:rPr lang="en-US" sz="1600" dirty="0" smtClean="0">
                <a:solidFill>
                  <a:schemeClr val="bg1"/>
                </a:solidFill>
              </a:rPr>
              <a:t>on a </a:t>
            </a:r>
            <a:r>
              <a:rPr lang="en-US" sz="1600" dirty="0">
                <a:solidFill>
                  <a:schemeClr val="bg1"/>
                </a:solidFill>
              </a:rPr>
              <a:t>client machine can access services provided by an </a:t>
            </a:r>
            <a:r>
              <a:rPr lang="en-US" sz="1600" dirty="0" smtClean="0">
                <a:solidFill>
                  <a:schemeClr val="bg1"/>
                </a:solidFill>
              </a:rPr>
              <a:t>application server </a:t>
            </a:r>
            <a:r>
              <a:rPr lang="en-US" sz="1600" dirty="0">
                <a:solidFill>
                  <a:schemeClr val="bg1"/>
                </a:solidFill>
              </a:rPr>
              <a:t>and an underlying database.</a:t>
            </a:r>
          </a:p>
        </p:txBody>
      </p:sp>
    </p:spTree>
    <p:extLst>
      <p:ext uri="{BB962C8B-B14F-4D97-AF65-F5344CB8AC3E}">
        <p14:creationId xmlns:p14="http://schemas.microsoft.com/office/powerpoint/2010/main" val="1602262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905957" cy="924475"/>
          </a:xfrm>
        </p:spPr>
        <p:txBody>
          <a:bodyPr/>
          <a:lstStyle/>
          <a:p>
            <a:pPr rtl="0"/>
            <a:r>
              <a:rPr lang="en-US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SQL Injection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Attacks   </a:t>
            </a:r>
            <a:r>
              <a:rPr lang="en-US" sz="2400" b="1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Con..</a:t>
            </a:r>
            <a:endParaRPr lang="en-US" sz="2400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1752600"/>
            <a:ext cx="7924800" cy="424731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66738" indent="-276225" algn="l" rtl="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SQL servers allow multiple statements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566738" indent="-276225" algn="l" rtl="0">
              <a:lnSpc>
                <a:spcPct val="150000"/>
              </a:lnSpc>
              <a:buFont typeface="Wingdings" pitchFamily="2" charset="2"/>
              <a:buChar char="§"/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66738" indent="-276225" algn="l" rtl="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SQLIAs: Exploiting an application security vulnerability.</a:t>
            </a:r>
          </a:p>
          <a:p>
            <a:pPr marL="566738" indent="-276225" algn="l" rtl="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SQLIAs: described as one of the most serious security threats to web applications </a:t>
            </a: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66738" indent="-276225" algn="l" rtl="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SQLIAs: Caused by insufficient input validation.</a:t>
            </a:r>
          </a:p>
          <a:p>
            <a:pPr marL="566738" indent="-276225" algn="l" rtl="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000" i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Gartner </a:t>
            </a:r>
            <a:r>
              <a:rPr lang="en-US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Group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:97% of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300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websites were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vulnerable to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SQLIAs.</a:t>
            </a:r>
          </a:p>
          <a:p>
            <a:pPr marL="290513" algn="l" rtl="0">
              <a:lnSpc>
                <a:spcPct val="150000"/>
              </a:lnSpc>
            </a:pP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5400" y="2286000"/>
            <a:ext cx="6705600" cy="24622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1000" b="1" dirty="0">
                <a:solidFill>
                  <a:schemeClr val="bg1">
                    <a:lumMod val="95000"/>
                    <a:lumOff val="5000"/>
                  </a:schemeClr>
                </a:solidFill>
                <a:latin typeface="+mj-lt"/>
              </a:rPr>
              <a:t>SELECT</a:t>
            </a:r>
            <a:r>
              <a:rPr lang="en-US" sz="1000" dirty="0">
                <a:solidFill>
                  <a:schemeClr val="bg1">
                    <a:lumMod val="95000"/>
                    <a:lumOff val="5000"/>
                  </a:schemeClr>
                </a:solidFill>
                <a:latin typeface="+mj-lt"/>
              </a:rPr>
              <a:t> * </a:t>
            </a:r>
            <a:r>
              <a:rPr lang="en-US" sz="1000" b="1" dirty="0">
                <a:solidFill>
                  <a:schemeClr val="bg1">
                    <a:lumMod val="95000"/>
                    <a:lumOff val="5000"/>
                  </a:schemeClr>
                </a:solidFill>
                <a:latin typeface="+mj-lt"/>
              </a:rPr>
              <a:t>FROM</a:t>
            </a:r>
            <a:r>
              <a:rPr lang="en-US" sz="1000" dirty="0">
                <a:solidFill>
                  <a:schemeClr val="bg1">
                    <a:lumMod val="95000"/>
                    <a:lumOff val="5000"/>
                  </a:schemeClr>
                </a:solidFill>
                <a:latin typeface="+mj-lt"/>
              </a:rPr>
              <a:t> `users` WHERE `name` = </a:t>
            </a:r>
            <a:r>
              <a:rPr lang="en-US" sz="1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j-lt"/>
              </a:rPr>
              <a:t>‘Al'; </a:t>
            </a:r>
            <a:r>
              <a:rPr lang="en-US" sz="1000" b="1" dirty="0">
                <a:solidFill>
                  <a:schemeClr val="bg1">
                    <a:lumMod val="95000"/>
                    <a:lumOff val="5000"/>
                  </a:schemeClr>
                </a:solidFill>
                <a:latin typeface="+mj-lt"/>
              </a:rPr>
              <a:t>SELECT</a:t>
            </a:r>
            <a:r>
              <a:rPr lang="en-US" sz="1000" dirty="0">
                <a:solidFill>
                  <a:schemeClr val="bg1">
                    <a:lumMod val="95000"/>
                    <a:lumOff val="5000"/>
                  </a:schemeClr>
                </a:solidFill>
                <a:latin typeface="+mj-lt"/>
              </a:rPr>
              <a:t> * </a:t>
            </a:r>
            <a:r>
              <a:rPr lang="en-US" sz="1000" b="1" dirty="0">
                <a:solidFill>
                  <a:schemeClr val="bg1">
                    <a:lumMod val="95000"/>
                    <a:lumOff val="5000"/>
                  </a:schemeClr>
                </a:solidFill>
                <a:latin typeface="+mj-lt"/>
              </a:rPr>
              <a:t>FROM</a:t>
            </a:r>
            <a:r>
              <a:rPr lang="en-US" sz="1000" dirty="0">
                <a:solidFill>
                  <a:schemeClr val="bg1">
                    <a:lumMod val="95000"/>
                    <a:lumOff val="5000"/>
                  </a:schemeClr>
                </a:solidFill>
                <a:latin typeface="+mj-lt"/>
              </a:rPr>
              <a:t> `</a:t>
            </a:r>
            <a:r>
              <a:rPr lang="en-US" sz="1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j-lt"/>
              </a:rPr>
              <a:t>users`; </a:t>
            </a:r>
            <a:r>
              <a:rPr lang="en-US" sz="10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j-lt"/>
              </a:rPr>
              <a:t>DROP </a:t>
            </a:r>
            <a:r>
              <a:rPr lang="en-US" sz="1000" b="1" dirty="0">
                <a:solidFill>
                  <a:schemeClr val="bg1">
                    <a:lumMod val="95000"/>
                    <a:lumOff val="5000"/>
                  </a:schemeClr>
                </a:solidFill>
                <a:latin typeface="+mj-lt"/>
              </a:rPr>
              <a:t>TABLE </a:t>
            </a:r>
            <a:r>
              <a:rPr lang="en-US" sz="1000" dirty="0">
                <a:solidFill>
                  <a:schemeClr val="bg1">
                    <a:lumMod val="95000"/>
                    <a:lumOff val="5000"/>
                  </a:schemeClr>
                </a:solidFill>
                <a:latin typeface="+mj-lt"/>
              </a:rPr>
              <a:t>`users`; </a:t>
            </a:r>
          </a:p>
        </p:txBody>
      </p:sp>
    </p:spTree>
    <p:extLst>
      <p:ext uri="{BB962C8B-B14F-4D97-AF65-F5344CB8AC3E}">
        <p14:creationId xmlns:p14="http://schemas.microsoft.com/office/powerpoint/2010/main" val="240373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/>
        </p:nvSpPr>
        <p:spPr>
          <a:xfrm>
            <a:off x="923925" y="1600200"/>
            <a:ext cx="7315200" cy="2286000"/>
          </a:xfrm>
          <a:prstGeom prst="round2SameRect">
            <a:avLst>
              <a:gd name="adj1" fmla="val 7687"/>
              <a:gd name="adj2" fmla="val 0"/>
            </a:avLst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Round Same Side Corner Rectangle 8"/>
          <p:cNvSpPr/>
          <p:nvPr/>
        </p:nvSpPr>
        <p:spPr>
          <a:xfrm>
            <a:off x="923925" y="1524000"/>
            <a:ext cx="7315200" cy="533400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77000">
                <a:schemeClr val="accent4">
                  <a:lumMod val="75000"/>
                </a:schemeClr>
              </a:gs>
              <a:gs pos="100000">
                <a:schemeClr val="accent4">
                  <a:lumMod val="75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Users</a:t>
            </a:r>
            <a:endParaRPr lang="x-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125113" cy="924475"/>
          </a:xfrm>
        </p:spPr>
        <p:txBody>
          <a:bodyPr/>
          <a:lstStyle/>
          <a:p>
            <a:pPr rtl="0"/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SQLIA Example    </a:t>
            </a:r>
            <a:r>
              <a:rPr lang="en-US" b="1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9912001"/>
              </p:ext>
            </p:extLst>
          </p:nvPr>
        </p:nvGraphicFramePr>
        <p:xfrm>
          <a:off x="2286000" y="4572000"/>
          <a:ext cx="4572000" cy="361539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4572000"/>
              </a:tblGrid>
              <a:tr h="361539">
                <a:tc>
                  <a:txBody>
                    <a:bodyPr/>
                    <a:lstStyle/>
                    <a:p>
                      <a:pPr marL="0" marR="0" indent="-1143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none" strike="noStrike" kern="1200" baseline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SELECT</a:t>
                      </a:r>
                      <a:r>
                        <a:rPr lang="en-US" sz="1200" b="0" u="none" strike="noStrike" kern="1200" baseline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 * </a:t>
                      </a:r>
                      <a:r>
                        <a:rPr lang="en-US" sz="1200" b="1" u="none" strike="noStrike" kern="1200" baseline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FROM</a:t>
                      </a:r>
                      <a:r>
                        <a:rPr lang="en-US" sz="1200" b="0" u="none" strike="noStrike" kern="1200" baseline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 users </a:t>
                      </a:r>
                      <a:r>
                        <a:rPr lang="en-US" sz="1200" b="1" u="none" strike="noStrike" kern="1200" baseline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WHERE</a:t>
                      </a:r>
                      <a:r>
                        <a:rPr lang="en-US" sz="1200" b="0" u="none" strike="noStrike" kern="1200" baseline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 login=’guest’</a:t>
                      </a:r>
                      <a:endParaRPr lang="en-US" sz="900" b="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3712401"/>
              </p:ext>
            </p:extLst>
          </p:nvPr>
        </p:nvGraphicFramePr>
        <p:xfrm>
          <a:off x="1000125" y="2209800"/>
          <a:ext cx="7162800" cy="1604355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1981200"/>
                <a:gridCol w="1066800"/>
                <a:gridCol w="2683463"/>
                <a:gridCol w="1431337"/>
              </a:tblGrid>
              <a:tr h="45720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ts val="9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Name</a:t>
                      </a:r>
                      <a:endParaRPr lang="en-US" sz="1800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ts val="9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login</a:t>
                      </a:r>
                      <a:endParaRPr lang="en-US" sz="1800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ts val="9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pass</a:t>
                      </a:r>
                      <a:endParaRPr lang="en-US" sz="1800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ts val="9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email</a:t>
                      </a:r>
                      <a:endParaRPr lang="en-US" sz="1800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0480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ts val="9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Guest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ts val="9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guest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ts val="9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ts val="9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N/A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280785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ts val="9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Administrator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ts val="9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9656387b6542bc9be1b8730b45b49fd8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ts val="9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admin@site.org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280785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ts val="9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Sean James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sjames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ts val="9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5b0f32168b20250bb403970287d6e753</a:t>
                      </a:r>
                      <a:endParaRPr lang="en-US" sz="1200" dirty="0" smtClean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ts val="9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sjames</a:t>
                      </a:r>
                      <a:r>
                        <a:rPr lang="en-US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@site.org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280785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ts val="9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Lupaya</a:t>
                      </a:r>
                      <a:r>
                        <a:rPr lang="en-US" sz="1200" dirty="0" smtClean="0">
                          <a:effectLst/>
                        </a:rPr>
                        <a:t> John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ljohn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ts val="9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4a8968e60a05cb59308d3c954a8bb00a</a:t>
                      </a:r>
                      <a:endParaRPr lang="en-US" sz="105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ts val="9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ljohn</a:t>
                      </a:r>
                      <a:r>
                        <a:rPr lang="en-US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@site.org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5138434"/>
              </p:ext>
            </p:extLst>
          </p:nvPr>
        </p:nvGraphicFramePr>
        <p:xfrm>
          <a:off x="1371600" y="5486400"/>
          <a:ext cx="6400800" cy="763056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2235200"/>
                <a:gridCol w="1320800"/>
                <a:gridCol w="1535279"/>
                <a:gridCol w="1309521"/>
              </a:tblGrid>
              <a:tr h="45720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ts val="9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Name</a:t>
                      </a:r>
                      <a:endParaRPr lang="en-US" sz="1800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ts val="9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login</a:t>
                      </a:r>
                      <a:endParaRPr lang="en-US" sz="1800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ts val="9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pass</a:t>
                      </a:r>
                      <a:endParaRPr lang="en-US" sz="1800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ts val="9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email</a:t>
                      </a:r>
                      <a:endParaRPr lang="en-US" sz="1800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05856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ts val="9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Guest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ts val="9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guest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ts val="9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ts val="9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N/A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618751" y="5031930"/>
            <a:ext cx="127709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Guest</a:t>
            </a:r>
          </a:p>
          <a:p>
            <a:pPr algn="ctr" rtl="0"/>
            <a:endParaRPr lang="x-none" sz="14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655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1978636"/>
              </p:ext>
            </p:extLst>
          </p:nvPr>
        </p:nvGraphicFramePr>
        <p:xfrm>
          <a:off x="1752600" y="4572000"/>
          <a:ext cx="5715000" cy="36154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5715000"/>
              </a:tblGrid>
              <a:tr h="361540">
                <a:tc>
                  <a:txBody>
                    <a:bodyPr/>
                    <a:lstStyle/>
                    <a:p>
                      <a:pPr marL="0" marR="0" indent="-11430" algn="ctr" rtl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none" strike="noStrike" kern="1200" baseline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SELECT</a:t>
                      </a:r>
                      <a:r>
                        <a:rPr lang="en-US" sz="1200" b="0" u="none" strike="noStrike" kern="1200" baseline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 * </a:t>
                      </a:r>
                      <a:r>
                        <a:rPr lang="en-US" sz="1200" b="1" u="none" strike="noStrike" kern="1200" baseline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FROM</a:t>
                      </a:r>
                      <a:r>
                        <a:rPr lang="en-US" sz="1200" b="0" u="none" strike="noStrike" kern="1200" baseline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 users </a:t>
                      </a:r>
                      <a:r>
                        <a:rPr lang="en-US" sz="1200" b="1" u="none" strike="noStrike" kern="1200" baseline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WHERE</a:t>
                      </a:r>
                      <a:r>
                        <a:rPr lang="en-US" sz="1200" b="0" u="none" strike="noStrike" kern="1200" baseline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 login=’</a:t>
                      </a:r>
                      <a:r>
                        <a:rPr lang="en-US" sz="1200" b="0" u="none" strike="noStrike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admin</a:t>
                      </a:r>
                      <a:r>
                        <a:rPr lang="en-US" sz="1200" b="0" u="none" strike="noStrike" kern="1200" baseline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’ </a:t>
                      </a:r>
                      <a:r>
                        <a:rPr lang="en-US" sz="1100" b="1" u="none" strike="noStrike" kern="1200" baseline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AND </a:t>
                      </a:r>
                      <a:r>
                        <a:rPr lang="en-US" sz="1100" b="0" u="none" strike="noStrike" kern="1200" baseline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pass=’ </a:t>
                      </a:r>
                      <a:r>
                        <a:rPr lang="en-US" sz="1100" b="0" u="none" strike="noStrike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admin2011</a:t>
                      </a:r>
                      <a:r>
                        <a:rPr lang="en-US" sz="1100" b="0" u="none" strike="noStrike" kern="1200" baseline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’</a:t>
                      </a:r>
                      <a:endParaRPr lang="en-US" sz="900" b="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18751" y="5031930"/>
            <a:ext cx="1277098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Admin</a:t>
            </a:r>
            <a:endParaRPr lang="x-none" sz="14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6406509"/>
              </p:ext>
            </p:extLst>
          </p:nvPr>
        </p:nvGraphicFramePr>
        <p:xfrm>
          <a:off x="1371600" y="5638800"/>
          <a:ext cx="6400800" cy="763056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2235200"/>
                <a:gridCol w="1320800"/>
                <a:gridCol w="1535279"/>
                <a:gridCol w="1309521"/>
              </a:tblGrid>
              <a:tr h="45720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ts val="9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Name</a:t>
                      </a:r>
                      <a:endParaRPr lang="en-US" sz="1800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ts val="9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login</a:t>
                      </a:r>
                      <a:endParaRPr lang="en-US" sz="1800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ts val="9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pass</a:t>
                      </a:r>
                      <a:endParaRPr lang="en-US" sz="1800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ts val="9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email</a:t>
                      </a:r>
                      <a:endParaRPr lang="en-US" sz="1800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05856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ts val="9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Administrator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ts val="9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************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ts val="9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admin@site.org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470210" y="5031930"/>
            <a:ext cx="4222630" cy="2539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050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j-lt"/>
              </a:rPr>
              <a:t>MD5(admin2011) = </a:t>
            </a:r>
            <a:r>
              <a:rPr lang="en-US" sz="1050" i="1" dirty="0">
                <a:latin typeface="+mj-lt"/>
                <a:ea typeface="Calibri"/>
                <a:cs typeface="Arial"/>
              </a:rPr>
              <a:t>9656387b6542bc9be1b8730b45b49fd8</a:t>
            </a:r>
            <a:endParaRPr lang="en-US" sz="1050" i="1" dirty="0">
              <a:latin typeface="+mj-lt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125113" cy="924475"/>
          </a:xfrm>
        </p:spPr>
        <p:txBody>
          <a:bodyPr/>
          <a:lstStyle/>
          <a:p>
            <a:pPr rtl="0"/>
            <a:r>
              <a:rPr lang="en-US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SQLIA Example    </a:t>
            </a:r>
            <a:r>
              <a:rPr lang="en-US" sz="2400" b="1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2400" b="1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on..</a:t>
            </a:r>
            <a:endParaRPr lang="en-US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ound Same Side Corner Rectangle 11"/>
          <p:cNvSpPr/>
          <p:nvPr/>
        </p:nvSpPr>
        <p:spPr>
          <a:xfrm>
            <a:off x="923925" y="1600200"/>
            <a:ext cx="7315200" cy="2286000"/>
          </a:xfrm>
          <a:prstGeom prst="round2SameRect">
            <a:avLst>
              <a:gd name="adj1" fmla="val 7687"/>
              <a:gd name="adj2" fmla="val 0"/>
            </a:avLst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Round Same Side Corner Rectangle 12"/>
          <p:cNvSpPr/>
          <p:nvPr/>
        </p:nvSpPr>
        <p:spPr>
          <a:xfrm>
            <a:off x="923925" y="1524000"/>
            <a:ext cx="7315200" cy="533400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0">
                <a:schemeClr val="accent4">
                  <a:lumMod val="75000"/>
                </a:schemeClr>
              </a:gs>
              <a:gs pos="100000">
                <a:schemeClr val="accent4">
                  <a:lumMod val="7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Users</a:t>
            </a:r>
            <a:endParaRPr lang="x-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5816664"/>
              </p:ext>
            </p:extLst>
          </p:nvPr>
        </p:nvGraphicFramePr>
        <p:xfrm>
          <a:off x="1000125" y="2209800"/>
          <a:ext cx="7162800" cy="1604355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1981200"/>
                <a:gridCol w="1066800"/>
                <a:gridCol w="2683463"/>
                <a:gridCol w="1431337"/>
              </a:tblGrid>
              <a:tr h="45720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ts val="9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Name</a:t>
                      </a:r>
                      <a:endParaRPr lang="en-US" sz="1800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ts val="9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login</a:t>
                      </a:r>
                      <a:endParaRPr lang="en-US" sz="1800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ts val="9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pass</a:t>
                      </a:r>
                      <a:endParaRPr lang="en-US" sz="1800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ts val="9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email</a:t>
                      </a:r>
                      <a:endParaRPr lang="en-US" sz="1800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0480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ts val="9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Guest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ts val="9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guest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ts val="9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ts val="9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N/A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280785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ts val="9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Administrator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ts val="9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9656387b6542bc9be1b8730b45b49fd8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ts val="9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admin@site.org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280785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ts val="9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Sean James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sjames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ts val="9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5b0f32168b20250bb403970287d6e753</a:t>
                      </a:r>
                      <a:endParaRPr lang="en-US" sz="1200" dirty="0" smtClean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ts val="9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sjames</a:t>
                      </a:r>
                      <a:r>
                        <a:rPr lang="en-US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@site.org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280785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ts val="9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Lupaya</a:t>
                      </a:r>
                      <a:r>
                        <a:rPr lang="en-US" sz="1200" dirty="0" smtClean="0">
                          <a:effectLst/>
                        </a:rPr>
                        <a:t> John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ljohn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ts val="9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4a8968e60a05cb59308d3c954a8bb00a</a:t>
                      </a:r>
                      <a:endParaRPr lang="en-US" sz="105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ts val="9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ljohn</a:t>
                      </a:r>
                      <a:r>
                        <a:rPr lang="en-US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@site.org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6089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5930</TotalTime>
  <Words>1132</Words>
  <Application>Microsoft Macintosh PowerPoint</Application>
  <PresentationFormat>On-screen Show (4:3)</PresentationFormat>
  <Paragraphs>275</Paragraphs>
  <Slides>21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Austin</vt:lpstr>
      <vt:lpstr>AMNESIA: Analysis and Monitoring for NEutralizing SQL-Injection Attacks</vt:lpstr>
      <vt:lpstr>Outline</vt:lpstr>
      <vt:lpstr>PowerPoint Presentation</vt:lpstr>
      <vt:lpstr>SQL Overview</vt:lpstr>
      <vt:lpstr>PowerPoint Presentation</vt:lpstr>
      <vt:lpstr>SQL Injection Attacks</vt:lpstr>
      <vt:lpstr>SQL Injection Attacks   Con..</vt:lpstr>
      <vt:lpstr>SQLIA Example     </vt:lpstr>
      <vt:lpstr>SQLIA Example    Con..</vt:lpstr>
      <vt:lpstr>SQLIA Example    con’t</vt:lpstr>
      <vt:lpstr>Methods to prevent SQLIAs</vt:lpstr>
      <vt:lpstr>AMNESIA Definition</vt:lpstr>
      <vt:lpstr>AMNESIA Work Flow </vt:lpstr>
      <vt:lpstr>AMNESIA Work Flow     con’t</vt:lpstr>
      <vt:lpstr>AMNESIA Work Flow     Con..</vt:lpstr>
      <vt:lpstr>AMNESIA Work Flow     Con..</vt:lpstr>
      <vt:lpstr>AMNESIA Work Flow     Con..</vt:lpstr>
      <vt:lpstr>AMNESIA Implementation</vt:lpstr>
      <vt:lpstr>High-level overview of AMNESIA</vt:lpstr>
      <vt:lpstr>High-level overview of AMNESIA                           Con..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XPS</dc:creator>
  <cp:lastModifiedBy>Edward Chow</cp:lastModifiedBy>
  <cp:revision>288</cp:revision>
  <dcterms:created xsi:type="dcterms:W3CDTF">2010-11-26T06:38:35Z</dcterms:created>
  <dcterms:modified xsi:type="dcterms:W3CDTF">2012-04-30T23:14:31Z</dcterms:modified>
</cp:coreProperties>
</file>