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56"/>
  </p:notesMasterIdLst>
  <p:sldIdLst>
    <p:sldId id="256" r:id="rId2"/>
    <p:sldId id="258" r:id="rId3"/>
    <p:sldId id="257"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96" r:id="rId21"/>
    <p:sldId id="297" r:id="rId22"/>
    <p:sldId id="276" r:id="rId23"/>
    <p:sldId id="277" r:id="rId24"/>
    <p:sldId id="278" r:id="rId25"/>
    <p:sldId id="285" r:id="rId26"/>
    <p:sldId id="298" r:id="rId27"/>
    <p:sldId id="286" r:id="rId28"/>
    <p:sldId id="287" r:id="rId29"/>
    <p:sldId id="279" r:id="rId30"/>
    <p:sldId id="280" r:id="rId31"/>
    <p:sldId id="281" r:id="rId32"/>
    <p:sldId id="282" r:id="rId33"/>
    <p:sldId id="283" r:id="rId34"/>
    <p:sldId id="284" r:id="rId35"/>
    <p:sldId id="288" r:id="rId36"/>
    <p:sldId id="289" r:id="rId37"/>
    <p:sldId id="290" r:id="rId38"/>
    <p:sldId id="299" r:id="rId39"/>
    <p:sldId id="291" r:id="rId40"/>
    <p:sldId id="301" r:id="rId41"/>
    <p:sldId id="292" r:id="rId42"/>
    <p:sldId id="293" r:id="rId43"/>
    <p:sldId id="302" r:id="rId44"/>
    <p:sldId id="303" r:id="rId45"/>
    <p:sldId id="294" r:id="rId46"/>
    <p:sldId id="304" r:id="rId47"/>
    <p:sldId id="305" r:id="rId48"/>
    <p:sldId id="306" r:id="rId49"/>
    <p:sldId id="295" r:id="rId50"/>
    <p:sldId id="307" r:id="rId51"/>
    <p:sldId id="308" r:id="rId52"/>
    <p:sldId id="309" r:id="rId53"/>
    <p:sldId id="261" r:id="rId54"/>
    <p:sldId id="300"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116" autoAdjust="0"/>
  </p:normalViewPr>
  <p:slideViewPr>
    <p:cSldViewPr>
      <p:cViewPr varScale="1">
        <p:scale>
          <a:sx n="78" d="100"/>
          <a:sy n="78" d="100"/>
        </p:scale>
        <p:origin x="-124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6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BE6E06-BB93-4F94-966B-04428B0FFF6D}" type="datetimeFigureOut">
              <a:rPr lang="en-US" smtClean="0"/>
              <a:pPr/>
              <a:t>7/17/2011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A52D48-B94A-4704-924E-3E669E7316B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t>Much of</a:t>
            </a:r>
            <a:r>
              <a:rPr lang="en-US" baseline="0" dirty="0" smtClean="0"/>
              <a:t> modern cryptography is based on the use of numbers.</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Public Key Cryptography, ElGamal Cryptography, we studied in CS 5920.</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This semester we studied Paillier Cryptography.</a:t>
            </a:r>
          </a:p>
          <a:p>
            <a:pPr marL="457200" marR="0" lvl="1"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All of these deal with messages as numbers.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ASCII numbers represent text messages.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The messages are encrypted using number transformations.</a:t>
            </a:r>
            <a:endParaRPr lang="en-US" dirty="0" smtClean="0"/>
          </a:p>
          <a:p>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You have probably seen this </a:t>
            </a:r>
            <a:r>
              <a:rPr lang="en-US" dirty="0" smtClean="0"/>
              <a:t>minus-one exponent </a:t>
            </a:r>
            <a:r>
              <a:rPr lang="en-US" dirty="0" smtClean="0"/>
              <a:t>notation before.</a:t>
            </a:r>
          </a:p>
          <a:p>
            <a:pPr>
              <a:buFont typeface="Arial" pitchFamily="34" charset="0"/>
              <a:buChar char="•"/>
            </a:pPr>
            <a:r>
              <a:rPr lang="en-US" dirty="0" smtClean="0"/>
              <a:t>MMI of 4 mod 13 =</a:t>
            </a:r>
            <a:r>
              <a:rPr lang="en-US" baseline="0" dirty="0" smtClean="0"/>
              <a:t> 10, 1 = (-3) * 13 + 4 * 10</a:t>
            </a:r>
          </a:p>
          <a:p>
            <a:pPr>
              <a:buFont typeface="Arial" pitchFamily="34" charset="0"/>
              <a:buChar char="•"/>
            </a:pPr>
            <a:r>
              <a:rPr lang="en-US" baseline="0" dirty="0" smtClean="0"/>
              <a:t>From the last </a:t>
            </a:r>
            <a:r>
              <a:rPr lang="en-US" baseline="0" dirty="0" smtClean="0"/>
              <a:t>example:  10 / 4 mod 13 = 10 * 10 mod 13 = 7 * 13 + 9</a:t>
            </a:r>
            <a:endParaRPr lang="en-US" dirty="0" smtClean="0"/>
          </a:p>
          <a:p>
            <a:pPr>
              <a:buFont typeface="Arial" pitchFamily="34" charse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some of the functions used in modular</a:t>
            </a:r>
            <a:r>
              <a:rPr lang="en-US" baseline="0" dirty="0" smtClean="0"/>
              <a:t> arithmetic and cryptography</a:t>
            </a:r>
          </a:p>
          <a:p>
            <a:pPr>
              <a:buFont typeface="Arial" pitchFamily="34" charset="0"/>
              <a:buChar char="•"/>
            </a:pPr>
            <a:r>
              <a:rPr lang="en-US" baseline="0" dirty="0" smtClean="0"/>
              <a:t>Euclidean Algorithm provides GCD and MMI</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Start with two lines AB and CD, representing</a:t>
            </a:r>
            <a:r>
              <a:rPr lang="en-US" baseline="0" dirty="0" smtClean="0"/>
              <a:t> numbers.</a:t>
            </a:r>
          </a:p>
          <a:p>
            <a:pPr>
              <a:buFont typeface="Arial" pitchFamily="34" charset="0"/>
              <a:buChar char="•"/>
            </a:pPr>
            <a:r>
              <a:rPr lang="en-US" baseline="0" dirty="0" smtClean="0"/>
              <a:t>Divide AB by CD and find the residue AE</a:t>
            </a:r>
          </a:p>
          <a:p>
            <a:pPr>
              <a:buFont typeface="Arial" pitchFamily="34" charset="0"/>
              <a:buChar char="•"/>
            </a:pPr>
            <a:r>
              <a:rPr lang="en-US" baseline="0" dirty="0" smtClean="0"/>
              <a:t>Next divide CD by AE and find the residue CF</a:t>
            </a:r>
          </a:p>
          <a:p>
            <a:pPr>
              <a:buFont typeface="Arial" pitchFamily="34" charset="0"/>
              <a:buChar char="•"/>
            </a:pPr>
            <a:r>
              <a:rPr lang="en-US" baseline="0" dirty="0" smtClean="0"/>
              <a:t>Divide AE by CF and find no residue - Done.</a:t>
            </a:r>
          </a:p>
          <a:p>
            <a:pPr>
              <a:buFont typeface="Arial" pitchFamily="34" charset="0"/>
              <a:buChar char="•"/>
            </a:pPr>
            <a:r>
              <a:rPr lang="en-US" baseline="0" dirty="0" smtClean="0"/>
              <a:t>CF is the greatest common divisor of AB and CD</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50 = 50 (  1) + 35 (  0)</a:t>
            </a:r>
          </a:p>
          <a:p>
            <a:r>
              <a:rPr lang="en-US" dirty="0" smtClean="0"/>
              <a:t>35 = 50 (  0) + 35 (  1), q = 1</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GCD</a:t>
            </a:r>
            <a:r>
              <a:rPr lang="en-US" baseline="0" dirty="0" smtClean="0"/>
              <a:t> is the last residue, in this case 5.</a:t>
            </a:r>
          </a:p>
          <a:p>
            <a:r>
              <a:rPr lang="en-US" baseline="0" dirty="0" smtClean="0"/>
              <a:t>If the GCD is found to be 1, the two numbers are said to be coprime.</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Using the</a:t>
            </a:r>
            <a:r>
              <a:rPr lang="en-US" baseline="0" dirty="0" smtClean="0"/>
              <a:t> Extended Euclidean Algorithm on 13 and 4, we find that the MMI of 4 mod 13 is -3.</a:t>
            </a:r>
          </a:p>
          <a:p>
            <a:r>
              <a:rPr lang="en-US" baseline="0" dirty="0" smtClean="0"/>
              <a:t>This must be adjusted by subtracting and adding 13 times 4.</a:t>
            </a:r>
          </a:p>
          <a:p>
            <a:r>
              <a:rPr lang="en-US" baseline="0" dirty="0" smtClean="0"/>
              <a:t>We find as we did earlier, the MMI of 4 mod 13 is 10.</a:t>
            </a:r>
          </a:p>
          <a:p>
            <a:endParaRPr lang="en-US" baseline="0" dirty="0" smtClean="0"/>
          </a:p>
          <a:p>
            <a:r>
              <a:rPr lang="en-US" baseline="0" dirty="0" smtClean="0"/>
              <a:t>If we find that the numbers are not coprime, there is no MMI for that number for that modulus.</a:t>
            </a:r>
            <a:r>
              <a:rPr lang="en-US" sz="1200" b="0" kern="1200" dirty="0" smtClean="0">
                <a:solidFill>
                  <a:schemeClr val="tx1"/>
                </a:solidFill>
                <a:latin typeface="+mn-lt"/>
                <a:ea typeface="+mn-ea"/>
                <a:cs typeface="+mn-cs"/>
              </a:rPr>
              <a:t> (Burton, 2007, pp. 76-77)</a:t>
            </a:r>
            <a:endParaRPr lang="en-US" baseline="0" dirty="0" smtClean="0"/>
          </a:p>
        </p:txBody>
      </p:sp>
      <p:sp>
        <p:nvSpPr>
          <p:cNvPr id="4" name="Slide Number Placeholder 3"/>
          <p:cNvSpPr>
            <a:spLocks noGrp="1"/>
          </p:cNvSpPr>
          <p:nvPr>
            <p:ph type="sldNum" sz="quarter" idx="10"/>
          </p:nvPr>
        </p:nvSpPr>
        <p:spPr/>
        <p:txBody>
          <a:bodyPr/>
          <a:lstStyle/>
          <a:p>
            <a:fld id="{69A52D48-B94A-4704-924E-3E669E7316BF}"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Calculate</a:t>
            </a:r>
            <a:r>
              <a:rPr lang="en-US" baseline="0" dirty="0" smtClean="0"/>
              <a:t> 3^11 without a modulus</a:t>
            </a:r>
          </a:p>
          <a:p>
            <a:r>
              <a:rPr lang="en-US" baseline="0" dirty="0" smtClean="0"/>
              <a:t>Calculate 3^11 with a modulus of 527</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latin typeface="+mn-lt"/>
                <a:ea typeface="+mn-ea"/>
                <a:cs typeface="+mn-cs"/>
              </a:rPr>
              <a:t>The 4 digit multiplication involved the addition of 16 bits.</a:t>
            </a:r>
          </a:p>
          <a:p>
            <a:r>
              <a:rPr lang="en-US" sz="1200" b="0" kern="1200" dirty="0" smtClean="0">
                <a:solidFill>
                  <a:schemeClr val="tx1"/>
                </a:solidFill>
                <a:latin typeface="+mn-lt"/>
                <a:ea typeface="+mn-ea"/>
                <a:cs typeface="+mn-cs"/>
              </a:rPr>
              <a:t>The 2 digit multiplication involved the addition of only 4 bits.</a:t>
            </a:r>
          </a:p>
          <a:p>
            <a:r>
              <a:rPr lang="en-US" sz="1200" b="0" kern="1200" dirty="0" smtClean="0">
                <a:solidFill>
                  <a:schemeClr val="tx1"/>
                </a:solidFill>
                <a:latin typeface="+mn-lt"/>
                <a:ea typeface="+mn-ea"/>
                <a:cs typeface="+mn-cs"/>
              </a:rPr>
              <a:t>The size of numbers cryptography deals with are usually large, special Big Integer computational packages such as Multiple Precision Integers and Rationals (MPIR)(MPIR home page) or Gnu Multiple Precision (GMP)(The GNU Multiple Precision Arithmetic Library) are usually employed.</a:t>
            </a:r>
          </a:p>
          <a:p>
            <a:r>
              <a:rPr lang="en-US" sz="1200" b="0" kern="1200" dirty="0" smtClean="0">
                <a:solidFill>
                  <a:schemeClr val="tx1"/>
                </a:solidFill>
                <a:latin typeface="+mn-lt"/>
                <a:ea typeface="+mn-ea"/>
                <a:cs typeface="+mn-cs"/>
              </a:rPr>
              <a:t>The smaller the modulus, the smaller the numbers we deal with, and the less time involved in multiplying.</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CRT requires a few extra calculations, but since the numbers are smaller, the time is reduced.</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  M = 37</a:t>
            </a:r>
            <a:r>
              <a:rPr lang="en-US" baseline="0" dirty="0" smtClean="0"/>
              <a:t> * 49</a:t>
            </a:r>
          </a:p>
          <a:p>
            <a:r>
              <a:rPr lang="en-US" baseline="0" dirty="0" smtClean="0"/>
              <a:t>Addition:  973 + 678 mod 527  </a:t>
            </a:r>
            <a:r>
              <a:rPr lang="en-US" sz="1200" b="0" kern="1200" dirty="0" smtClean="0">
                <a:solidFill>
                  <a:schemeClr val="tx1"/>
                </a:solidFill>
                <a:latin typeface="+mn-lt"/>
                <a:ea typeface="+mn-ea"/>
                <a:cs typeface="+mn-cs"/>
              </a:rPr>
              <a:t>(Stallings, 2011, pp. p 254-257)</a:t>
            </a:r>
            <a:endParaRPr lang="en-US" baseline="0" dirty="0" smtClean="0"/>
          </a:p>
          <a:p>
            <a:r>
              <a:rPr lang="en-US" baseline="0" dirty="0" smtClean="0"/>
              <a:t>Multiplication: 1651 * 73 mod 527  </a:t>
            </a:r>
            <a:r>
              <a:rPr lang="en-US" sz="1200" b="0" kern="1200" dirty="0" smtClean="0">
                <a:solidFill>
                  <a:schemeClr val="tx1"/>
                </a:solidFill>
                <a:latin typeface="+mn-lt"/>
                <a:ea typeface="+mn-ea"/>
                <a:cs typeface="+mn-cs"/>
              </a:rPr>
              <a:t>(Stallings, 2011, pp. p 254-257</a:t>
            </a:r>
            <a:r>
              <a:rPr lang="en-US" sz="1200" b="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For my semester project, I designed a multi-precision calculator.</a:t>
            </a:r>
          </a:p>
          <a:p>
            <a:pPr>
              <a:buFont typeface="Arial" pitchFamily="34" charset="0"/>
              <a:buChar char="•"/>
            </a:pPr>
            <a:r>
              <a:rPr lang="en-US" dirty="0" smtClean="0"/>
              <a:t>The calculator uses Reverse Polish</a:t>
            </a:r>
            <a:r>
              <a:rPr lang="en-US" baseline="0" dirty="0" smtClean="0"/>
              <a:t> Notation (RPN) because I found it easier to program.</a:t>
            </a:r>
          </a:p>
          <a:p>
            <a:pPr lvl="1">
              <a:buFont typeface="Arial" pitchFamily="34" charset="0"/>
              <a:buChar char="•"/>
            </a:pPr>
            <a:r>
              <a:rPr lang="en-US" baseline="0" dirty="0" smtClean="0"/>
              <a:t>explain RPN</a:t>
            </a:r>
          </a:p>
          <a:p>
            <a:pPr lvl="1">
              <a:buFont typeface="Arial" pitchFamily="34" charset="0"/>
              <a:buChar char="•"/>
            </a:pPr>
            <a:r>
              <a:rPr lang="en-US" baseline="0" dirty="0" smtClean="0"/>
              <a:t>This is an integer calculator with Number Theoretic </a:t>
            </a:r>
            <a:r>
              <a:rPr lang="en-US" baseline="0" dirty="0" smtClean="0"/>
              <a:t>functions - explain</a:t>
            </a:r>
            <a:endParaRPr lang="en-US" dirty="0" smtClean="0"/>
          </a:p>
          <a:p>
            <a:pPr>
              <a:buFont typeface="Arial" pitchFamily="34" charset="0"/>
              <a:buChar char="•"/>
            </a:pPr>
            <a:r>
              <a:rPr lang="en-US" dirty="0" smtClean="0"/>
              <a:t>The numbers used in cryptography can get fairly large.</a:t>
            </a:r>
          </a:p>
          <a:p>
            <a:pPr lvl="1">
              <a:buFont typeface="Arial" pitchFamily="34" charset="0"/>
              <a:buChar char="•"/>
            </a:pPr>
            <a:r>
              <a:rPr lang="en-US" dirty="0" smtClean="0"/>
              <a:t>PKC</a:t>
            </a:r>
            <a:r>
              <a:rPr lang="en-US" baseline="0" dirty="0" smtClean="0"/>
              <a:t> typically uses keys with 1024 or 2048 binary bits.</a:t>
            </a:r>
          </a:p>
          <a:p>
            <a:pPr lvl="1">
              <a:buFont typeface="Arial" pitchFamily="34" charset="0"/>
              <a:buChar char="•"/>
            </a:pPr>
            <a:r>
              <a:rPr lang="en-US" baseline="0" dirty="0" smtClean="0"/>
              <a:t>These are 300 or 600 decimal digits respectively.</a:t>
            </a:r>
          </a:p>
          <a:p>
            <a:pPr lvl="1">
              <a:buFont typeface="Arial" pitchFamily="34" charset="0"/>
              <a:buChar char="•"/>
            </a:pPr>
            <a:r>
              <a:rPr lang="en-US" baseline="0" dirty="0" smtClean="0"/>
              <a:t>For comparison, the age of the universe, approximately 14 billion years, is only 441 e15 </a:t>
            </a:r>
            <a:r>
              <a:rPr lang="en-US" baseline="0" dirty="0" smtClean="0"/>
              <a:t>seconds.</a:t>
            </a:r>
          </a:p>
          <a:p>
            <a:pPr lvl="2">
              <a:buFont typeface="Arial" pitchFamily="34" charset="0"/>
              <a:buChar char="•"/>
            </a:pPr>
            <a:r>
              <a:rPr lang="en-US" baseline="0" dirty="0" smtClean="0"/>
              <a:t>60 * 60 * 24 * 365.25 * 14,000,000,000</a:t>
            </a:r>
          </a:p>
          <a:p>
            <a:pPr lvl="2">
              <a:buFont typeface="Arial" pitchFamily="34" charset="0"/>
              <a:buChar char="•"/>
            </a:pPr>
            <a:r>
              <a:rPr lang="en-US" baseline="0" dirty="0" smtClean="0"/>
              <a:t>In </a:t>
            </a:r>
            <a:r>
              <a:rPr lang="en-US" baseline="0" dirty="0" smtClean="0"/>
              <a:t>nanoseconds, that is still only about 27 decimal digits. </a:t>
            </a:r>
            <a:endParaRPr lang="en-US" baseline="0" dirty="0" smtClean="0"/>
          </a:p>
          <a:p>
            <a:pPr lvl="2">
              <a:buFont typeface="Arial" pitchFamily="34" charset="0"/>
              <a:buChar char="•"/>
            </a:pPr>
            <a:r>
              <a:rPr lang="en-US" baseline="0" dirty="0" smtClean="0"/>
              <a:t>You </a:t>
            </a:r>
            <a:r>
              <a:rPr lang="en-US" baseline="0" dirty="0" smtClean="0"/>
              <a:t>still have a long way to go to reach the size of a small public key.</a:t>
            </a:r>
          </a:p>
          <a:p>
            <a:pPr lvl="0">
              <a:buFont typeface="Arial" pitchFamily="34" charset="0"/>
              <a:buChar char="•"/>
            </a:pPr>
            <a:r>
              <a:rPr lang="en-US" baseline="0" dirty="0" smtClean="0"/>
              <a:t>To demonstrate the calculator’s abilities</a:t>
            </a:r>
          </a:p>
          <a:p>
            <a:pPr lvl="1">
              <a:buFont typeface="Arial" pitchFamily="34" charset="0"/>
              <a:buChar char="•"/>
            </a:pPr>
            <a:r>
              <a:rPr lang="en-US" baseline="0" dirty="0" smtClean="0"/>
              <a:t>50 digits per line, many lines</a:t>
            </a:r>
          </a:p>
          <a:p>
            <a:pPr lvl="1">
              <a:buFont typeface="Arial" pitchFamily="34" charset="0"/>
              <a:buChar char="•"/>
            </a:pPr>
            <a:r>
              <a:rPr lang="en-US" baseline="0" dirty="0" smtClean="0"/>
              <a:t>If the number in Stack 1 is exponentiated by the accumulator ...</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 it appears as though M1</a:t>
            </a:r>
            <a:r>
              <a:rPr lang="en-US" baseline="0" dirty="0" smtClean="0"/>
              <a:t> and M2 are a simple swapping of m1 and m2.  NOT!!</a:t>
            </a:r>
          </a:p>
          <a:p>
            <a:r>
              <a:rPr lang="en-US" baseline="0" dirty="0" smtClean="0"/>
              <a:t>The example only gives that appearance because we are using two factors.</a:t>
            </a:r>
          </a:p>
          <a:p>
            <a:r>
              <a:rPr lang="en-US" baseline="0" dirty="0" smtClean="0"/>
              <a:t>If M had three or more factors, this would be more clear.</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step is actually not in (Stallings, 2011), but it makes sense.</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kern="1200" dirty="0" smtClean="0">
                <a:solidFill>
                  <a:schemeClr val="tx1"/>
                </a:solidFill>
                <a:latin typeface="+mn-lt"/>
                <a:ea typeface="+mn-ea"/>
                <a:cs typeface="+mn-cs"/>
              </a:rPr>
              <a:t>(Stallings, 2011, pp. 249-250) presents a simple definition of phi.  Burton gives a more general definition.</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Exponentiating</a:t>
            </a:r>
            <a:r>
              <a:rPr lang="en-US" baseline="0" dirty="0" smtClean="0"/>
              <a:t> multiples of phi mod n is like traveling around a circle.  If you complete an entire cycle of phi, or multiple cycles of phi, you end up where you started from.</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33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decrypt exponent is interesting.  Notice that the modulus is phi</a:t>
            </a:r>
            <a:r>
              <a:rPr lang="en-US" baseline="0" dirty="0" smtClean="0"/>
              <a:t> of p and phi of q.</a:t>
            </a:r>
          </a:p>
          <a:p>
            <a:r>
              <a:rPr lang="en-US" baseline="0" dirty="0" smtClean="0"/>
              <a:t>The calculations will be done mod p and mod q, so the exponent must complete the correct phi-cycle.</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36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Decryption is accomplished using smaller exponents and smaller moduli.</a:t>
            </a:r>
          </a:p>
          <a:p>
            <a:r>
              <a:rPr lang="en-US" sz="1200" b="0" kern="1200" dirty="0" smtClean="0">
                <a:solidFill>
                  <a:schemeClr val="tx1"/>
                </a:solidFill>
                <a:latin typeface="+mn-lt"/>
                <a:ea typeface="+mn-ea"/>
                <a:cs typeface="+mn-cs"/>
              </a:rPr>
              <a:t>Multiplication is a large part of calculating modular exponentials.</a:t>
            </a:r>
          </a:p>
          <a:p>
            <a:r>
              <a:rPr lang="en-US" sz="1200" b="0" kern="1200" dirty="0" smtClean="0">
                <a:solidFill>
                  <a:schemeClr val="tx1"/>
                </a:solidFill>
                <a:latin typeface="+mn-lt"/>
                <a:ea typeface="+mn-ea"/>
                <a:cs typeface="+mn-cs"/>
              </a:rPr>
              <a:t>When computing many exponentials using the same private key, time savings becomes significant.</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38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want to have</a:t>
            </a:r>
            <a:r>
              <a:rPr lang="en-US" baseline="0" dirty="0" smtClean="0"/>
              <a:t> more than one secret, you can assign specific values to more of the coefficients rather than choosing them randomly.</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39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 + 1 secret shares must be available to solve</a:t>
            </a:r>
            <a:r>
              <a:rPr lang="en-US" baseline="0" dirty="0" smtClean="0"/>
              <a:t> the system of simultaneous equations.</a:t>
            </a:r>
          </a:p>
          <a:p>
            <a:r>
              <a:rPr lang="en-US" baseline="0" dirty="0" smtClean="0"/>
              <a:t>Any number more than t + 1 shares may be given out.</a:t>
            </a:r>
          </a:p>
          <a:p>
            <a:r>
              <a:rPr lang="en-US" baseline="0" dirty="0" smtClean="0"/>
              <a:t>Discovering the secret requires t + 1 share holders to collaborate by providing their points on the curve allowing solving for the coefficients.</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40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lcm stands for least common multiple</a:t>
            </a:r>
          </a:p>
          <a:p>
            <a:r>
              <a:rPr lang="en-US" dirty="0" smtClean="0"/>
              <a:t>a and b are multipliers</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41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Safe prime numbers are of the form 2p+1, where p is also</a:t>
            </a:r>
            <a:r>
              <a:rPr lang="en-US" baseline="0" dirty="0" smtClean="0"/>
              <a:t> a prime.</a:t>
            </a:r>
            <a:r>
              <a:rPr lang="en-US" sz="1200" b="0" kern="1200" dirty="0" smtClean="0">
                <a:solidFill>
                  <a:schemeClr val="tx1"/>
                </a:solidFill>
                <a:latin typeface="+mn-lt"/>
                <a:ea typeface="+mn-ea"/>
                <a:cs typeface="+mn-cs"/>
              </a:rPr>
              <a:t> (Safe prime, 2010)</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42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result</a:t>
            </a:r>
            <a:r>
              <a:rPr lang="en-US" baseline="0" dirty="0" smtClean="0"/>
              <a:t> is o</a:t>
            </a:r>
            <a:r>
              <a:rPr lang="en-US" dirty="0" smtClean="0"/>
              <a:t>ver 36,000 digits.  In MS Word, this is about 10 pages with 1 inch margins!!!  Your assignment for next class is to verify this calculation by hand</a:t>
            </a:r>
            <a:r>
              <a:rPr lang="en-US" baseline="0" dirty="0" smtClean="0"/>
              <a:t> </a:t>
            </a:r>
            <a:r>
              <a:rPr lang="en-US" baseline="0" dirty="0" smtClean="0">
                <a:sym typeface="Wingdings" pitchFamily="2" charset="2"/>
              </a:rPr>
              <a:t>:-)</a:t>
            </a:r>
            <a:endParaRPr lang="en-US" dirty="0" smtClean="0"/>
          </a:p>
          <a:p>
            <a:endParaRPr lang="en-US" baseline="0" dirty="0" smtClean="0"/>
          </a:p>
          <a:p>
            <a:r>
              <a:rPr lang="en-US" baseline="0" dirty="0" smtClean="0"/>
              <a:t>This uses the Multi-Precision Integer and Rational library of functions. </a:t>
            </a:r>
            <a:r>
              <a:rPr lang="en-US" sz="1200" b="0" kern="1200" dirty="0" smtClean="0">
                <a:solidFill>
                  <a:schemeClr val="tx1"/>
                </a:solidFill>
                <a:latin typeface="+mn-lt"/>
                <a:ea typeface="+mn-ea"/>
                <a:cs typeface="+mn-cs"/>
              </a:rPr>
              <a:t>(MPIR home page)</a:t>
            </a:r>
            <a:endParaRPr lang="en-US" dirty="0" smtClean="0"/>
          </a:p>
          <a:p>
            <a:endParaRPr lang="en-US" dirty="0" smtClean="0"/>
          </a:p>
          <a:p>
            <a:r>
              <a:rPr lang="en-US" dirty="0" smtClean="0"/>
              <a:t>Basically, if you have memory to hold a representation</a:t>
            </a:r>
            <a:r>
              <a:rPr lang="en-US" baseline="0" dirty="0" smtClean="0"/>
              <a:t> of the number, the program will complete the calculation.</a:t>
            </a:r>
          </a:p>
          <a:p>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will see later</a:t>
            </a:r>
            <a:r>
              <a:rPr lang="en-US" baseline="0" dirty="0" smtClean="0"/>
              <a:t> that r is completely random.</a:t>
            </a:r>
          </a:p>
          <a:p>
            <a:r>
              <a:rPr lang="en-US" baseline="0" dirty="0" smtClean="0"/>
              <a:t>However, it must be specially treated - exponentiated by n, so that we can remove it later.</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43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we use the binomial expansion, we get the</a:t>
            </a:r>
            <a:r>
              <a:rPr lang="en-US" baseline="0" dirty="0" smtClean="0"/>
              <a:t> two terms shown and the rest of the terms are of order n squared or higher.</a:t>
            </a:r>
          </a:p>
          <a:p>
            <a:r>
              <a:rPr lang="en-US" baseline="0" dirty="0" smtClean="0"/>
              <a:t>These higher order terms drop out when we apply the n squared modulus.</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45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we only need to apply the Generator g Result</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47</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encryption involves the first random number.</a:t>
            </a:r>
          </a:p>
          <a:p>
            <a:r>
              <a:rPr lang="en-US" dirty="0" smtClean="0"/>
              <a:t>Additional</a:t>
            </a:r>
            <a:r>
              <a:rPr lang="en-US" baseline="0" dirty="0" smtClean="0"/>
              <a:t> blinding apply the successive random numbers.</a:t>
            </a:r>
          </a:p>
          <a:p>
            <a:r>
              <a:rPr lang="en-US" dirty="0" smtClean="0"/>
              <a:t>So long</a:t>
            </a:r>
            <a:r>
              <a:rPr lang="en-US" baseline="0" dirty="0" smtClean="0"/>
              <a:t> as the random numbers are correctly treated, successful decryption is not affected.</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50</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multiplying the two ciphertexts,</a:t>
            </a:r>
            <a:r>
              <a:rPr lang="en-US" baseline="0" dirty="0" smtClean="0"/>
              <a:t> the result is a valid ciphertext equivalent to the original </a:t>
            </a:r>
            <a:r>
              <a:rPr lang="en-US" baseline="0" smtClean="0"/>
              <a:t>plaintexts added.</a:t>
            </a:r>
            <a:endParaRPr lang="en-US"/>
          </a:p>
        </p:txBody>
      </p:sp>
      <p:sp>
        <p:nvSpPr>
          <p:cNvPr id="4" name="Slide Number Placeholder 3"/>
          <p:cNvSpPr>
            <a:spLocks noGrp="1"/>
          </p:cNvSpPr>
          <p:nvPr>
            <p:ph type="sldNum" sz="quarter" idx="10"/>
          </p:nvPr>
        </p:nvSpPr>
        <p:spPr/>
        <p:txBody>
          <a:bodyPr/>
          <a:lstStyle/>
          <a:p>
            <a:fld id="{69A52D48-B94A-4704-924E-3E669E7316BF}" type="slidenum">
              <a:rPr lang="en-US" smtClean="0"/>
              <a:pPr/>
              <a:t>52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M is a multiplier and R is the residue.</a:t>
            </a:r>
          </a:p>
          <a:p>
            <a:pPr>
              <a:buFont typeface="Arial" pitchFamily="34" charset="0"/>
              <a:buChar char="•"/>
            </a:pPr>
            <a:r>
              <a:rPr lang="en-US" dirty="0" smtClean="0"/>
              <a:t>This</a:t>
            </a:r>
            <a:r>
              <a:rPr lang="en-US" baseline="0" dirty="0" smtClean="0"/>
              <a:t> formula is kind of a screwy way of looking at division, but it will be important later.</a:t>
            </a:r>
            <a:endParaRPr lang="en-US" dirty="0" smtClean="0"/>
          </a:p>
          <a:p>
            <a:pPr>
              <a:buFont typeface="Arial" pitchFamily="34" charset="0"/>
              <a:buChar char="•"/>
            </a:pPr>
            <a:r>
              <a:rPr lang="en-US" dirty="0" smtClean="0"/>
              <a:t>We use modular arithmetic when we discuss the time of day.</a:t>
            </a:r>
          </a:p>
          <a:p>
            <a:pPr lvl="1">
              <a:buFont typeface="Arial" pitchFamily="34" charset="0"/>
              <a:buChar char="•"/>
            </a:pPr>
            <a:r>
              <a:rPr lang="en-US" dirty="0" smtClean="0"/>
              <a:t>If an appointment is at 1 pm and the current time is 9 am, we have 4 hours</a:t>
            </a:r>
            <a:r>
              <a:rPr lang="en-US" baseline="0" dirty="0" smtClean="0"/>
              <a:t> until the appointment.</a:t>
            </a:r>
          </a:p>
          <a:p>
            <a:pPr lvl="1">
              <a:buFont typeface="Arial" pitchFamily="34" charset="0"/>
              <a:buChar char="•"/>
            </a:pPr>
            <a:r>
              <a:rPr lang="en-US" baseline="0" dirty="0" smtClean="0"/>
              <a:t>Modular arithmetic tells us that 1 - 9 = 4 mod 12.</a:t>
            </a:r>
            <a:endParaRPr lang="en-US" dirty="0" smtClean="0"/>
          </a:p>
          <a:p>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13 + 9 = 10 mod 12 - the multiplier is not affected.</a:t>
            </a:r>
          </a:p>
          <a:p>
            <a:r>
              <a:rPr lang="en-US" dirty="0" smtClean="0"/>
              <a:t>9 + 9</a:t>
            </a:r>
            <a:r>
              <a:rPr lang="en-US" baseline="0" dirty="0" smtClean="0"/>
              <a:t> = 6 mod 12 - the multiplier should be adjusted</a:t>
            </a:r>
            <a:r>
              <a:rPr lang="en-US" baseline="0" dirty="0" smtClean="0"/>
              <a:t>.</a:t>
            </a:r>
          </a:p>
          <a:p>
            <a:r>
              <a:rPr lang="en-US" baseline="0" dirty="0" smtClean="0"/>
              <a:t>Kind of a complicated way of doing things we can easily do in our head, but when we deal with large numbers, such as in cryptography, we need to understand the underlying processes.</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9 - 13 = 8 mod 12 - multiplier is not </a:t>
            </a:r>
            <a:r>
              <a:rPr lang="en-US" dirty="0" smtClean="0"/>
              <a:t>affected,</a:t>
            </a:r>
            <a:r>
              <a:rPr lang="en-US" baseline="0" dirty="0" smtClean="0"/>
              <a:t> can be negative</a:t>
            </a:r>
            <a:endParaRPr lang="en-US" dirty="0" smtClean="0"/>
          </a:p>
          <a:p>
            <a:r>
              <a:rPr lang="en-US" dirty="0" smtClean="0"/>
              <a:t>13 - 9 = 4 mod 12 - adjust the residue</a:t>
            </a:r>
          </a:p>
          <a:p>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4 * 13 = 4 mod 12 - multiplier</a:t>
            </a:r>
            <a:r>
              <a:rPr lang="en-US" baseline="0" dirty="0" smtClean="0"/>
              <a:t> is not adjusted</a:t>
            </a:r>
          </a:p>
          <a:p>
            <a:r>
              <a:rPr lang="en-US" baseline="0" dirty="0" smtClean="0"/>
              <a:t>13 * 4 = 4 mod 12 - multiplier is adjusted</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 / 2 = 5 </a:t>
            </a:r>
            <a:r>
              <a:rPr lang="en-US" dirty="0" smtClean="0"/>
              <a:t>mod 13 because </a:t>
            </a:r>
            <a:r>
              <a:rPr lang="en-US" dirty="0" smtClean="0"/>
              <a:t>2 * 5 = </a:t>
            </a:r>
            <a:r>
              <a:rPr lang="en-US" dirty="0" smtClean="0"/>
              <a:t>10 mod 13</a:t>
            </a:r>
            <a:endParaRPr lang="en-US" dirty="0" smtClean="0"/>
          </a:p>
          <a:p>
            <a:r>
              <a:rPr lang="en-US" dirty="0" smtClean="0"/>
              <a:t>10 / 4 = 9 mod 13 because 4 * 9 = 10 mod 13</a:t>
            </a:r>
          </a:p>
          <a:p>
            <a:r>
              <a:rPr lang="en-US" dirty="0" smtClean="0"/>
              <a:t>Exactly how we find the answer</a:t>
            </a:r>
            <a:r>
              <a:rPr lang="en-US" baseline="0" dirty="0" smtClean="0"/>
              <a:t> to the division directly will be discussed later.</a:t>
            </a:r>
            <a:endParaRPr lang="en-US" dirty="0"/>
          </a:p>
        </p:txBody>
      </p:sp>
      <p:sp>
        <p:nvSpPr>
          <p:cNvPr id="4" name="Slide Number Placeholder 3"/>
          <p:cNvSpPr>
            <a:spLocks noGrp="1"/>
          </p:cNvSpPr>
          <p:nvPr>
            <p:ph type="sldNum" sz="quarter" idx="10"/>
          </p:nvPr>
        </p:nvSpPr>
        <p:spPr/>
        <p:txBody>
          <a:bodyPr/>
          <a:lstStyle/>
          <a:p>
            <a:fld id="{69A52D48-B94A-4704-924E-3E669E7316B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r>
              <a:rPr lang="en-US" smtClean="0"/>
              <a:t>7/16/2011</a:t>
            </a:r>
            <a:endParaRPr lang="en-US"/>
          </a:p>
        </p:txBody>
      </p:sp>
      <p:sp>
        <p:nvSpPr>
          <p:cNvPr id="20" name="Footer Placeholder 19"/>
          <p:cNvSpPr>
            <a:spLocks noGrp="1"/>
          </p:cNvSpPr>
          <p:nvPr>
            <p:ph type="ftr" sz="quarter" idx="11"/>
          </p:nvPr>
        </p:nvSpPr>
        <p:spPr/>
        <p:txBody>
          <a:bodyPr/>
          <a:lstStyle>
            <a:extLst/>
          </a:lstStyle>
          <a:p>
            <a:r>
              <a:rPr lang="en-US" smtClean="0"/>
              <a:t>Cliff McCullough</a:t>
            </a:r>
            <a:endParaRPr lang="en-US"/>
          </a:p>
        </p:txBody>
      </p:sp>
      <p:sp>
        <p:nvSpPr>
          <p:cNvPr id="10" name="Slide Number Placeholder 9"/>
          <p:cNvSpPr>
            <a:spLocks noGrp="1"/>
          </p:cNvSpPr>
          <p:nvPr>
            <p:ph type="sldNum" sz="quarter" idx="12"/>
          </p:nvPr>
        </p:nvSpPr>
        <p:spPr/>
        <p:txBody>
          <a:bodyPr/>
          <a:lstStyle>
            <a:extLst/>
          </a:lstStyle>
          <a:p>
            <a:fld id="{AF28F22D-2605-49ED-8B90-1ECDC4D3CFF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7/16/2011</a:t>
            </a:r>
            <a:endParaRPr lang="en-US"/>
          </a:p>
        </p:txBody>
      </p:sp>
      <p:sp>
        <p:nvSpPr>
          <p:cNvPr id="5" name="Footer Placeholder 4"/>
          <p:cNvSpPr>
            <a:spLocks noGrp="1"/>
          </p:cNvSpPr>
          <p:nvPr>
            <p:ph type="ftr" sz="quarter" idx="11"/>
          </p:nvPr>
        </p:nvSpPr>
        <p:spPr/>
        <p:txBody>
          <a:bodyPr/>
          <a:lstStyle>
            <a:extLst/>
          </a:lstStyle>
          <a:p>
            <a:r>
              <a:rPr lang="en-US" smtClean="0"/>
              <a:t>Cliff McCullough</a:t>
            </a:r>
            <a:endParaRPr lang="en-US"/>
          </a:p>
        </p:txBody>
      </p:sp>
      <p:sp>
        <p:nvSpPr>
          <p:cNvPr id="6" name="Slide Number Placeholder 5"/>
          <p:cNvSpPr>
            <a:spLocks noGrp="1"/>
          </p:cNvSpPr>
          <p:nvPr>
            <p:ph type="sldNum" sz="quarter" idx="12"/>
          </p:nvPr>
        </p:nvSpPr>
        <p:spPr/>
        <p:txBody>
          <a:bodyPr/>
          <a:lstStyle>
            <a:extLst/>
          </a:lstStyle>
          <a:p>
            <a:fld id="{AF28F22D-2605-49ED-8B90-1ECDC4D3CF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7/16/2011</a:t>
            </a:r>
            <a:endParaRPr lang="en-US"/>
          </a:p>
        </p:txBody>
      </p:sp>
      <p:sp>
        <p:nvSpPr>
          <p:cNvPr id="5" name="Footer Placeholder 4"/>
          <p:cNvSpPr>
            <a:spLocks noGrp="1"/>
          </p:cNvSpPr>
          <p:nvPr>
            <p:ph type="ftr" sz="quarter" idx="11"/>
          </p:nvPr>
        </p:nvSpPr>
        <p:spPr/>
        <p:txBody>
          <a:bodyPr/>
          <a:lstStyle>
            <a:extLst/>
          </a:lstStyle>
          <a:p>
            <a:r>
              <a:rPr lang="en-US" smtClean="0"/>
              <a:t>Cliff McCullough</a:t>
            </a:r>
            <a:endParaRPr lang="en-US"/>
          </a:p>
        </p:txBody>
      </p:sp>
      <p:sp>
        <p:nvSpPr>
          <p:cNvPr id="6" name="Slide Number Placeholder 5"/>
          <p:cNvSpPr>
            <a:spLocks noGrp="1"/>
          </p:cNvSpPr>
          <p:nvPr>
            <p:ph type="sldNum" sz="quarter" idx="12"/>
          </p:nvPr>
        </p:nvSpPr>
        <p:spPr/>
        <p:txBody>
          <a:bodyPr/>
          <a:lstStyle>
            <a:extLst/>
          </a:lstStyle>
          <a:p>
            <a:fld id="{AF28F22D-2605-49ED-8B90-1ECDC4D3CF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7/16/2011</a:t>
            </a:r>
            <a:endParaRPr lang="en-US"/>
          </a:p>
        </p:txBody>
      </p:sp>
      <p:sp>
        <p:nvSpPr>
          <p:cNvPr id="5" name="Footer Placeholder 4"/>
          <p:cNvSpPr>
            <a:spLocks noGrp="1"/>
          </p:cNvSpPr>
          <p:nvPr>
            <p:ph type="ftr" sz="quarter" idx="11"/>
          </p:nvPr>
        </p:nvSpPr>
        <p:spPr/>
        <p:txBody>
          <a:bodyPr/>
          <a:lstStyle>
            <a:extLst/>
          </a:lstStyle>
          <a:p>
            <a:r>
              <a:rPr lang="en-US" smtClean="0"/>
              <a:t>Cliff McCullough</a:t>
            </a:r>
            <a:endParaRPr lang="en-US"/>
          </a:p>
        </p:txBody>
      </p:sp>
      <p:sp>
        <p:nvSpPr>
          <p:cNvPr id="6" name="Slide Number Placeholder 5"/>
          <p:cNvSpPr>
            <a:spLocks noGrp="1"/>
          </p:cNvSpPr>
          <p:nvPr>
            <p:ph type="sldNum" sz="quarter" idx="12"/>
          </p:nvPr>
        </p:nvSpPr>
        <p:spPr/>
        <p:txBody>
          <a:bodyPr/>
          <a:lstStyle>
            <a:extLst/>
          </a:lstStyle>
          <a:p>
            <a:fld id="{AF28F22D-2605-49ED-8B90-1ECDC4D3CF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r>
              <a:rPr lang="en-US" smtClean="0"/>
              <a:t>7/16/2011</a:t>
            </a:r>
            <a:endParaRPr lang="en-US"/>
          </a:p>
        </p:txBody>
      </p:sp>
      <p:sp>
        <p:nvSpPr>
          <p:cNvPr id="5" name="Footer Placeholder 4"/>
          <p:cNvSpPr>
            <a:spLocks noGrp="1"/>
          </p:cNvSpPr>
          <p:nvPr>
            <p:ph type="ftr" sz="quarter" idx="11"/>
          </p:nvPr>
        </p:nvSpPr>
        <p:spPr/>
        <p:txBody>
          <a:bodyPr/>
          <a:lstStyle>
            <a:extLst/>
          </a:lstStyle>
          <a:p>
            <a:r>
              <a:rPr lang="en-US" smtClean="0"/>
              <a:t>Cliff McCullough</a:t>
            </a:r>
            <a:endParaRPr lang="en-US"/>
          </a:p>
        </p:txBody>
      </p:sp>
      <p:sp>
        <p:nvSpPr>
          <p:cNvPr id="6" name="Slide Number Placeholder 5"/>
          <p:cNvSpPr>
            <a:spLocks noGrp="1"/>
          </p:cNvSpPr>
          <p:nvPr>
            <p:ph type="sldNum" sz="quarter" idx="12"/>
          </p:nvPr>
        </p:nvSpPr>
        <p:spPr/>
        <p:txBody>
          <a:bodyPr/>
          <a:lstStyle>
            <a:extLst/>
          </a:lstStyle>
          <a:p>
            <a:fld id="{AF28F22D-2605-49ED-8B90-1ECDC4D3CFF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7/16/2011</a:t>
            </a:r>
            <a:endParaRPr lang="en-US"/>
          </a:p>
        </p:txBody>
      </p:sp>
      <p:sp>
        <p:nvSpPr>
          <p:cNvPr id="6" name="Footer Placeholder 5"/>
          <p:cNvSpPr>
            <a:spLocks noGrp="1"/>
          </p:cNvSpPr>
          <p:nvPr>
            <p:ph type="ftr" sz="quarter" idx="11"/>
          </p:nvPr>
        </p:nvSpPr>
        <p:spPr/>
        <p:txBody>
          <a:bodyPr/>
          <a:lstStyle>
            <a:extLst/>
          </a:lstStyle>
          <a:p>
            <a:r>
              <a:rPr lang="en-US" smtClean="0"/>
              <a:t>Cliff McCullough</a:t>
            </a:r>
            <a:endParaRPr lang="en-US"/>
          </a:p>
        </p:txBody>
      </p:sp>
      <p:sp>
        <p:nvSpPr>
          <p:cNvPr id="7" name="Slide Number Placeholder 6"/>
          <p:cNvSpPr>
            <a:spLocks noGrp="1"/>
          </p:cNvSpPr>
          <p:nvPr>
            <p:ph type="sldNum" sz="quarter" idx="12"/>
          </p:nvPr>
        </p:nvSpPr>
        <p:spPr/>
        <p:txBody>
          <a:bodyPr/>
          <a:lstStyle>
            <a:extLst/>
          </a:lstStyle>
          <a:p>
            <a:fld id="{AF28F22D-2605-49ED-8B90-1ECDC4D3CF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7/16/2011</a:t>
            </a:r>
            <a:endParaRPr lang="en-US"/>
          </a:p>
        </p:txBody>
      </p:sp>
      <p:sp>
        <p:nvSpPr>
          <p:cNvPr id="8" name="Footer Placeholder 7"/>
          <p:cNvSpPr>
            <a:spLocks noGrp="1"/>
          </p:cNvSpPr>
          <p:nvPr>
            <p:ph type="ftr" sz="quarter" idx="11"/>
          </p:nvPr>
        </p:nvSpPr>
        <p:spPr/>
        <p:txBody>
          <a:bodyPr/>
          <a:lstStyle>
            <a:extLst/>
          </a:lstStyle>
          <a:p>
            <a:r>
              <a:rPr lang="en-US" smtClean="0"/>
              <a:t>Cliff McCullough</a:t>
            </a:r>
            <a:endParaRPr lang="en-US"/>
          </a:p>
        </p:txBody>
      </p:sp>
      <p:sp>
        <p:nvSpPr>
          <p:cNvPr id="9" name="Slide Number Placeholder 8"/>
          <p:cNvSpPr>
            <a:spLocks noGrp="1"/>
          </p:cNvSpPr>
          <p:nvPr>
            <p:ph type="sldNum" sz="quarter" idx="12"/>
          </p:nvPr>
        </p:nvSpPr>
        <p:spPr/>
        <p:txBody>
          <a:bodyPr/>
          <a:lstStyle>
            <a:extLst/>
          </a:lstStyle>
          <a:p>
            <a:fld id="{AF28F22D-2605-49ED-8B90-1ECDC4D3CF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7/16/2011</a:t>
            </a:r>
            <a:endParaRPr lang="en-US"/>
          </a:p>
        </p:txBody>
      </p:sp>
      <p:sp>
        <p:nvSpPr>
          <p:cNvPr id="4" name="Footer Placeholder 3"/>
          <p:cNvSpPr>
            <a:spLocks noGrp="1"/>
          </p:cNvSpPr>
          <p:nvPr>
            <p:ph type="ftr" sz="quarter" idx="11"/>
          </p:nvPr>
        </p:nvSpPr>
        <p:spPr/>
        <p:txBody>
          <a:bodyPr/>
          <a:lstStyle>
            <a:extLst/>
          </a:lstStyle>
          <a:p>
            <a:r>
              <a:rPr lang="en-US" smtClean="0"/>
              <a:t>Cliff McCullough</a:t>
            </a:r>
            <a:endParaRPr lang="en-US"/>
          </a:p>
        </p:txBody>
      </p:sp>
      <p:sp>
        <p:nvSpPr>
          <p:cNvPr id="5" name="Slide Number Placeholder 4"/>
          <p:cNvSpPr>
            <a:spLocks noGrp="1"/>
          </p:cNvSpPr>
          <p:nvPr>
            <p:ph type="sldNum" sz="quarter" idx="12"/>
          </p:nvPr>
        </p:nvSpPr>
        <p:spPr/>
        <p:txBody>
          <a:bodyPr/>
          <a:lstStyle>
            <a:extLst/>
          </a:lstStyle>
          <a:p>
            <a:fld id="{AF28F22D-2605-49ED-8B90-1ECDC4D3CF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r>
              <a:rPr lang="en-US" smtClean="0"/>
              <a:t>7/16/2011</a:t>
            </a:r>
            <a:endParaRPr lang="en-US"/>
          </a:p>
        </p:txBody>
      </p:sp>
      <p:sp>
        <p:nvSpPr>
          <p:cNvPr id="3" name="Footer Placeholder 2"/>
          <p:cNvSpPr>
            <a:spLocks noGrp="1"/>
          </p:cNvSpPr>
          <p:nvPr>
            <p:ph type="ftr" sz="quarter" idx="11"/>
          </p:nvPr>
        </p:nvSpPr>
        <p:spPr/>
        <p:txBody>
          <a:bodyPr/>
          <a:lstStyle>
            <a:extLst/>
          </a:lstStyle>
          <a:p>
            <a:r>
              <a:rPr lang="en-US" smtClean="0"/>
              <a:t>Cliff McCullough</a:t>
            </a:r>
            <a:endParaRPr lang="en-US"/>
          </a:p>
        </p:txBody>
      </p:sp>
      <p:sp>
        <p:nvSpPr>
          <p:cNvPr id="4" name="Slide Number Placeholder 3"/>
          <p:cNvSpPr>
            <a:spLocks noGrp="1"/>
          </p:cNvSpPr>
          <p:nvPr>
            <p:ph type="sldNum" sz="quarter" idx="12"/>
          </p:nvPr>
        </p:nvSpPr>
        <p:spPr/>
        <p:txBody>
          <a:bodyPr/>
          <a:lstStyle>
            <a:extLst/>
          </a:lstStyle>
          <a:p>
            <a:fld id="{AF28F22D-2605-49ED-8B90-1ECDC4D3CFF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7/16/2011</a:t>
            </a:r>
            <a:endParaRPr lang="en-US"/>
          </a:p>
        </p:txBody>
      </p:sp>
      <p:sp>
        <p:nvSpPr>
          <p:cNvPr id="6" name="Footer Placeholder 5"/>
          <p:cNvSpPr>
            <a:spLocks noGrp="1"/>
          </p:cNvSpPr>
          <p:nvPr>
            <p:ph type="ftr" sz="quarter" idx="11"/>
          </p:nvPr>
        </p:nvSpPr>
        <p:spPr/>
        <p:txBody>
          <a:bodyPr/>
          <a:lstStyle>
            <a:extLst/>
          </a:lstStyle>
          <a:p>
            <a:r>
              <a:rPr lang="en-US" smtClean="0"/>
              <a:t>Cliff McCullough</a:t>
            </a:r>
            <a:endParaRPr lang="en-US"/>
          </a:p>
        </p:txBody>
      </p:sp>
      <p:sp>
        <p:nvSpPr>
          <p:cNvPr id="7" name="Slide Number Placeholder 6"/>
          <p:cNvSpPr>
            <a:spLocks noGrp="1"/>
          </p:cNvSpPr>
          <p:nvPr>
            <p:ph type="sldNum" sz="quarter" idx="12"/>
          </p:nvPr>
        </p:nvSpPr>
        <p:spPr/>
        <p:txBody>
          <a:bodyPr/>
          <a:lstStyle>
            <a:extLst/>
          </a:lstStyle>
          <a:p>
            <a:fld id="{AF28F22D-2605-49ED-8B90-1ECDC4D3CF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r>
              <a:rPr lang="en-US" smtClean="0"/>
              <a:t>7/16/2011</a:t>
            </a:r>
            <a:endParaRPr lang="en-US"/>
          </a:p>
        </p:txBody>
      </p:sp>
      <p:sp>
        <p:nvSpPr>
          <p:cNvPr id="6" name="Footer Placeholder 5"/>
          <p:cNvSpPr>
            <a:spLocks noGrp="1"/>
          </p:cNvSpPr>
          <p:nvPr>
            <p:ph type="ftr" sz="quarter" idx="11"/>
          </p:nvPr>
        </p:nvSpPr>
        <p:spPr/>
        <p:txBody>
          <a:bodyPr/>
          <a:lstStyle>
            <a:extLst/>
          </a:lstStyle>
          <a:p>
            <a:r>
              <a:rPr lang="en-US" smtClean="0"/>
              <a:t>Cliff McCullough</a:t>
            </a:r>
            <a:endParaRPr lang="en-US"/>
          </a:p>
        </p:txBody>
      </p:sp>
      <p:sp>
        <p:nvSpPr>
          <p:cNvPr id="7" name="Slide Number Placeholder 6"/>
          <p:cNvSpPr>
            <a:spLocks noGrp="1"/>
          </p:cNvSpPr>
          <p:nvPr>
            <p:ph type="sldNum" sz="quarter" idx="12"/>
          </p:nvPr>
        </p:nvSpPr>
        <p:spPr/>
        <p:txBody>
          <a:bodyPr/>
          <a:lstStyle>
            <a:extLst/>
          </a:lstStyle>
          <a:p>
            <a:fld id="{AF28F22D-2605-49ED-8B90-1ECDC4D3CFF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r>
              <a:rPr lang="en-US" smtClean="0"/>
              <a:t>7/16/2011</a:t>
            </a:r>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smtClean="0"/>
              <a:t>Cliff McCullough</a:t>
            </a:r>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F28F22D-2605-49ED-8B90-1ECDC4D3CFF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Algebra of Encryption</a:t>
            </a:r>
            <a:endParaRPr lang="en-US" dirty="0"/>
          </a:p>
        </p:txBody>
      </p:sp>
      <p:sp>
        <p:nvSpPr>
          <p:cNvPr id="3" name="Subtitle 2"/>
          <p:cNvSpPr>
            <a:spLocks noGrp="1"/>
          </p:cNvSpPr>
          <p:nvPr>
            <p:ph type="subTitle" idx="1"/>
          </p:nvPr>
        </p:nvSpPr>
        <p:spPr>
          <a:xfrm>
            <a:off x="1432560" y="1850064"/>
            <a:ext cx="7406640" cy="4474536"/>
          </a:xfrm>
        </p:spPr>
        <p:txBody>
          <a:bodyPr>
            <a:normAutofit/>
          </a:bodyPr>
          <a:lstStyle/>
          <a:p>
            <a:r>
              <a:rPr lang="en-US" dirty="0" smtClean="0"/>
              <a:t>CS 6910 Semester Research and Project</a:t>
            </a:r>
          </a:p>
          <a:p>
            <a:r>
              <a:rPr lang="en-US" dirty="0" smtClean="0"/>
              <a:t>University of Colorado at Colorado Springs</a:t>
            </a:r>
          </a:p>
          <a:p>
            <a:endParaRPr lang="en-US" dirty="0" smtClean="0"/>
          </a:p>
          <a:p>
            <a:r>
              <a:rPr lang="en-US" dirty="0" smtClean="0"/>
              <a:t>By Cliff McCullough</a:t>
            </a:r>
          </a:p>
          <a:p>
            <a:r>
              <a:rPr lang="en-US" dirty="0" smtClean="0"/>
              <a:t>18 July 2011</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a:t>
            </a:r>
            <a:endParaRPr lang="en-US" dirty="0"/>
          </a:p>
        </p:txBody>
      </p:sp>
      <p:sp>
        <p:nvSpPr>
          <p:cNvPr id="3" name="Content Placeholder 2"/>
          <p:cNvSpPr>
            <a:spLocks noGrp="1"/>
          </p:cNvSpPr>
          <p:nvPr>
            <p:ph idx="1"/>
          </p:nvPr>
        </p:nvSpPr>
        <p:spPr/>
        <p:txBody>
          <a:bodyPr/>
          <a:lstStyle/>
          <a:p>
            <a:r>
              <a:rPr lang="en-US" dirty="0" smtClean="0"/>
              <a:t>Division is tricky</a:t>
            </a:r>
          </a:p>
          <a:p>
            <a:r>
              <a:rPr lang="en-US" dirty="0" smtClean="0"/>
              <a:t>Instead of</a:t>
            </a:r>
          </a:p>
          <a:p>
            <a:pPr>
              <a:buNone/>
            </a:pPr>
            <a:r>
              <a:rPr lang="en-US" sz="2400" dirty="0" smtClean="0"/>
              <a:t>       c</a:t>
            </a:r>
          </a:p>
          <a:p>
            <a:pPr>
              <a:buNone/>
            </a:pPr>
            <a:r>
              <a:rPr lang="en-US" sz="2400" dirty="0" smtClean="0"/>
              <a:t> </a:t>
            </a:r>
            <a:r>
              <a:rPr lang="en-US" sz="2400" dirty="0" smtClean="0"/>
              <a:t>    ----  =  e</a:t>
            </a:r>
          </a:p>
          <a:p>
            <a:pPr>
              <a:buNone/>
            </a:pPr>
            <a:r>
              <a:rPr lang="en-US" sz="2400" dirty="0" smtClean="0"/>
              <a:t> </a:t>
            </a:r>
            <a:r>
              <a:rPr lang="en-US" sz="2400" dirty="0" smtClean="0"/>
              <a:t>      d</a:t>
            </a:r>
            <a:endParaRPr lang="en-US" sz="2400" dirty="0" smtClean="0"/>
          </a:p>
          <a:p>
            <a:r>
              <a:rPr lang="en-US" dirty="0" smtClean="0"/>
              <a:t>We </a:t>
            </a:r>
            <a:r>
              <a:rPr lang="en-US" dirty="0" smtClean="0"/>
              <a:t>write c = d * e</a:t>
            </a:r>
          </a:p>
          <a:p>
            <a:r>
              <a:rPr lang="en-US" dirty="0" smtClean="0"/>
              <a:t>Ask by what number, e, can </a:t>
            </a:r>
            <a:r>
              <a:rPr lang="en-US" dirty="0" smtClean="0"/>
              <a:t>we </a:t>
            </a:r>
            <a:r>
              <a:rPr lang="en-US" dirty="0" smtClean="0"/>
              <a:t>multiply d to result in </a:t>
            </a:r>
            <a:r>
              <a:rPr lang="en-US" dirty="0" smtClean="0"/>
              <a:t>c, in modular arithmetic?</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by Multiplicative Inverse</a:t>
            </a:r>
            <a:endParaRPr lang="en-US" dirty="0"/>
          </a:p>
        </p:txBody>
      </p:sp>
      <p:sp>
        <p:nvSpPr>
          <p:cNvPr id="3" name="Content Placeholder 2"/>
          <p:cNvSpPr>
            <a:spLocks noGrp="1"/>
          </p:cNvSpPr>
          <p:nvPr>
            <p:ph idx="1"/>
          </p:nvPr>
        </p:nvSpPr>
        <p:spPr/>
        <p:txBody>
          <a:bodyPr/>
          <a:lstStyle/>
          <a:p>
            <a:r>
              <a:rPr lang="en-US" dirty="0" smtClean="0"/>
              <a:t>Another way to divide is to multiply by the MMI</a:t>
            </a:r>
          </a:p>
          <a:p>
            <a:pPr algn="ctr">
              <a:buNone/>
            </a:pPr>
            <a:r>
              <a:rPr lang="en-US" dirty="0" smtClean="0"/>
              <a:t>c * d</a:t>
            </a:r>
            <a:r>
              <a:rPr lang="en-US" baseline="30000" dirty="0" smtClean="0">
                <a:latin typeface="Cambria Math"/>
                <a:ea typeface="Cambria Math"/>
              </a:rPr>
              <a:t>-1</a:t>
            </a:r>
            <a:r>
              <a:rPr lang="en-US" dirty="0" smtClean="0"/>
              <a:t> = e</a:t>
            </a:r>
          </a:p>
          <a:p>
            <a:r>
              <a:rPr lang="en-US" dirty="0" smtClean="0"/>
              <a:t>MMI:</a:t>
            </a:r>
          </a:p>
          <a:p>
            <a:pPr algn="ctr">
              <a:buNone/>
            </a:pPr>
            <a:r>
              <a:rPr lang="en-US" dirty="0" smtClean="0"/>
              <a:t>d * d</a:t>
            </a:r>
            <a:r>
              <a:rPr lang="en-US" baseline="30000" dirty="0" smtClean="0">
                <a:latin typeface="Cambria Math"/>
                <a:ea typeface="Cambria Math"/>
              </a:rPr>
              <a:t>-1</a:t>
            </a:r>
            <a:r>
              <a:rPr lang="en-US" dirty="0" smtClean="0"/>
              <a:t> </a:t>
            </a:r>
            <a:r>
              <a:rPr lang="en-US" dirty="0" smtClean="0">
                <a:latin typeface="Cambria Math"/>
                <a:ea typeface="Cambria Math"/>
              </a:rPr>
              <a:t>≡</a:t>
            </a:r>
            <a:r>
              <a:rPr lang="en-US" dirty="0" smtClean="0"/>
              <a:t> </a:t>
            </a:r>
            <a:r>
              <a:rPr lang="en-US" dirty="0" smtClean="0"/>
              <a:t>1 mod modulus</a:t>
            </a:r>
          </a:p>
          <a:p>
            <a:r>
              <a:rPr lang="en-US" dirty="0" smtClean="0"/>
              <a:t>Ask by what number, d</a:t>
            </a:r>
            <a:r>
              <a:rPr lang="en-US" baseline="30000" dirty="0" smtClean="0">
                <a:latin typeface="Cambria Math"/>
                <a:ea typeface="Cambria Math"/>
              </a:rPr>
              <a:t>-1</a:t>
            </a:r>
            <a:r>
              <a:rPr lang="en-US" dirty="0" smtClean="0"/>
              <a:t> ,  can we multiply d such that the result is </a:t>
            </a:r>
            <a:r>
              <a:rPr lang="en-US" dirty="0" smtClean="0">
                <a:latin typeface="Cambria Math" pitchFamily="18" charset="0"/>
                <a:ea typeface="Cambria Math" pitchFamily="18" charset="0"/>
              </a:rPr>
              <a:t>1</a:t>
            </a:r>
            <a:r>
              <a:rPr lang="en-US" dirty="0" smtClean="0"/>
              <a:t> in modular arithmetic?</a:t>
            </a:r>
          </a:p>
          <a:p>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Functions</a:t>
            </a:r>
            <a:endParaRPr lang="en-US" dirty="0"/>
          </a:p>
        </p:txBody>
      </p:sp>
      <p:sp>
        <p:nvSpPr>
          <p:cNvPr id="3" name="Content Placeholder 2"/>
          <p:cNvSpPr>
            <a:spLocks noGrp="1"/>
          </p:cNvSpPr>
          <p:nvPr>
            <p:ph idx="1"/>
          </p:nvPr>
        </p:nvSpPr>
        <p:spPr/>
        <p:txBody>
          <a:bodyPr/>
          <a:lstStyle/>
          <a:p>
            <a:r>
              <a:rPr lang="en-US" dirty="0" smtClean="0"/>
              <a:t>Euclidean Algorithm</a:t>
            </a:r>
          </a:p>
          <a:p>
            <a:pPr lvl="1"/>
            <a:r>
              <a:rPr lang="en-US" dirty="0" smtClean="0"/>
              <a:t>Greatest Common Divisor</a:t>
            </a:r>
          </a:p>
          <a:p>
            <a:pPr lvl="1"/>
            <a:r>
              <a:rPr lang="en-US" dirty="0" smtClean="0"/>
              <a:t>Modular Multiplicative Inverse</a:t>
            </a:r>
          </a:p>
          <a:p>
            <a:r>
              <a:rPr lang="en-US" dirty="0" smtClean="0"/>
              <a:t>Modular Exponentiation</a:t>
            </a:r>
          </a:p>
          <a:p>
            <a:r>
              <a:rPr lang="en-US" dirty="0" smtClean="0"/>
              <a:t>Chinese Remainder Theorem</a:t>
            </a:r>
          </a:p>
          <a:p>
            <a:r>
              <a:rPr lang="en-US" dirty="0" smtClean="0"/>
              <a:t>Euler’s Totient Function</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Greatest Common Divisor</a:t>
            </a:r>
            <a:endParaRPr lang="en-US" dirty="0"/>
          </a:p>
        </p:txBody>
      </p:sp>
      <p:sp>
        <p:nvSpPr>
          <p:cNvPr id="3" name="Content Placeholder 2"/>
          <p:cNvSpPr>
            <a:spLocks noGrp="1"/>
          </p:cNvSpPr>
          <p:nvPr>
            <p:ph idx="1"/>
          </p:nvPr>
        </p:nvSpPr>
        <p:spPr/>
        <p:txBody>
          <a:bodyPr/>
          <a:lstStyle/>
          <a:p>
            <a:r>
              <a:rPr lang="en-US" dirty="0" smtClean="0"/>
              <a:t>Compare the smaller number to the larger</a:t>
            </a:r>
          </a:p>
          <a:p>
            <a:r>
              <a:rPr lang="en-US" dirty="0" smtClean="0"/>
              <a:t>Find the quotient of the two numbers</a:t>
            </a:r>
          </a:p>
          <a:p>
            <a:r>
              <a:rPr lang="en-US" dirty="0" smtClean="0"/>
              <a:t>Multiply the smaller by the quotient and subtract</a:t>
            </a:r>
          </a:p>
          <a:p>
            <a:r>
              <a:rPr lang="en-US" dirty="0" smtClean="0"/>
              <a:t>Now compare the residue with the previous smaller number</a:t>
            </a:r>
          </a:p>
          <a:p>
            <a:r>
              <a:rPr lang="en-US" dirty="0" smtClean="0"/>
              <a:t>Continue until the residue is zero</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GCD Example</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Example from (Euclidean algorithm, 2011)</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14</a:t>
            </a:fld>
            <a:endParaRPr lang="en-US"/>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6625" name="Object 1"/>
          <p:cNvGraphicFramePr>
            <a:graphicFrameLocks noChangeAspect="1"/>
          </p:cNvGraphicFramePr>
          <p:nvPr/>
        </p:nvGraphicFramePr>
        <p:xfrm>
          <a:off x="1491996" y="1752600"/>
          <a:ext cx="7499604" cy="2895600"/>
        </p:xfrm>
        <a:graphic>
          <a:graphicData uri="http://schemas.openxmlformats.org/presentationml/2006/ole">
            <p:oleObj spid="_x0000_s26625" name="Visio" r:id="rId4" imgW="4932826" imgH="1904292" progId="Visio.Drawing.11">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GCD Results</a:t>
            </a:r>
            <a:endParaRPr lang="en-US"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z="2800" dirty="0" smtClean="0"/>
              <a:t>AE = 3 * CF</a:t>
            </a:r>
          </a:p>
          <a:p>
            <a:pPr>
              <a:buNone/>
            </a:pPr>
            <a:r>
              <a:rPr lang="en-US" sz="2800" dirty="0" smtClean="0"/>
              <a:t>CD = 2 * AE + CF = 2 * 3 * CF + CF = 7 * CF</a:t>
            </a:r>
          </a:p>
          <a:p>
            <a:pPr>
              <a:buNone/>
            </a:pPr>
            <a:r>
              <a:rPr lang="en-US" sz="2800" dirty="0" smtClean="0"/>
              <a:t>AB = CD + AE = 7 * CF + 3 * CF = 10 * CF</a:t>
            </a:r>
            <a:endParaRPr lang="en-US" sz="2800"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15</a:t>
            </a:fld>
            <a:endParaRPr lang="en-US"/>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0968" name="Object 8"/>
          <p:cNvGraphicFramePr>
            <a:graphicFrameLocks noChangeAspect="1"/>
          </p:cNvGraphicFramePr>
          <p:nvPr/>
        </p:nvGraphicFramePr>
        <p:xfrm>
          <a:off x="838200" y="1739900"/>
          <a:ext cx="8153400" cy="2908300"/>
        </p:xfrm>
        <a:graphic>
          <a:graphicData uri="http://schemas.openxmlformats.org/presentationml/2006/ole">
            <p:oleObj spid="_x0000_s40968" name="Visio" r:id="rId3" imgW="5389949" imgH="1904292" progId="Visio.Drawing.11">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Euclidean Algorithm</a:t>
            </a:r>
            <a:endParaRPr lang="en-US" dirty="0"/>
          </a:p>
        </p:txBody>
      </p:sp>
      <p:sp>
        <p:nvSpPr>
          <p:cNvPr id="3" name="Content Placeholder 2"/>
          <p:cNvSpPr>
            <a:spLocks noGrp="1"/>
          </p:cNvSpPr>
          <p:nvPr>
            <p:ph idx="1"/>
          </p:nvPr>
        </p:nvSpPr>
        <p:spPr/>
        <p:txBody>
          <a:bodyPr/>
          <a:lstStyle/>
          <a:p>
            <a:r>
              <a:rPr lang="en-US" dirty="0" smtClean="0"/>
              <a:t>Use Extended Euclidean Algorithm</a:t>
            </a:r>
          </a:p>
          <a:p>
            <a:r>
              <a:rPr lang="en-US" dirty="0" smtClean="0"/>
              <a:t>Basically keep track of the coefficients</a:t>
            </a:r>
          </a:p>
          <a:p>
            <a:pPr marL="596646" indent="-514350">
              <a:buFont typeface="+mj-lt"/>
              <a:buAutoNum type="arabicPeriod"/>
            </a:pPr>
            <a:r>
              <a:rPr lang="en-US" dirty="0" smtClean="0"/>
              <a:t>Start by writing the two numbers</a:t>
            </a:r>
          </a:p>
          <a:p>
            <a:pPr marL="596646" indent="-514350">
              <a:buFont typeface="+mj-lt"/>
              <a:buAutoNum type="arabicPeriod"/>
            </a:pPr>
            <a:r>
              <a:rPr lang="en-US" dirty="0" smtClean="0"/>
              <a:t>Find the quotient</a:t>
            </a:r>
          </a:p>
          <a:p>
            <a:pPr marL="596646" indent="-514350">
              <a:buFont typeface="+mj-lt"/>
              <a:buAutoNum type="arabicPeriod"/>
            </a:pPr>
            <a:r>
              <a:rPr lang="en-US" dirty="0" smtClean="0"/>
              <a:t>Multiply the second equation by the quotient and subtract from the first</a:t>
            </a:r>
          </a:p>
          <a:p>
            <a:pPr marL="596646" indent="-514350">
              <a:buFont typeface="+mj-lt"/>
              <a:buAutoNum type="arabicPeriod"/>
            </a:pPr>
            <a:r>
              <a:rPr lang="en-US" dirty="0" smtClean="0"/>
              <a:t>Repeat steps 2 and 3 until the residue is zero</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Euclid Example</a:t>
            </a:r>
            <a:endParaRPr lang="en-US" dirty="0"/>
          </a:p>
        </p:txBody>
      </p:sp>
      <p:sp>
        <p:nvSpPr>
          <p:cNvPr id="3" name="Content Placeholder 2"/>
          <p:cNvSpPr>
            <a:spLocks noGrp="1"/>
          </p:cNvSpPr>
          <p:nvPr>
            <p:ph idx="1"/>
          </p:nvPr>
        </p:nvSpPr>
        <p:spPr/>
        <p:txBody>
          <a:bodyPr/>
          <a:lstStyle/>
          <a:p>
            <a:r>
              <a:rPr lang="en-US" dirty="0" smtClean="0">
                <a:latin typeface="Cambria Math" pitchFamily="18" charset="0"/>
                <a:ea typeface="Cambria Math" pitchFamily="18" charset="0"/>
              </a:rPr>
              <a:t>50 = 50 (  1) + 35 (  0)</a:t>
            </a:r>
          </a:p>
          <a:p>
            <a:r>
              <a:rPr lang="en-US" dirty="0" smtClean="0">
                <a:latin typeface="Cambria Math" pitchFamily="18" charset="0"/>
                <a:ea typeface="Cambria Math" pitchFamily="18" charset="0"/>
              </a:rPr>
              <a:t>35 = 50 (  0) + 35 (  1), q = 1</a:t>
            </a:r>
          </a:p>
          <a:p>
            <a:r>
              <a:rPr lang="en-US" dirty="0" smtClean="0">
                <a:latin typeface="Cambria Math" pitchFamily="18" charset="0"/>
                <a:ea typeface="Cambria Math" pitchFamily="18" charset="0"/>
              </a:rPr>
              <a:t>15 = 50 (  1) + 35 ( -1), q = 2</a:t>
            </a:r>
          </a:p>
          <a:p>
            <a:r>
              <a:rPr lang="en-US" dirty="0" smtClean="0">
                <a:latin typeface="Cambria Math" pitchFamily="18" charset="0"/>
                <a:ea typeface="Cambria Math" pitchFamily="18" charset="0"/>
              </a:rPr>
              <a:t> 5 = 50 ( -2) + 35 (  3), q = 3</a:t>
            </a:r>
          </a:p>
          <a:p>
            <a:r>
              <a:rPr lang="en-US" dirty="0" smtClean="0">
                <a:latin typeface="Cambria Math" pitchFamily="18" charset="0"/>
                <a:ea typeface="Cambria Math" pitchFamily="18" charset="0"/>
              </a:rPr>
              <a:t> 0 = 50 (  7) + 35 (-10)</a:t>
            </a:r>
          </a:p>
          <a:p>
            <a:pPr>
              <a:buNone/>
            </a:pP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the MMI</a:t>
            </a:r>
            <a:endParaRPr lang="en-US" dirty="0"/>
          </a:p>
        </p:txBody>
      </p:sp>
      <p:sp>
        <p:nvSpPr>
          <p:cNvPr id="3" name="Content Placeholder 2"/>
          <p:cNvSpPr>
            <a:spLocks noGrp="1"/>
          </p:cNvSpPr>
          <p:nvPr>
            <p:ph idx="1"/>
          </p:nvPr>
        </p:nvSpPr>
        <p:spPr/>
        <p:txBody>
          <a:bodyPr/>
          <a:lstStyle/>
          <a:p>
            <a:r>
              <a:rPr lang="en-US" dirty="0" smtClean="0">
                <a:latin typeface="Cambria Math" pitchFamily="18" charset="0"/>
                <a:ea typeface="Cambria Math" pitchFamily="18" charset="0"/>
              </a:rPr>
              <a:t>13 = 13 (  1) + 4 (  0)</a:t>
            </a:r>
          </a:p>
          <a:p>
            <a:r>
              <a:rPr lang="en-US" dirty="0" smtClean="0">
                <a:latin typeface="Cambria Math" pitchFamily="18" charset="0"/>
                <a:ea typeface="Cambria Math" pitchFamily="18" charset="0"/>
              </a:rPr>
              <a:t> 4 = 13 (  0) + 4 (  1), q = 3</a:t>
            </a:r>
          </a:p>
          <a:p>
            <a:r>
              <a:rPr lang="en-US" dirty="0" smtClean="0">
                <a:latin typeface="Cambria Math" pitchFamily="18" charset="0"/>
                <a:ea typeface="Cambria Math" pitchFamily="18" charset="0"/>
              </a:rPr>
              <a:t> 1 = 13 (  1) + 4 ( -3)</a:t>
            </a:r>
          </a:p>
          <a:p>
            <a:endParaRPr lang="en-US" dirty="0" smtClean="0">
              <a:latin typeface="Cambria Math" pitchFamily="18" charset="0"/>
              <a:ea typeface="Cambria Math" pitchFamily="18" charset="0"/>
            </a:endParaRPr>
          </a:p>
          <a:p>
            <a:r>
              <a:rPr lang="en-US" dirty="0" smtClean="0">
                <a:latin typeface="Cambria Math" pitchFamily="18" charset="0"/>
                <a:ea typeface="Cambria Math" pitchFamily="18" charset="0"/>
              </a:rPr>
              <a:t>1 = 13 (1) + 4 (-3) + 13 (-4) + 4 (13)</a:t>
            </a:r>
          </a:p>
          <a:p>
            <a:r>
              <a:rPr lang="en-US" dirty="0" smtClean="0">
                <a:latin typeface="Cambria Math" pitchFamily="18" charset="0"/>
                <a:ea typeface="Cambria Math" pitchFamily="18" charset="0"/>
              </a:rPr>
              <a:t>1 = 13 (1 - 4) + 4 (-3 + 13)</a:t>
            </a:r>
          </a:p>
          <a:p>
            <a:r>
              <a:rPr lang="en-US" dirty="0" smtClean="0">
                <a:latin typeface="Cambria Math" pitchFamily="18" charset="0"/>
                <a:ea typeface="Cambria Math" pitchFamily="18" charset="0"/>
              </a:rPr>
              <a:t>1 = 13 (-3) + 4 (10)</a:t>
            </a:r>
          </a:p>
          <a:p>
            <a:pPr>
              <a:buNone/>
            </a:pP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Modular Exponentiation</a:t>
            </a:r>
            <a:endParaRPr lang="en-US" dirty="0"/>
          </a:p>
        </p:txBody>
      </p:sp>
      <p:sp>
        <p:nvSpPr>
          <p:cNvPr id="3" name="Content Placeholder 2"/>
          <p:cNvSpPr>
            <a:spLocks noGrp="1"/>
          </p:cNvSpPr>
          <p:nvPr>
            <p:ph idx="1"/>
          </p:nvPr>
        </p:nvSpPr>
        <p:spPr/>
        <p:txBody>
          <a:bodyPr/>
          <a:lstStyle/>
          <a:p>
            <a:r>
              <a:rPr lang="en-US" dirty="0" smtClean="0"/>
              <a:t>Initiate X = base, E = exponent, Y = 1</a:t>
            </a:r>
          </a:p>
          <a:p>
            <a:r>
              <a:rPr lang="en-US" dirty="0" smtClean="0"/>
              <a:t>If E is odd</a:t>
            </a:r>
          </a:p>
          <a:p>
            <a:pPr lvl="1"/>
            <a:r>
              <a:rPr lang="en-US" dirty="0" smtClean="0"/>
              <a:t>Replace Y = X * Y</a:t>
            </a:r>
          </a:p>
          <a:p>
            <a:pPr lvl="1"/>
            <a:r>
              <a:rPr lang="en-US" dirty="0" smtClean="0"/>
              <a:t>Replace E = E - 1</a:t>
            </a:r>
          </a:p>
          <a:p>
            <a:r>
              <a:rPr lang="en-US" dirty="0" smtClean="0"/>
              <a:t>E is not even</a:t>
            </a:r>
          </a:p>
          <a:p>
            <a:pPr lvl="1"/>
            <a:r>
              <a:rPr lang="en-US" dirty="0" smtClean="0"/>
              <a:t>Replace X = X * X</a:t>
            </a:r>
          </a:p>
          <a:p>
            <a:pPr lvl="1"/>
            <a:r>
              <a:rPr lang="en-US" dirty="0" smtClean="0"/>
              <a:t>Replace E = E </a:t>
            </a:r>
            <a:r>
              <a:rPr lang="en-US" dirty="0" smtClean="0">
                <a:ea typeface="Cambria Math" pitchFamily="18" charset="0"/>
              </a:rPr>
              <a:t>÷</a:t>
            </a:r>
            <a:r>
              <a:rPr lang="en-US" dirty="0" smtClean="0"/>
              <a:t> </a:t>
            </a:r>
            <a:r>
              <a:rPr lang="en-US" dirty="0" smtClean="0"/>
              <a:t>2</a:t>
            </a:r>
          </a:p>
          <a:p>
            <a:r>
              <a:rPr lang="en-US" dirty="0" smtClean="0"/>
              <a:t>When E = 0, Y is the answer</a:t>
            </a:r>
          </a:p>
          <a:p>
            <a:pPr>
              <a:buNone/>
            </a:pPr>
            <a:r>
              <a:rPr lang="en-US" dirty="0" smtClean="0"/>
              <a:t>(Garrett, 2004, p. 123) </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Cryptography</a:t>
            </a:r>
            <a:endParaRPr lang="en-US" dirty="0"/>
          </a:p>
        </p:txBody>
      </p:sp>
      <p:sp>
        <p:nvSpPr>
          <p:cNvPr id="3" name="Content Placeholder 2"/>
          <p:cNvSpPr>
            <a:spLocks noGrp="1"/>
          </p:cNvSpPr>
          <p:nvPr>
            <p:ph idx="1"/>
          </p:nvPr>
        </p:nvSpPr>
        <p:spPr>
          <a:xfrm>
            <a:off x="1435608" y="1447800"/>
            <a:ext cx="7498080" cy="4469372"/>
          </a:xfrm>
        </p:spPr>
        <p:txBody>
          <a:bodyPr/>
          <a:lstStyle/>
          <a:p>
            <a:pPr>
              <a:buNone/>
            </a:pPr>
            <a:r>
              <a:rPr lang="en-US" dirty="0" smtClean="0"/>
              <a:t> </a:t>
            </a:r>
            <a:endParaRPr lang="en-US" dirty="0"/>
          </a:p>
        </p:txBody>
      </p:sp>
      <p:sp>
        <p:nvSpPr>
          <p:cNvPr id="4" name="Date Placeholder 3"/>
          <p:cNvSpPr>
            <a:spLocks noGrp="1"/>
          </p:cNvSpPr>
          <p:nvPr>
            <p:ph type="dt" sz="half" idx="10"/>
          </p:nvPr>
        </p:nvSpPr>
        <p:spPr/>
        <p:txBody>
          <a:bodyPr/>
          <a:lstStyle/>
          <a:p>
            <a:r>
              <a:rPr lang="en-US" dirty="0" smtClean="0"/>
              <a:t>7/16/2011</a:t>
            </a:r>
            <a:endParaRPr lang="en-US" dirty="0"/>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2</a:t>
            </a:fld>
            <a:endParaRPr lang="en-US"/>
          </a:p>
        </p:txBody>
      </p:sp>
      <p:pic>
        <p:nvPicPr>
          <p:cNvPr id="2050" name="Picture 2" descr="C:\Users\Cliff\AppData\Local\Microsoft\Windows\Temporary Internet Files\Content.IE5\V4M0KE9D\MC900055589[1].wmf"/>
          <p:cNvPicPr>
            <a:picLocks noChangeAspect="1" noChangeArrowheads="1"/>
          </p:cNvPicPr>
          <p:nvPr/>
        </p:nvPicPr>
        <p:blipFill>
          <a:blip r:embed="rId3" cstate="print"/>
          <a:srcRect/>
          <a:stretch>
            <a:fillRect/>
          </a:stretch>
        </p:blipFill>
        <p:spPr bwMode="auto">
          <a:xfrm>
            <a:off x="1447800" y="1905000"/>
            <a:ext cx="3810000" cy="3456987"/>
          </a:xfrm>
          <a:prstGeom prst="rect">
            <a:avLst/>
          </a:prstGeom>
          <a:noFill/>
        </p:spPr>
      </p:pic>
      <p:pic>
        <p:nvPicPr>
          <p:cNvPr id="2051" name="Picture 3" descr="C:\Users\Cliff\AppData\Local\Microsoft\Windows\Temporary Internet Files\Content.IE5\C3YLSD3N\MC900154344[1].wmf"/>
          <p:cNvPicPr>
            <a:picLocks noChangeAspect="1" noChangeArrowheads="1"/>
          </p:cNvPicPr>
          <p:nvPr/>
        </p:nvPicPr>
        <p:blipFill>
          <a:blip r:embed="rId4" cstate="print"/>
          <a:srcRect/>
          <a:stretch>
            <a:fillRect/>
          </a:stretch>
        </p:blipFill>
        <p:spPr bwMode="auto">
          <a:xfrm>
            <a:off x="4664324" y="1676400"/>
            <a:ext cx="4123336" cy="38862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Exponentiation Example</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20</a:t>
            </a:fld>
            <a:endParaRPr lang="en-US"/>
          </a:p>
        </p:txBody>
      </p:sp>
      <p:sp>
        <p:nvSpPr>
          <p:cNvPr id="8" name="Content Placeholder 7"/>
          <p:cNvSpPr>
            <a:spLocks noGrp="1"/>
          </p:cNvSpPr>
          <p:nvPr>
            <p:ph idx="1"/>
          </p:nvPr>
        </p:nvSpPr>
        <p:spPr/>
        <p:txBody>
          <a:bodyPr/>
          <a:lstStyle/>
          <a:p>
            <a:pPr>
              <a:buNone/>
            </a:pPr>
            <a:r>
              <a:rPr lang="en-US" dirty="0" smtClean="0"/>
              <a:t>E = 11 = 8 + 2 + 1</a:t>
            </a:r>
          </a:p>
          <a:p>
            <a:pPr>
              <a:buNone/>
            </a:pPr>
            <a:r>
              <a:rPr lang="en-US" dirty="0" smtClean="0"/>
              <a:t>Y = 3</a:t>
            </a:r>
            <a:r>
              <a:rPr lang="en-US" baseline="30000" dirty="0" smtClean="0"/>
              <a:t>8</a:t>
            </a:r>
            <a:r>
              <a:rPr lang="en-US" dirty="0" smtClean="0"/>
              <a:t> * 3</a:t>
            </a:r>
            <a:r>
              <a:rPr lang="en-US" baseline="30000" dirty="0" smtClean="0"/>
              <a:t>2</a:t>
            </a:r>
            <a:r>
              <a:rPr lang="en-US" dirty="0" smtClean="0"/>
              <a:t> * 3</a:t>
            </a:r>
            <a:r>
              <a:rPr lang="en-US" baseline="30000" dirty="0" smtClean="0"/>
              <a:t>1</a:t>
            </a:r>
            <a:r>
              <a:rPr lang="en-US" dirty="0" smtClean="0"/>
              <a:t> = 6561 * 9 * 3</a:t>
            </a:r>
            <a:endParaRPr lang="en-US" dirty="0"/>
          </a:p>
        </p:txBody>
      </p:sp>
      <p:graphicFrame>
        <p:nvGraphicFramePr>
          <p:cNvPr id="10" name="Table 9"/>
          <p:cNvGraphicFramePr>
            <a:graphicFrameLocks noGrp="1"/>
          </p:cNvGraphicFramePr>
          <p:nvPr/>
        </p:nvGraphicFramePr>
        <p:xfrm>
          <a:off x="1447800" y="2743200"/>
          <a:ext cx="7162800" cy="3489960"/>
        </p:xfrm>
        <a:graphic>
          <a:graphicData uri="http://schemas.openxmlformats.org/drawingml/2006/table">
            <a:tbl>
              <a:tblPr/>
              <a:tblGrid>
                <a:gridCol w="1790700"/>
                <a:gridCol w="1790700"/>
                <a:gridCol w="1790700"/>
                <a:gridCol w="1790700"/>
              </a:tblGrid>
              <a:tr h="190500">
                <a:tc>
                  <a:txBody>
                    <a:bodyPr/>
                    <a:lstStyle/>
                    <a:p>
                      <a:pPr algn="ctr" fontAlgn="b"/>
                      <a:r>
                        <a:rPr lang="en-US" sz="2800" b="0" i="0" u="none" strike="noStrike" dirty="0">
                          <a:solidFill>
                            <a:srgbClr val="000000"/>
                          </a:solidFill>
                          <a:latin typeface="Calibri"/>
                        </a:rPr>
                        <a:t>Notes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latin typeface="Calibri"/>
                        </a:rPr>
                        <a:t>X</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latin typeface="Calibri"/>
                        </a:rPr>
                        <a:t>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a:solidFill>
                            <a:srgbClr val="000000"/>
                          </a:solidFill>
                          <a:latin typeface="Calibri"/>
                        </a:rPr>
                        <a:t>Y</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2800" b="0" i="0" u="none" strike="noStrike">
                          <a:solidFill>
                            <a:srgbClr val="000000"/>
                          </a:solidFill>
                          <a:latin typeface="Calibri"/>
                        </a:rPr>
                        <a:t>Initialization</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800" b="0" i="0" u="none" strike="noStrike">
                          <a:solidFill>
                            <a:srgbClr val="000000"/>
                          </a:solidFill>
                          <a:latin typeface="Calibri"/>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800" b="0" i="0" u="none" strike="noStrike">
                          <a:solidFill>
                            <a:srgbClr val="000000"/>
                          </a:solidFill>
                          <a:latin typeface="Calibri"/>
                        </a:rPr>
                        <a:t>11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800" b="0" i="0" u="none" strike="noStrike">
                          <a:solidFill>
                            <a:srgbClr val="000000"/>
                          </a:solidFill>
                          <a:latin typeface="Calibri"/>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en-US" sz="2800" b="0" i="0" u="none" strike="noStrike">
                          <a:solidFill>
                            <a:srgbClr val="000000"/>
                          </a:solidFill>
                          <a:latin typeface="Calibri"/>
                        </a:rPr>
                        <a:t>E is odd</a:t>
                      </a:r>
                    </a:p>
                  </a:txBody>
                  <a:tcPr marL="9525" marR="9525" marT="9525" marB="0" anchor="b">
                    <a:lnL>
                      <a:noFill/>
                    </a:lnL>
                    <a:lnR>
                      <a:noFill/>
                    </a:lnR>
                    <a:lnT>
                      <a:noFill/>
                    </a:lnT>
                    <a:lnB>
                      <a:noFill/>
                    </a:lnB>
                  </a:tcPr>
                </a:tc>
                <a:tc>
                  <a:txBody>
                    <a:bodyPr/>
                    <a:lstStyle/>
                    <a:p>
                      <a:pPr algn="ctr" fontAlgn="b"/>
                      <a:endParaRPr lang="en-US" sz="2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3</a:t>
                      </a:r>
                    </a:p>
                  </a:txBody>
                  <a:tcPr marL="9525" marR="9525" marT="9525" marB="0" anchor="b">
                    <a:lnL>
                      <a:noFill/>
                    </a:lnL>
                    <a:lnR>
                      <a:noFill/>
                    </a:lnR>
                    <a:lnT>
                      <a:noFill/>
                    </a:lnT>
                    <a:lnB>
                      <a:noFill/>
                    </a:lnB>
                  </a:tcPr>
                </a:tc>
              </a:tr>
              <a:tr h="190500">
                <a:tc>
                  <a:txBody>
                    <a:bodyPr/>
                    <a:lstStyle/>
                    <a:p>
                      <a:pPr algn="ctr" fontAlgn="b"/>
                      <a:r>
                        <a:rPr lang="en-US" sz="2800" b="0" i="0" u="none" strike="noStrike">
                          <a:solidFill>
                            <a:srgbClr val="000000"/>
                          </a:solidFill>
                          <a:latin typeface="Calibri"/>
                        </a:rPr>
                        <a:t>E is even</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9</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ctr" fontAlgn="b"/>
                      <a:endParaRPr lang="en-US" sz="2800" b="0" i="0" u="none" strike="noStrike">
                        <a:solidFill>
                          <a:srgbClr val="000000"/>
                        </a:solidFill>
                        <a:latin typeface="Calibri"/>
                      </a:endParaRPr>
                    </a:p>
                  </a:txBody>
                  <a:tcPr marL="9525" marR="9525" marT="9525" marB="0" anchor="b">
                    <a:lnL>
                      <a:noFill/>
                    </a:lnL>
                    <a:lnR>
                      <a:noFill/>
                    </a:lnR>
                    <a:lnT>
                      <a:noFill/>
                    </a:lnT>
                    <a:lnB>
                      <a:noFill/>
                    </a:lnB>
                  </a:tcPr>
                </a:tc>
              </a:tr>
              <a:tr h="190500">
                <a:tc>
                  <a:txBody>
                    <a:bodyPr/>
                    <a:lstStyle/>
                    <a:p>
                      <a:pPr algn="ctr" fontAlgn="b"/>
                      <a:r>
                        <a:rPr lang="en-US" sz="2800" b="0" i="0" u="none" strike="noStrike">
                          <a:solidFill>
                            <a:srgbClr val="000000"/>
                          </a:solidFill>
                          <a:latin typeface="Calibri"/>
                        </a:rPr>
                        <a:t>E is odd</a:t>
                      </a:r>
                    </a:p>
                  </a:txBody>
                  <a:tcPr marL="9525" marR="9525" marT="9525" marB="0" anchor="b">
                    <a:lnL>
                      <a:noFill/>
                    </a:lnL>
                    <a:lnR>
                      <a:noFill/>
                    </a:lnR>
                    <a:lnT>
                      <a:noFill/>
                    </a:lnT>
                    <a:lnB>
                      <a:noFill/>
                    </a:lnB>
                  </a:tcPr>
                </a:tc>
                <a:tc>
                  <a:txBody>
                    <a:bodyPr/>
                    <a:lstStyle/>
                    <a:p>
                      <a:pPr algn="ctr" fontAlgn="b"/>
                      <a:endParaRPr lang="en-US" sz="2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27</a:t>
                      </a:r>
                    </a:p>
                  </a:txBody>
                  <a:tcPr marL="9525" marR="9525" marT="9525" marB="0" anchor="b">
                    <a:lnL>
                      <a:noFill/>
                    </a:lnL>
                    <a:lnR>
                      <a:noFill/>
                    </a:lnR>
                    <a:lnT>
                      <a:noFill/>
                    </a:lnT>
                    <a:lnB>
                      <a:noFill/>
                    </a:lnB>
                  </a:tcPr>
                </a:tc>
              </a:tr>
              <a:tr h="190500">
                <a:tc>
                  <a:txBody>
                    <a:bodyPr/>
                    <a:lstStyle/>
                    <a:p>
                      <a:pPr algn="ctr" fontAlgn="b"/>
                      <a:r>
                        <a:rPr lang="en-US" sz="2800" b="0" i="0" u="none" strike="noStrike">
                          <a:solidFill>
                            <a:srgbClr val="000000"/>
                          </a:solidFill>
                          <a:latin typeface="Calibri"/>
                        </a:rPr>
                        <a:t>E is even</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81</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ctr" fontAlgn="b"/>
                      <a:endParaRPr lang="en-US" sz="2800" b="0" i="0" u="none" strike="noStrike">
                        <a:solidFill>
                          <a:srgbClr val="000000"/>
                        </a:solidFill>
                        <a:latin typeface="Calibri"/>
                      </a:endParaRPr>
                    </a:p>
                  </a:txBody>
                  <a:tcPr marL="9525" marR="9525" marT="9525" marB="0" anchor="b">
                    <a:lnL>
                      <a:noFill/>
                    </a:lnL>
                    <a:lnR>
                      <a:noFill/>
                    </a:lnR>
                    <a:lnT>
                      <a:noFill/>
                    </a:lnT>
                    <a:lnB>
                      <a:noFill/>
                    </a:lnB>
                  </a:tcPr>
                </a:tc>
              </a:tr>
              <a:tr h="190500">
                <a:tc>
                  <a:txBody>
                    <a:bodyPr/>
                    <a:lstStyle/>
                    <a:p>
                      <a:pPr algn="ctr" fontAlgn="b"/>
                      <a:r>
                        <a:rPr lang="en-US" sz="2800" b="0" i="0" u="none" strike="noStrike">
                          <a:solidFill>
                            <a:srgbClr val="000000"/>
                          </a:solidFill>
                          <a:latin typeface="Calibri"/>
                        </a:rPr>
                        <a:t>E is even</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6561</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ctr" fontAlgn="b"/>
                      <a:endParaRPr lang="en-US" sz="2800" b="0" i="0" u="none" strike="noStrike">
                        <a:solidFill>
                          <a:srgbClr val="000000"/>
                        </a:solidFill>
                        <a:latin typeface="Calibri"/>
                      </a:endParaRPr>
                    </a:p>
                  </a:txBody>
                  <a:tcPr marL="9525" marR="9525" marT="9525" marB="0" anchor="b">
                    <a:lnL>
                      <a:noFill/>
                    </a:lnL>
                    <a:lnR>
                      <a:noFill/>
                    </a:lnR>
                    <a:lnT>
                      <a:noFill/>
                    </a:lnT>
                    <a:lnB>
                      <a:noFill/>
                    </a:lnB>
                  </a:tcPr>
                </a:tc>
              </a:tr>
              <a:tr h="190500">
                <a:tc>
                  <a:txBody>
                    <a:bodyPr/>
                    <a:lstStyle/>
                    <a:p>
                      <a:pPr algn="ctr" fontAlgn="b"/>
                      <a:r>
                        <a:rPr lang="en-US" sz="2800" b="0" i="0" u="none" strike="noStrike">
                          <a:solidFill>
                            <a:srgbClr val="000000"/>
                          </a:solidFill>
                          <a:latin typeface="Calibri"/>
                        </a:rPr>
                        <a:t>E is odd</a:t>
                      </a:r>
                    </a:p>
                  </a:txBody>
                  <a:tcPr marL="9525" marR="9525" marT="9525" marB="0" anchor="b">
                    <a:lnL>
                      <a:noFill/>
                    </a:lnL>
                    <a:lnR>
                      <a:noFill/>
                    </a:lnR>
                    <a:lnT>
                      <a:noFill/>
                    </a:lnT>
                    <a:lnB>
                      <a:noFill/>
                    </a:lnB>
                  </a:tcPr>
                </a:tc>
                <a:tc>
                  <a:txBody>
                    <a:bodyPr/>
                    <a:lstStyle/>
                    <a:p>
                      <a:pPr algn="ctr" fontAlgn="b"/>
                      <a:endParaRPr lang="en-US" sz="2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0</a:t>
                      </a:r>
                    </a:p>
                  </a:txBody>
                  <a:tcPr marL="9525" marR="9525" marT="9525" marB="0" anchor="b">
                    <a:lnL>
                      <a:noFill/>
                    </a:lnL>
                    <a:lnR>
                      <a:noFill/>
                    </a:lnR>
                    <a:lnT>
                      <a:noFill/>
                    </a:lnT>
                    <a:lnB>
                      <a:noFill/>
                    </a:lnB>
                  </a:tcPr>
                </a:tc>
                <a:tc>
                  <a:txBody>
                    <a:bodyPr/>
                    <a:lstStyle/>
                    <a:p>
                      <a:pPr algn="ctr" fontAlgn="b"/>
                      <a:r>
                        <a:rPr lang="en-US" sz="2800" b="0" i="0" u="none" strike="noStrike" dirty="0">
                          <a:solidFill>
                            <a:srgbClr val="000000"/>
                          </a:solidFill>
                          <a:latin typeface="Calibri"/>
                        </a:rPr>
                        <a:t>177147</a:t>
                      </a:r>
                    </a:p>
                  </a:txBody>
                  <a:tcPr marL="9525" marR="9525" marT="9525" marB="0" anchor="b">
                    <a:lnL>
                      <a:noFill/>
                    </a:lnL>
                    <a:lnR>
                      <a:noFill/>
                    </a:lnR>
                    <a:lnT>
                      <a:noFill/>
                    </a:lnT>
                    <a:lnB>
                      <a:noFill/>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Modular Exponentiation Example</a:t>
            </a:r>
            <a:endParaRPr lang="en-US" dirty="0"/>
          </a:p>
        </p:txBody>
      </p:sp>
      <p:sp>
        <p:nvSpPr>
          <p:cNvPr id="3" name="Content Placeholder 2"/>
          <p:cNvSpPr>
            <a:spLocks noGrp="1"/>
          </p:cNvSpPr>
          <p:nvPr>
            <p:ph idx="1"/>
          </p:nvPr>
        </p:nvSpPr>
        <p:spPr/>
        <p:txBody>
          <a:bodyPr/>
          <a:lstStyle/>
          <a:p>
            <a:pPr>
              <a:buNone/>
            </a:pPr>
            <a:r>
              <a:rPr lang="en-US" dirty="0" smtClean="0"/>
              <a:t>E = 11 = 8 + 2 + 1</a:t>
            </a:r>
          </a:p>
          <a:p>
            <a:pPr>
              <a:buNone/>
            </a:pPr>
            <a:r>
              <a:rPr lang="en-US" dirty="0" smtClean="0"/>
              <a:t>Y = 3</a:t>
            </a:r>
            <a:r>
              <a:rPr lang="en-US" baseline="30000" dirty="0" smtClean="0"/>
              <a:t>8</a:t>
            </a:r>
            <a:r>
              <a:rPr lang="en-US" dirty="0" smtClean="0"/>
              <a:t> * 3</a:t>
            </a:r>
            <a:r>
              <a:rPr lang="en-US" baseline="30000" dirty="0" smtClean="0"/>
              <a:t>2</a:t>
            </a:r>
            <a:r>
              <a:rPr lang="en-US" dirty="0" smtClean="0"/>
              <a:t> * 3</a:t>
            </a:r>
            <a:r>
              <a:rPr lang="en-US" baseline="30000" dirty="0" smtClean="0"/>
              <a:t>1</a:t>
            </a:r>
            <a:r>
              <a:rPr lang="en-US" dirty="0" smtClean="0"/>
              <a:t> = </a:t>
            </a:r>
            <a:r>
              <a:rPr lang="en-US" dirty="0" smtClean="0"/>
              <a:t>237 </a:t>
            </a:r>
            <a:r>
              <a:rPr lang="en-US" dirty="0" smtClean="0"/>
              <a:t>* 9 * </a:t>
            </a:r>
            <a:r>
              <a:rPr lang="en-US" dirty="0" smtClean="0"/>
              <a:t>3 mod 527</a:t>
            </a:r>
            <a:endParaRPr lang="en-US" dirty="0" smtClean="0"/>
          </a:p>
          <a:p>
            <a:pPr>
              <a:buNone/>
            </a:pP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21</a:t>
            </a:fld>
            <a:endParaRPr lang="en-US"/>
          </a:p>
        </p:txBody>
      </p:sp>
      <p:graphicFrame>
        <p:nvGraphicFramePr>
          <p:cNvPr id="7" name="Table 6"/>
          <p:cNvGraphicFramePr>
            <a:graphicFrameLocks noGrp="1"/>
          </p:cNvGraphicFramePr>
          <p:nvPr/>
        </p:nvGraphicFramePr>
        <p:xfrm>
          <a:off x="1371600" y="2743200"/>
          <a:ext cx="7162800" cy="3489960"/>
        </p:xfrm>
        <a:graphic>
          <a:graphicData uri="http://schemas.openxmlformats.org/drawingml/2006/table">
            <a:tbl>
              <a:tblPr/>
              <a:tblGrid>
                <a:gridCol w="1790700"/>
                <a:gridCol w="1790700"/>
                <a:gridCol w="1790700"/>
                <a:gridCol w="1790700"/>
              </a:tblGrid>
              <a:tr h="190500">
                <a:tc>
                  <a:txBody>
                    <a:bodyPr/>
                    <a:lstStyle/>
                    <a:p>
                      <a:pPr algn="ctr" fontAlgn="b"/>
                      <a:r>
                        <a:rPr lang="en-US" sz="2800" b="0" i="0" u="none" strike="noStrike">
                          <a:solidFill>
                            <a:srgbClr val="000000"/>
                          </a:solidFill>
                          <a:latin typeface="Calibri"/>
                        </a:rPr>
                        <a:t>Notes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a:solidFill>
                            <a:srgbClr val="000000"/>
                          </a:solidFill>
                          <a:latin typeface="Calibri"/>
                        </a:rPr>
                        <a:t>X</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a:solidFill>
                            <a:srgbClr val="000000"/>
                          </a:solidFill>
                          <a:latin typeface="Calibri"/>
                        </a:rPr>
                        <a:t>E</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a:solidFill>
                            <a:srgbClr val="000000"/>
                          </a:solidFill>
                          <a:latin typeface="Calibri"/>
                        </a:rPr>
                        <a:t>Y</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en-US" sz="2800" b="0" i="0" u="none" strike="noStrike">
                          <a:solidFill>
                            <a:srgbClr val="000000"/>
                          </a:solidFill>
                          <a:latin typeface="Calibri"/>
                        </a:rPr>
                        <a:t>Initialization</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800" b="0" i="0" u="none" strike="noStrike">
                          <a:solidFill>
                            <a:srgbClr val="000000"/>
                          </a:solidFill>
                          <a:latin typeface="Calibri"/>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800" b="0" i="0" u="none" strike="noStrike">
                          <a:solidFill>
                            <a:srgbClr val="000000"/>
                          </a:solidFill>
                          <a:latin typeface="Calibri"/>
                        </a:rPr>
                        <a:t>11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2800" b="0" i="0" u="none" strike="noStrike">
                          <a:solidFill>
                            <a:srgbClr val="000000"/>
                          </a:solidFill>
                          <a:latin typeface="Calibri"/>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en-US" sz="2800" b="0" i="0" u="none" strike="noStrike">
                          <a:solidFill>
                            <a:srgbClr val="000000"/>
                          </a:solidFill>
                          <a:latin typeface="Calibri"/>
                        </a:rPr>
                        <a:t>E is odd</a:t>
                      </a:r>
                    </a:p>
                  </a:txBody>
                  <a:tcPr marL="9525" marR="9525" marT="9525" marB="0" anchor="b">
                    <a:lnL>
                      <a:noFill/>
                    </a:lnL>
                    <a:lnR>
                      <a:noFill/>
                    </a:lnR>
                    <a:lnT>
                      <a:noFill/>
                    </a:lnT>
                    <a:lnB>
                      <a:noFill/>
                    </a:lnB>
                  </a:tcPr>
                </a:tc>
                <a:tc>
                  <a:txBody>
                    <a:bodyPr/>
                    <a:lstStyle/>
                    <a:p>
                      <a:pPr algn="ctr" fontAlgn="b"/>
                      <a:endParaRPr lang="en-US" sz="2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3</a:t>
                      </a:r>
                    </a:p>
                  </a:txBody>
                  <a:tcPr marL="9525" marR="9525" marT="9525" marB="0" anchor="b">
                    <a:lnL>
                      <a:noFill/>
                    </a:lnL>
                    <a:lnR>
                      <a:noFill/>
                    </a:lnR>
                    <a:lnT>
                      <a:noFill/>
                    </a:lnT>
                    <a:lnB>
                      <a:noFill/>
                    </a:lnB>
                  </a:tcPr>
                </a:tc>
              </a:tr>
              <a:tr h="190500">
                <a:tc>
                  <a:txBody>
                    <a:bodyPr/>
                    <a:lstStyle/>
                    <a:p>
                      <a:pPr algn="ctr" fontAlgn="b"/>
                      <a:r>
                        <a:rPr lang="en-US" sz="2800" b="0" i="0" u="none" strike="noStrike">
                          <a:solidFill>
                            <a:srgbClr val="000000"/>
                          </a:solidFill>
                          <a:latin typeface="Calibri"/>
                        </a:rPr>
                        <a:t>E is even</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9</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5</a:t>
                      </a:r>
                    </a:p>
                  </a:txBody>
                  <a:tcPr marL="9525" marR="9525" marT="9525" marB="0" anchor="b">
                    <a:lnL>
                      <a:noFill/>
                    </a:lnL>
                    <a:lnR>
                      <a:noFill/>
                    </a:lnR>
                    <a:lnT>
                      <a:noFill/>
                    </a:lnT>
                    <a:lnB>
                      <a:noFill/>
                    </a:lnB>
                  </a:tcPr>
                </a:tc>
                <a:tc>
                  <a:txBody>
                    <a:bodyPr/>
                    <a:lstStyle/>
                    <a:p>
                      <a:pPr algn="ctr" fontAlgn="b"/>
                      <a:endParaRPr lang="en-US" sz="2800" b="0" i="0" u="none" strike="noStrike">
                        <a:solidFill>
                          <a:srgbClr val="000000"/>
                        </a:solidFill>
                        <a:latin typeface="Calibri"/>
                      </a:endParaRPr>
                    </a:p>
                  </a:txBody>
                  <a:tcPr marL="9525" marR="9525" marT="9525" marB="0" anchor="b">
                    <a:lnL>
                      <a:noFill/>
                    </a:lnL>
                    <a:lnR>
                      <a:noFill/>
                    </a:lnR>
                    <a:lnT>
                      <a:noFill/>
                    </a:lnT>
                    <a:lnB>
                      <a:noFill/>
                    </a:lnB>
                  </a:tcPr>
                </a:tc>
              </a:tr>
              <a:tr h="190500">
                <a:tc>
                  <a:txBody>
                    <a:bodyPr/>
                    <a:lstStyle/>
                    <a:p>
                      <a:pPr algn="ctr" fontAlgn="b"/>
                      <a:r>
                        <a:rPr lang="en-US" sz="2800" b="0" i="0" u="none" strike="noStrike">
                          <a:solidFill>
                            <a:srgbClr val="000000"/>
                          </a:solidFill>
                          <a:latin typeface="Calibri"/>
                        </a:rPr>
                        <a:t>E is odd</a:t>
                      </a:r>
                    </a:p>
                  </a:txBody>
                  <a:tcPr marL="9525" marR="9525" marT="9525" marB="0" anchor="b">
                    <a:lnL>
                      <a:noFill/>
                    </a:lnL>
                    <a:lnR>
                      <a:noFill/>
                    </a:lnR>
                    <a:lnT>
                      <a:noFill/>
                    </a:lnT>
                    <a:lnB>
                      <a:noFill/>
                    </a:lnB>
                  </a:tcPr>
                </a:tc>
                <a:tc>
                  <a:txBody>
                    <a:bodyPr/>
                    <a:lstStyle/>
                    <a:p>
                      <a:pPr algn="ctr" fontAlgn="b"/>
                      <a:endParaRPr lang="en-US" sz="2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4</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27</a:t>
                      </a:r>
                    </a:p>
                  </a:txBody>
                  <a:tcPr marL="9525" marR="9525" marT="9525" marB="0" anchor="b">
                    <a:lnL>
                      <a:noFill/>
                    </a:lnL>
                    <a:lnR>
                      <a:noFill/>
                    </a:lnR>
                    <a:lnT>
                      <a:noFill/>
                    </a:lnT>
                    <a:lnB>
                      <a:noFill/>
                    </a:lnB>
                  </a:tcPr>
                </a:tc>
              </a:tr>
              <a:tr h="190500">
                <a:tc>
                  <a:txBody>
                    <a:bodyPr/>
                    <a:lstStyle/>
                    <a:p>
                      <a:pPr algn="ctr" fontAlgn="b"/>
                      <a:r>
                        <a:rPr lang="en-US" sz="2800" b="0" i="0" u="none" strike="noStrike">
                          <a:solidFill>
                            <a:srgbClr val="000000"/>
                          </a:solidFill>
                          <a:latin typeface="Calibri"/>
                        </a:rPr>
                        <a:t>E is even</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81</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2</a:t>
                      </a:r>
                    </a:p>
                  </a:txBody>
                  <a:tcPr marL="9525" marR="9525" marT="9525" marB="0" anchor="b">
                    <a:lnL>
                      <a:noFill/>
                    </a:lnL>
                    <a:lnR>
                      <a:noFill/>
                    </a:lnR>
                    <a:lnT>
                      <a:noFill/>
                    </a:lnT>
                    <a:lnB>
                      <a:noFill/>
                    </a:lnB>
                  </a:tcPr>
                </a:tc>
                <a:tc>
                  <a:txBody>
                    <a:bodyPr/>
                    <a:lstStyle/>
                    <a:p>
                      <a:pPr algn="ctr" fontAlgn="b"/>
                      <a:endParaRPr lang="en-US" sz="2800" b="0" i="0" u="none" strike="noStrike">
                        <a:solidFill>
                          <a:srgbClr val="000000"/>
                        </a:solidFill>
                        <a:latin typeface="Calibri"/>
                      </a:endParaRPr>
                    </a:p>
                  </a:txBody>
                  <a:tcPr marL="9525" marR="9525" marT="9525" marB="0" anchor="b">
                    <a:lnL>
                      <a:noFill/>
                    </a:lnL>
                    <a:lnR>
                      <a:noFill/>
                    </a:lnR>
                    <a:lnT>
                      <a:noFill/>
                    </a:lnT>
                    <a:lnB>
                      <a:noFill/>
                    </a:lnB>
                  </a:tcPr>
                </a:tc>
              </a:tr>
              <a:tr h="190500">
                <a:tc>
                  <a:txBody>
                    <a:bodyPr/>
                    <a:lstStyle/>
                    <a:p>
                      <a:pPr algn="ctr" fontAlgn="b"/>
                      <a:r>
                        <a:rPr lang="en-US" sz="2800" b="0" i="0" u="none" strike="noStrike">
                          <a:solidFill>
                            <a:srgbClr val="000000"/>
                          </a:solidFill>
                          <a:latin typeface="Calibri"/>
                        </a:rPr>
                        <a:t>E is even</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237</a:t>
                      </a: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1</a:t>
                      </a:r>
                    </a:p>
                  </a:txBody>
                  <a:tcPr marL="9525" marR="9525" marT="9525" marB="0" anchor="b">
                    <a:lnL>
                      <a:noFill/>
                    </a:lnL>
                    <a:lnR>
                      <a:noFill/>
                    </a:lnR>
                    <a:lnT>
                      <a:noFill/>
                    </a:lnT>
                    <a:lnB>
                      <a:noFill/>
                    </a:lnB>
                  </a:tcPr>
                </a:tc>
                <a:tc>
                  <a:txBody>
                    <a:bodyPr/>
                    <a:lstStyle/>
                    <a:p>
                      <a:pPr algn="ctr" fontAlgn="b"/>
                      <a:endParaRPr lang="en-US" sz="2800" b="0" i="0" u="none" strike="noStrike">
                        <a:solidFill>
                          <a:srgbClr val="000000"/>
                        </a:solidFill>
                        <a:latin typeface="Calibri"/>
                      </a:endParaRPr>
                    </a:p>
                  </a:txBody>
                  <a:tcPr marL="9525" marR="9525" marT="9525" marB="0" anchor="b">
                    <a:lnL>
                      <a:noFill/>
                    </a:lnL>
                    <a:lnR>
                      <a:noFill/>
                    </a:lnR>
                    <a:lnT>
                      <a:noFill/>
                    </a:lnT>
                    <a:lnB>
                      <a:noFill/>
                    </a:lnB>
                  </a:tcPr>
                </a:tc>
              </a:tr>
              <a:tr h="190500">
                <a:tc>
                  <a:txBody>
                    <a:bodyPr/>
                    <a:lstStyle/>
                    <a:p>
                      <a:pPr algn="ctr" fontAlgn="b"/>
                      <a:r>
                        <a:rPr lang="en-US" sz="2800" b="0" i="0" u="none" strike="noStrike">
                          <a:solidFill>
                            <a:srgbClr val="000000"/>
                          </a:solidFill>
                          <a:latin typeface="Calibri"/>
                        </a:rPr>
                        <a:t>E is odd</a:t>
                      </a:r>
                    </a:p>
                  </a:txBody>
                  <a:tcPr marL="9525" marR="9525" marT="9525" marB="0" anchor="b">
                    <a:lnL>
                      <a:noFill/>
                    </a:lnL>
                    <a:lnR>
                      <a:noFill/>
                    </a:lnR>
                    <a:lnT>
                      <a:noFill/>
                    </a:lnT>
                    <a:lnB>
                      <a:noFill/>
                    </a:lnB>
                  </a:tcPr>
                </a:tc>
                <a:tc>
                  <a:txBody>
                    <a:bodyPr/>
                    <a:lstStyle/>
                    <a:p>
                      <a:pPr algn="ctr" fontAlgn="b"/>
                      <a:endParaRPr lang="en-US" sz="28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US" sz="2800" b="0" i="0" u="none" strike="noStrike">
                          <a:solidFill>
                            <a:srgbClr val="000000"/>
                          </a:solidFill>
                          <a:latin typeface="Calibri"/>
                        </a:rPr>
                        <a:t>0</a:t>
                      </a:r>
                    </a:p>
                  </a:txBody>
                  <a:tcPr marL="9525" marR="9525" marT="9525" marB="0" anchor="b">
                    <a:lnL>
                      <a:noFill/>
                    </a:lnL>
                    <a:lnR>
                      <a:noFill/>
                    </a:lnR>
                    <a:lnT>
                      <a:noFill/>
                    </a:lnT>
                    <a:lnB>
                      <a:noFill/>
                    </a:lnB>
                  </a:tcPr>
                </a:tc>
                <a:tc>
                  <a:txBody>
                    <a:bodyPr/>
                    <a:lstStyle/>
                    <a:p>
                      <a:pPr algn="ctr" fontAlgn="b"/>
                      <a:r>
                        <a:rPr lang="en-US" sz="2800" b="0" i="0" u="none" strike="noStrike" dirty="0">
                          <a:solidFill>
                            <a:srgbClr val="000000"/>
                          </a:solidFill>
                          <a:latin typeface="Calibri"/>
                        </a:rPr>
                        <a:t>75</a:t>
                      </a:r>
                    </a:p>
                  </a:txBody>
                  <a:tcPr marL="9525" marR="9525" marT="9525" marB="0" anchor="b">
                    <a:lnL>
                      <a:noFill/>
                    </a:lnL>
                    <a:lnR>
                      <a:noFill/>
                    </a:lnR>
                    <a:lnT>
                      <a:noFill/>
                    </a:lnT>
                    <a:lnB>
                      <a:noFill/>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a:t>
            </a:r>
            <a:r>
              <a:rPr lang="en-US" dirty="0" smtClean="0"/>
              <a:t>Multiplication</a:t>
            </a:r>
            <a:endParaRPr lang="en-US" dirty="0"/>
          </a:p>
        </p:txBody>
      </p:sp>
      <p:sp>
        <p:nvSpPr>
          <p:cNvPr id="3" name="Content Placeholder 2"/>
          <p:cNvSpPr>
            <a:spLocks noGrp="1"/>
          </p:cNvSpPr>
          <p:nvPr>
            <p:ph idx="1"/>
          </p:nvPr>
        </p:nvSpPr>
        <p:spPr/>
        <p:txBody>
          <a:bodyPr>
            <a:normAutofit/>
          </a:bodyPr>
          <a:lstStyle/>
          <a:p>
            <a:pPr>
              <a:buNone/>
            </a:pP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1111              11</a:t>
            </a:r>
          </a:p>
          <a:p>
            <a:pPr>
              <a:buNone/>
            </a:pPr>
            <a:r>
              <a:rPr lang="en-US" sz="2400" dirty="0" smtClean="0">
                <a:latin typeface="Courier New" pitchFamily="49" charset="0"/>
                <a:cs typeface="Courier New" pitchFamily="49" charset="0"/>
              </a:rPr>
              <a:t> x    </a:t>
            </a: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1111        x     11</a:t>
            </a:r>
          </a:p>
          <a:p>
            <a:pPr>
              <a:buNone/>
            </a:pP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a:t>
            </a:r>
          </a:p>
          <a:p>
            <a:pPr>
              <a:buNone/>
            </a:pP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1111              11</a:t>
            </a:r>
          </a:p>
          <a:p>
            <a:pPr>
              <a:buNone/>
            </a:pP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1111         +    11</a:t>
            </a:r>
          </a:p>
          <a:p>
            <a:pPr>
              <a:buNone/>
            </a:pP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1111          --------</a:t>
            </a:r>
          </a:p>
          <a:p>
            <a:pPr>
              <a:buNone/>
            </a:pPr>
            <a:r>
              <a:rPr lang="en-US" sz="2400" dirty="0" smtClean="0">
                <a:latin typeface="Courier New" pitchFamily="49" charset="0"/>
                <a:cs typeface="Courier New" pitchFamily="49" charset="0"/>
              </a:rPr>
              <a:t> +    </a:t>
            </a: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1111               1001</a:t>
            </a:r>
          </a:p>
          <a:p>
            <a:pPr>
              <a:buNone/>
            </a:pPr>
            <a:r>
              <a:rPr lang="en-US" sz="2400" dirty="0" smtClean="0">
                <a:latin typeface="Courier New" pitchFamily="49" charset="0"/>
                <a:cs typeface="Courier New" pitchFamily="49" charset="0"/>
              </a:rPr>
              <a:t>----------------</a:t>
            </a:r>
            <a:endParaRPr lang="en-US" sz="2400" dirty="0" smtClean="0">
              <a:latin typeface="Courier New" pitchFamily="49" charset="0"/>
              <a:cs typeface="Courier New" pitchFamily="49" charset="0"/>
            </a:endParaRPr>
          </a:p>
          <a:p>
            <a:pPr>
              <a:buNone/>
            </a:pP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  </a:t>
            </a:r>
            <a:r>
              <a:rPr lang="en-US" sz="2400" dirty="0" smtClean="0">
                <a:latin typeface="Courier New" pitchFamily="49" charset="0"/>
                <a:cs typeface="Courier New" pitchFamily="49" charset="0"/>
              </a:rPr>
              <a:t>11100001</a:t>
            </a:r>
            <a:endParaRPr lang="en-US" sz="24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Chinese Remainder Theorem</a:t>
            </a:r>
            <a:endParaRPr lang="en-US" dirty="0"/>
          </a:p>
        </p:txBody>
      </p:sp>
      <p:sp>
        <p:nvSpPr>
          <p:cNvPr id="3" name="Content Placeholder 2"/>
          <p:cNvSpPr>
            <a:spLocks noGrp="1"/>
          </p:cNvSpPr>
          <p:nvPr>
            <p:ph idx="1"/>
          </p:nvPr>
        </p:nvSpPr>
        <p:spPr/>
        <p:txBody>
          <a:bodyPr/>
          <a:lstStyle/>
          <a:p>
            <a:r>
              <a:rPr lang="en-US" dirty="0" smtClean="0"/>
              <a:t>Reduces calculation time by dealing with smaller numbers</a:t>
            </a:r>
          </a:p>
          <a:p>
            <a:r>
              <a:rPr lang="en-US" dirty="0" smtClean="0"/>
              <a:t>Some elements may be pre-calculated and used repeatedly for subsequent calculations</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CRT</a:t>
            </a:r>
            <a:endParaRPr lang="en-US" dirty="0"/>
          </a:p>
        </p:txBody>
      </p:sp>
      <p:sp>
        <p:nvSpPr>
          <p:cNvPr id="3" name="Content Placeholder 2"/>
          <p:cNvSpPr>
            <a:spLocks noGrp="1"/>
          </p:cNvSpPr>
          <p:nvPr>
            <p:ph idx="1"/>
          </p:nvPr>
        </p:nvSpPr>
        <p:spPr/>
        <p:txBody>
          <a:bodyPr/>
          <a:lstStyle/>
          <a:p>
            <a:r>
              <a:rPr lang="en-US" dirty="0" smtClean="0"/>
              <a:t>Pre-calculations</a:t>
            </a:r>
          </a:p>
          <a:p>
            <a:pPr lvl="1"/>
            <a:r>
              <a:rPr lang="en-US" dirty="0" smtClean="0"/>
              <a:t>Know </a:t>
            </a:r>
            <a:r>
              <a:rPr lang="en-US" dirty="0" smtClean="0"/>
              <a:t>the Factors of M</a:t>
            </a:r>
          </a:p>
          <a:p>
            <a:pPr lvl="1"/>
            <a:r>
              <a:rPr lang="en-US" dirty="0" smtClean="0"/>
              <a:t>Calculate each M</a:t>
            </a:r>
            <a:r>
              <a:rPr lang="en-US" baseline="-25000" dirty="0" smtClean="0"/>
              <a:t>i</a:t>
            </a:r>
          </a:p>
          <a:p>
            <a:pPr lvl="1"/>
            <a:r>
              <a:rPr lang="en-US" dirty="0" smtClean="0"/>
              <a:t>Calculate MMI of each M</a:t>
            </a:r>
            <a:r>
              <a:rPr lang="en-US" baseline="-25000" dirty="0" smtClean="0"/>
              <a:t>i</a:t>
            </a:r>
            <a:r>
              <a:rPr lang="en-US" dirty="0" smtClean="0"/>
              <a:t> mod m</a:t>
            </a:r>
            <a:r>
              <a:rPr lang="en-US" baseline="-25000" dirty="0" smtClean="0"/>
              <a:t>i</a:t>
            </a:r>
          </a:p>
          <a:p>
            <a:pPr lvl="1"/>
            <a:r>
              <a:rPr lang="en-US" dirty="0" smtClean="0"/>
              <a:t>Calculate A</a:t>
            </a:r>
            <a:r>
              <a:rPr lang="en-US" baseline="-25000" dirty="0" smtClean="0"/>
              <a:t>i</a:t>
            </a:r>
          </a:p>
          <a:p>
            <a:r>
              <a:rPr lang="en-US" dirty="0" smtClean="0"/>
              <a:t>Perform the operation</a:t>
            </a:r>
          </a:p>
          <a:p>
            <a:r>
              <a:rPr lang="en-US" dirty="0" smtClean="0"/>
              <a:t>Combine the results</a:t>
            </a:r>
          </a:p>
          <a:p>
            <a:pPr>
              <a:buNone/>
            </a:pPr>
            <a:r>
              <a:rPr lang="en-US" dirty="0" smtClean="0"/>
              <a:t>(Stallings, 2011, pp. p 254-257)</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CRT Pre-calculations</a:t>
            </a:r>
            <a:endParaRPr lang="en-US" dirty="0"/>
          </a:p>
        </p:txBody>
      </p:sp>
      <p:sp>
        <p:nvSpPr>
          <p:cNvPr id="3" name="Content Placeholder 2"/>
          <p:cNvSpPr>
            <a:spLocks noGrp="1"/>
          </p:cNvSpPr>
          <p:nvPr>
            <p:ph idx="1"/>
          </p:nvPr>
        </p:nvSpPr>
        <p:spPr/>
        <p:txBody>
          <a:bodyPr/>
          <a:lstStyle/>
          <a:p>
            <a:r>
              <a:rPr lang="en-US" dirty="0" smtClean="0"/>
              <a:t>Chose </a:t>
            </a:r>
            <a:r>
              <a:rPr lang="en-US" dirty="0" smtClean="0">
                <a:latin typeface="Cambria Math" pitchFamily="18" charset="0"/>
                <a:ea typeface="Cambria Math" pitchFamily="18" charset="0"/>
              </a:rPr>
              <a:t>m</a:t>
            </a:r>
            <a:r>
              <a:rPr lang="en-US" baseline="-25000" dirty="0" smtClean="0">
                <a:latin typeface="Cambria Math" pitchFamily="18" charset="0"/>
                <a:ea typeface="Cambria Math" pitchFamily="18" charset="0"/>
              </a:rPr>
              <a:t>1</a:t>
            </a:r>
            <a:r>
              <a:rPr lang="en-US" dirty="0" smtClean="0"/>
              <a:t> and </a:t>
            </a:r>
            <a:r>
              <a:rPr lang="en-US" dirty="0" smtClean="0">
                <a:latin typeface="Cambria Math" pitchFamily="18" charset="0"/>
                <a:ea typeface="Cambria Math" pitchFamily="18" charset="0"/>
              </a:rPr>
              <a:t>m</a:t>
            </a:r>
            <a:r>
              <a:rPr lang="en-US" baseline="-25000" dirty="0" smtClean="0">
                <a:latin typeface="Cambria Math" pitchFamily="18" charset="0"/>
                <a:ea typeface="Cambria Math" pitchFamily="18" charset="0"/>
              </a:rPr>
              <a:t>2</a:t>
            </a:r>
            <a:endParaRPr lang="en-US" dirty="0" smtClean="0"/>
          </a:p>
          <a:p>
            <a:pPr algn="ctr">
              <a:buNone/>
            </a:pPr>
            <a:r>
              <a:rPr lang="en-US" sz="2800" dirty="0" smtClean="0">
                <a:ea typeface="Cambria Math" pitchFamily="18" charset="0"/>
              </a:rPr>
              <a:t>M</a:t>
            </a:r>
            <a:r>
              <a:rPr lang="en-US" sz="2800" dirty="0" smtClean="0">
                <a:latin typeface="Cambria Math" pitchFamily="18" charset="0"/>
                <a:ea typeface="Cambria Math" pitchFamily="18" charset="0"/>
              </a:rPr>
              <a:t> = m</a:t>
            </a:r>
            <a:r>
              <a:rPr lang="en-US" sz="2800" baseline="-25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 m</a:t>
            </a:r>
            <a:r>
              <a:rPr lang="en-US" sz="2800" baseline="-25000" dirty="0" smtClean="0">
                <a:latin typeface="Cambria Math" pitchFamily="18" charset="0"/>
                <a:ea typeface="Cambria Math" pitchFamily="18" charset="0"/>
              </a:rPr>
              <a:t>2</a:t>
            </a:r>
            <a:r>
              <a:rPr lang="en-US" sz="2800" dirty="0" smtClean="0">
                <a:latin typeface="Cambria Math" pitchFamily="18" charset="0"/>
                <a:ea typeface="Cambria Math" pitchFamily="18" charset="0"/>
              </a:rPr>
              <a:t> = 37 * </a:t>
            </a:r>
            <a:r>
              <a:rPr lang="en-US" sz="2800" dirty="0" smtClean="0">
                <a:latin typeface="Cambria Math" pitchFamily="18" charset="0"/>
                <a:ea typeface="Cambria Math" pitchFamily="18" charset="0"/>
              </a:rPr>
              <a:t>49 = 1813</a:t>
            </a:r>
            <a:endParaRPr lang="en-US" sz="2800" dirty="0" smtClean="0">
              <a:latin typeface="Cambria Math" pitchFamily="18" charset="0"/>
              <a:ea typeface="Cambria Math" pitchFamily="18" charset="0"/>
            </a:endParaRPr>
          </a:p>
          <a:p>
            <a:r>
              <a:rPr lang="en-US" dirty="0" smtClean="0"/>
              <a:t>Calculate M</a:t>
            </a:r>
            <a:r>
              <a:rPr lang="en-US" baseline="-25000" dirty="0" smtClean="0">
                <a:latin typeface="Cambria Math" pitchFamily="18" charset="0"/>
                <a:ea typeface="Cambria Math" pitchFamily="18" charset="0"/>
              </a:rPr>
              <a:t>i</a:t>
            </a:r>
            <a:r>
              <a:rPr lang="en-US" dirty="0" smtClean="0">
                <a:ea typeface="Cambria Math" pitchFamily="18" charset="0"/>
              </a:rPr>
              <a:t> = M ÷ m</a:t>
            </a:r>
            <a:r>
              <a:rPr lang="en-US" baseline="-25000" dirty="0" smtClean="0">
                <a:latin typeface="Cambria Math" pitchFamily="18" charset="0"/>
                <a:ea typeface="Cambria Math" pitchFamily="18" charset="0"/>
              </a:rPr>
              <a:t>i</a:t>
            </a:r>
            <a:endParaRPr lang="en-US" dirty="0" smtClean="0">
              <a:latin typeface="Cambria Math" pitchFamily="18" charset="0"/>
              <a:ea typeface="Cambria Math" pitchFamily="18" charset="0"/>
            </a:endParaRPr>
          </a:p>
          <a:p>
            <a:pPr algn="ctr">
              <a:buNone/>
            </a:pPr>
            <a:r>
              <a:rPr lang="en-US" sz="2800" dirty="0" smtClean="0">
                <a:ea typeface="Cambria Math" pitchFamily="18" charset="0"/>
              </a:rPr>
              <a:t>M</a:t>
            </a:r>
            <a:r>
              <a:rPr lang="en-US" sz="2800" baseline="-25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1813 </a:t>
            </a:r>
            <a:r>
              <a:rPr lang="en-US" sz="2800" dirty="0" smtClean="0">
                <a:ea typeface="Cambria Math" pitchFamily="18" charset="0"/>
              </a:rPr>
              <a:t>÷</a:t>
            </a:r>
            <a:r>
              <a:rPr lang="en-US" sz="2800" dirty="0" smtClean="0">
                <a:latin typeface="Cambria Math" pitchFamily="18" charset="0"/>
                <a:ea typeface="Cambria Math" pitchFamily="18" charset="0"/>
              </a:rPr>
              <a:t> 37 = 49</a:t>
            </a:r>
          </a:p>
          <a:p>
            <a:pPr algn="ctr">
              <a:buNone/>
            </a:pPr>
            <a:r>
              <a:rPr lang="en-US" sz="2800" dirty="0" smtClean="0">
                <a:ea typeface="Cambria Math" pitchFamily="18" charset="0"/>
              </a:rPr>
              <a:t>M</a:t>
            </a:r>
            <a:r>
              <a:rPr lang="en-US" sz="2800" baseline="-25000" dirty="0" smtClean="0">
                <a:latin typeface="Cambria Math" pitchFamily="18" charset="0"/>
                <a:ea typeface="Cambria Math" pitchFamily="18" charset="0"/>
              </a:rPr>
              <a:t>2</a:t>
            </a:r>
            <a:r>
              <a:rPr lang="en-US" sz="2800" dirty="0" smtClean="0">
                <a:latin typeface="Cambria Math" pitchFamily="18" charset="0"/>
                <a:ea typeface="Cambria Math" pitchFamily="18" charset="0"/>
              </a:rPr>
              <a:t> = 1813 </a:t>
            </a:r>
            <a:r>
              <a:rPr lang="en-US" sz="2800" dirty="0" smtClean="0">
                <a:ea typeface="Cambria Math" pitchFamily="18" charset="0"/>
              </a:rPr>
              <a:t>÷</a:t>
            </a:r>
            <a:r>
              <a:rPr lang="en-US" sz="2800" dirty="0" smtClean="0">
                <a:latin typeface="Cambria Math" pitchFamily="18" charset="0"/>
                <a:ea typeface="Cambria Math" pitchFamily="18" charset="0"/>
              </a:rPr>
              <a:t> 49 = 37</a:t>
            </a:r>
          </a:p>
          <a:p>
            <a:r>
              <a:rPr lang="en-US" dirty="0" smtClean="0"/>
              <a:t>Calculate M</a:t>
            </a:r>
            <a:r>
              <a:rPr lang="en-US" baseline="-25000" dirty="0" smtClean="0">
                <a:latin typeface="Cambria Math" pitchFamily="18" charset="0"/>
                <a:ea typeface="Cambria Math" pitchFamily="18" charset="0"/>
              </a:rPr>
              <a:t>i</a:t>
            </a:r>
            <a:r>
              <a:rPr lang="en-US" baseline="30000" dirty="0" smtClean="0">
                <a:latin typeface="Cambria Math" pitchFamily="18" charset="0"/>
                <a:ea typeface="Cambria Math" pitchFamily="18" charset="0"/>
              </a:rPr>
              <a:t>-1</a:t>
            </a:r>
            <a:r>
              <a:rPr lang="en-US" dirty="0" smtClean="0"/>
              <a:t> mod m</a:t>
            </a:r>
            <a:r>
              <a:rPr lang="en-US" baseline="-25000" dirty="0" smtClean="0">
                <a:latin typeface="Cambria Math" pitchFamily="18" charset="0"/>
                <a:ea typeface="Cambria Math" pitchFamily="18" charset="0"/>
              </a:rPr>
              <a:t>i</a:t>
            </a:r>
          </a:p>
          <a:p>
            <a:pPr algn="ctr">
              <a:buNone/>
            </a:pPr>
            <a:r>
              <a:rPr lang="en-US" sz="2800" dirty="0" smtClean="0"/>
              <a:t>M</a:t>
            </a:r>
            <a:r>
              <a:rPr lang="en-US" sz="2800" baseline="-25000" dirty="0" smtClean="0">
                <a:latin typeface="Cambria Math" pitchFamily="18" charset="0"/>
                <a:ea typeface="Cambria Math" pitchFamily="18" charset="0"/>
              </a:rPr>
              <a:t>1</a:t>
            </a:r>
            <a:r>
              <a:rPr lang="en-US" sz="2800" baseline="30000" dirty="0" smtClean="0">
                <a:latin typeface="Cambria Math" pitchFamily="18" charset="0"/>
                <a:ea typeface="Cambria Math" pitchFamily="18" charset="0"/>
              </a:rPr>
              <a:t>-1</a:t>
            </a:r>
            <a:r>
              <a:rPr lang="en-US" sz="2800" dirty="0" smtClean="0"/>
              <a:t> </a:t>
            </a:r>
            <a:r>
              <a:rPr lang="en-US" sz="2800" dirty="0" smtClean="0"/>
              <a:t>mod </a:t>
            </a:r>
            <a:r>
              <a:rPr lang="en-US" sz="2800" dirty="0" smtClean="0"/>
              <a:t>m</a:t>
            </a:r>
            <a:r>
              <a:rPr lang="en-US" sz="2800" baseline="-25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 49</a:t>
            </a:r>
            <a:r>
              <a:rPr lang="en-US" sz="2800" baseline="30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mod 37 </a:t>
            </a:r>
            <a:r>
              <a:rPr lang="en-US" sz="2800" dirty="0" smtClean="0">
                <a:latin typeface="Cambria Math"/>
                <a:ea typeface="Cambria Math"/>
              </a:rPr>
              <a:t>≡ </a:t>
            </a:r>
            <a:r>
              <a:rPr lang="en-US" sz="2800" dirty="0" smtClean="0">
                <a:latin typeface="Cambria Math" pitchFamily="18" charset="0"/>
                <a:ea typeface="Cambria Math" pitchFamily="18" charset="0"/>
              </a:rPr>
              <a:t>34</a:t>
            </a:r>
            <a:endParaRPr lang="en-US" sz="2800" baseline="-25000" dirty="0" smtClean="0">
              <a:latin typeface="Cambria Math" pitchFamily="18" charset="0"/>
              <a:ea typeface="Cambria Math" pitchFamily="18" charset="0"/>
            </a:endParaRPr>
          </a:p>
          <a:p>
            <a:pPr algn="ctr">
              <a:buNone/>
            </a:pPr>
            <a:r>
              <a:rPr lang="en-US" sz="2800" dirty="0" smtClean="0"/>
              <a:t>M</a:t>
            </a:r>
            <a:r>
              <a:rPr lang="en-US" sz="2800" baseline="-25000" dirty="0" smtClean="0">
                <a:latin typeface="Cambria Math" pitchFamily="18" charset="0"/>
                <a:ea typeface="Cambria Math" pitchFamily="18" charset="0"/>
              </a:rPr>
              <a:t>2</a:t>
            </a:r>
            <a:r>
              <a:rPr lang="en-US" sz="2800" baseline="30000" dirty="0" smtClean="0">
                <a:latin typeface="Cambria Math" pitchFamily="18" charset="0"/>
                <a:ea typeface="Cambria Math" pitchFamily="18" charset="0"/>
              </a:rPr>
              <a:t>-1</a:t>
            </a:r>
            <a:r>
              <a:rPr lang="en-US" sz="2800" dirty="0" smtClean="0"/>
              <a:t> </a:t>
            </a:r>
            <a:r>
              <a:rPr lang="en-US" sz="2800" dirty="0" smtClean="0"/>
              <a:t>mod </a:t>
            </a:r>
            <a:r>
              <a:rPr lang="en-US" sz="2800" dirty="0" smtClean="0"/>
              <a:t>m</a:t>
            </a:r>
            <a:r>
              <a:rPr lang="en-US" sz="2800" baseline="-25000" dirty="0" smtClean="0">
                <a:latin typeface="Cambria Math" pitchFamily="18" charset="0"/>
                <a:ea typeface="Cambria Math" pitchFamily="18" charset="0"/>
              </a:rPr>
              <a:t>2</a:t>
            </a:r>
            <a:r>
              <a:rPr lang="en-US" sz="2800" dirty="0" smtClean="0">
                <a:latin typeface="Cambria Math" pitchFamily="18" charset="0"/>
                <a:ea typeface="Cambria Math" pitchFamily="18" charset="0"/>
              </a:rPr>
              <a:t> </a:t>
            </a:r>
            <a:r>
              <a:rPr lang="en-US" sz="2800" dirty="0" smtClean="0">
                <a:latin typeface="Cambria Math" pitchFamily="18" charset="0"/>
                <a:ea typeface="Cambria Math" pitchFamily="18" charset="0"/>
              </a:rPr>
              <a:t>= 37</a:t>
            </a:r>
            <a:r>
              <a:rPr lang="en-US" sz="2800" baseline="30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mod 49 </a:t>
            </a:r>
            <a:r>
              <a:rPr lang="en-US" sz="2800" dirty="0" smtClean="0">
                <a:latin typeface="Cambria Math"/>
                <a:ea typeface="Cambria Math"/>
              </a:rPr>
              <a:t>≡</a:t>
            </a:r>
            <a:r>
              <a:rPr lang="en-US" sz="2800" dirty="0" smtClean="0">
                <a:latin typeface="Cambria Math" pitchFamily="18" charset="0"/>
                <a:ea typeface="Cambria Math" pitchFamily="18" charset="0"/>
              </a:rPr>
              <a:t> 4</a:t>
            </a:r>
            <a:endParaRPr lang="en-US" sz="2800" dirty="0" smtClean="0">
              <a:latin typeface="Cambria Math" pitchFamily="18" charset="0"/>
              <a:ea typeface="Cambria Math" pitchFamily="18" charset="0"/>
            </a:endParaRP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CRT Pre-calculations too</a:t>
            </a:r>
            <a:endParaRPr lang="en-US" dirty="0"/>
          </a:p>
        </p:txBody>
      </p:sp>
      <p:sp>
        <p:nvSpPr>
          <p:cNvPr id="3" name="Content Placeholder 2"/>
          <p:cNvSpPr>
            <a:spLocks noGrp="1"/>
          </p:cNvSpPr>
          <p:nvPr>
            <p:ph idx="1"/>
          </p:nvPr>
        </p:nvSpPr>
        <p:spPr/>
        <p:txBody>
          <a:bodyPr/>
          <a:lstStyle/>
          <a:p>
            <a:r>
              <a:rPr lang="en-US" dirty="0" smtClean="0"/>
              <a:t>Calculate A</a:t>
            </a:r>
            <a:r>
              <a:rPr lang="en-US" baseline="-25000" dirty="0" smtClean="0">
                <a:latin typeface="Cambria Math" pitchFamily="18" charset="0"/>
                <a:ea typeface="Cambria Math" pitchFamily="18" charset="0"/>
              </a:rPr>
              <a:t>i</a:t>
            </a:r>
          </a:p>
          <a:p>
            <a:pPr>
              <a:buNone/>
            </a:pPr>
            <a:r>
              <a:rPr lang="en-US" dirty="0" smtClean="0"/>
              <a:t>A</a:t>
            </a:r>
            <a:r>
              <a:rPr lang="en-US" baseline="-25000" dirty="0" smtClean="0">
                <a:latin typeface="Cambria Math" pitchFamily="18" charset="0"/>
                <a:ea typeface="Cambria Math" pitchFamily="18" charset="0"/>
              </a:rPr>
              <a:t>1</a:t>
            </a:r>
            <a:r>
              <a:rPr lang="en-US" dirty="0" smtClean="0"/>
              <a:t> = M</a:t>
            </a:r>
            <a:r>
              <a:rPr lang="en-US" baseline="-25000" dirty="0" smtClean="0">
                <a:latin typeface="Cambria Math" pitchFamily="18" charset="0"/>
                <a:ea typeface="Cambria Math" pitchFamily="18" charset="0"/>
              </a:rPr>
              <a:t>1</a:t>
            </a:r>
            <a:r>
              <a:rPr lang="en-US" dirty="0" smtClean="0"/>
              <a:t> * M</a:t>
            </a:r>
            <a:r>
              <a:rPr lang="en-US" baseline="-25000" dirty="0" smtClean="0">
                <a:latin typeface="Cambria Math" pitchFamily="18" charset="0"/>
                <a:ea typeface="Cambria Math" pitchFamily="18" charset="0"/>
              </a:rPr>
              <a:t>1</a:t>
            </a:r>
            <a:r>
              <a:rPr lang="en-US" baseline="30000" dirty="0" smtClean="0">
                <a:latin typeface="Cambria Math" pitchFamily="18" charset="0"/>
                <a:ea typeface="Cambria Math" pitchFamily="18" charset="0"/>
              </a:rPr>
              <a:t>-1</a:t>
            </a:r>
            <a:r>
              <a:rPr lang="en-US" dirty="0" smtClean="0"/>
              <a:t> mod M = 49 * 34 mod 1813    	</a:t>
            </a:r>
            <a:r>
              <a:rPr lang="en-US" dirty="0" smtClean="0">
                <a:latin typeface="Cambria Math"/>
                <a:ea typeface="Cambria Math"/>
              </a:rPr>
              <a:t>≡ </a:t>
            </a:r>
            <a:r>
              <a:rPr lang="en-US" dirty="0" smtClean="0"/>
              <a:t>1666</a:t>
            </a:r>
          </a:p>
          <a:p>
            <a:pPr>
              <a:buNone/>
            </a:pPr>
            <a:r>
              <a:rPr lang="en-US" dirty="0" smtClean="0"/>
              <a:t>A</a:t>
            </a:r>
            <a:r>
              <a:rPr lang="en-US" baseline="-25000" dirty="0" smtClean="0">
                <a:latin typeface="Cambria Math" pitchFamily="18" charset="0"/>
                <a:ea typeface="Cambria Math" pitchFamily="18" charset="0"/>
              </a:rPr>
              <a:t>2</a:t>
            </a:r>
            <a:r>
              <a:rPr lang="en-US" dirty="0" smtClean="0"/>
              <a:t> </a:t>
            </a:r>
            <a:r>
              <a:rPr lang="en-US" dirty="0" smtClean="0"/>
              <a:t>= </a:t>
            </a:r>
            <a:r>
              <a:rPr lang="en-US" dirty="0" smtClean="0"/>
              <a:t>M</a:t>
            </a:r>
            <a:r>
              <a:rPr lang="en-US" baseline="-25000" dirty="0" smtClean="0">
                <a:latin typeface="Cambria Math" pitchFamily="18" charset="0"/>
                <a:ea typeface="Cambria Math" pitchFamily="18" charset="0"/>
              </a:rPr>
              <a:t>2</a:t>
            </a:r>
            <a:r>
              <a:rPr lang="en-US" dirty="0" smtClean="0"/>
              <a:t> </a:t>
            </a:r>
            <a:r>
              <a:rPr lang="en-US" dirty="0" smtClean="0"/>
              <a:t>* </a:t>
            </a:r>
            <a:r>
              <a:rPr lang="en-US" dirty="0" smtClean="0"/>
              <a:t>M</a:t>
            </a:r>
            <a:r>
              <a:rPr lang="en-US" baseline="-25000"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-1</a:t>
            </a:r>
            <a:r>
              <a:rPr lang="en-US" dirty="0" smtClean="0"/>
              <a:t> </a:t>
            </a:r>
            <a:r>
              <a:rPr lang="en-US" dirty="0" smtClean="0"/>
              <a:t>mod M = </a:t>
            </a:r>
            <a:r>
              <a:rPr lang="en-US" dirty="0" smtClean="0"/>
              <a:t>37 </a:t>
            </a:r>
            <a:r>
              <a:rPr lang="en-US" dirty="0" smtClean="0"/>
              <a:t>* </a:t>
            </a:r>
            <a:r>
              <a:rPr lang="en-US" dirty="0" smtClean="0"/>
              <a:t>4 </a:t>
            </a:r>
            <a:r>
              <a:rPr lang="en-US" dirty="0" smtClean="0"/>
              <a:t>mod 1813    	</a:t>
            </a:r>
            <a:r>
              <a:rPr lang="en-US" dirty="0" smtClean="0">
                <a:latin typeface="Cambria Math"/>
                <a:ea typeface="Cambria Math"/>
              </a:rPr>
              <a:t>≡ </a:t>
            </a:r>
            <a:r>
              <a:rPr lang="en-US" dirty="0" smtClean="0"/>
              <a:t>148</a:t>
            </a:r>
            <a:endParaRPr lang="en-US" dirty="0" smtClean="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CRT Addition</a:t>
            </a:r>
            <a:endParaRPr lang="en-US" dirty="0"/>
          </a:p>
        </p:txBody>
      </p:sp>
      <p:sp>
        <p:nvSpPr>
          <p:cNvPr id="3" name="Content Placeholder 2"/>
          <p:cNvSpPr>
            <a:spLocks noGrp="1"/>
          </p:cNvSpPr>
          <p:nvPr>
            <p:ph idx="1"/>
          </p:nvPr>
        </p:nvSpPr>
        <p:spPr/>
        <p:txBody>
          <a:bodyPr/>
          <a:lstStyle/>
          <a:p>
            <a:r>
              <a:rPr lang="en-US" dirty="0" smtClean="0"/>
              <a:t>Compute x + y = </a:t>
            </a:r>
            <a:r>
              <a:rPr lang="en-US" dirty="0" err="1" smtClean="0"/>
              <a:t>z</a:t>
            </a:r>
            <a:r>
              <a:rPr lang="en-US" baseline="-25000" dirty="0" err="1" smtClean="0">
                <a:latin typeface="Cambria Math" pitchFamily="18" charset="0"/>
                <a:ea typeface="Cambria Math" pitchFamily="18" charset="0"/>
              </a:rPr>
              <a:t>i</a:t>
            </a:r>
            <a:r>
              <a:rPr lang="en-US" dirty="0" smtClean="0"/>
              <a:t> mod m</a:t>
            </a:r>
            <a:r>
              <a:rPr lang="en-US" baseline="-25000" dirty="0" smtClean="0">
                <a:latin typeface="Cambria Math" pitchFamily="18" charset="0"/>
                <a:ea typeface="Cambria Math" pitchFamily="18" charset="0"/>
              </a:rPr>
              <a:t>i</a:t>
            </a:r>
            <a:r>
              <a:rPr lang="en-US" dirty="0" smtClean="0"/>
              <a:t> for each m</a:t>
            </a:r>
            <a:r>
              <a:rPr lang="en-US" baseline="-25000" dirty="0" smtClean="0">
                <a:latin typeface="Cambria Math" pitchFamily="18" charset="0"/>
                <a:ea typeface="Cambria Math" pitchFamily="18" charset="0"/>
              </a:rPr>
              <a:t>i</a:t>
            </a:r>
            <a:endParaRPr lang="en-US" dirty="0" smtClean="0">
              <a:ea typeface="Cambria Math" pitchFamily="18" charset="0"/>
            </a:endParaRPr>
          </a:p>
          <a:p>
            <a:pPr>
              <a:buNone/>
            </a:pPr>
            <a:r>
              <a:rPr lang="en-US" sz="2400" dirty="0" smtClean="0">
                <a:latin typeface="Courier New" pitchFamily="49" charset="0"/>
                <a:ea typeface="Cambria Math" pitchFamily="18" charset="0"/>
                <a:cs typeface="Courier New" pitchFamily="49" charset="0"/>
              </a:rPr>
              <a:t>  973 mod 37 = 11      973 mod 49 = 42</a:t>
            </a:r>
          </a:p>
          <a:p>
            <a:pPr>
              <a:buNone/>
            </a:pPr>
            <a:r>
              <a:rPr lang="en-US" sz="2400" dirty="0" smtClean="0">
                <a:latin typeface="Courier New" pitchFamily="49" charset="0"/>
                <a:ea typeface="Cambria Math" pitchFamily="18" charset="0"/>
                <a:cs typeface="Courier New" pitchFamily="49" charset="0"/>
              </a:rPr>
              <a:t>+ 678 mod 37 = 12    + 678 mod 49 = 41</a:t>
            </a:r>
          </a:p>
          <a:p>
            <a:pPr>
              <a:buNone/>
            </a:pPr>
            <a:r>
              <a:rPr lang="en-US" sz="2400" dirty="0" smtClean="0">
                <a:latin typeface="Courier New" pitchFamily="49" charset="0"/>
                <a:ea typeface="Cambria Math" pitchFamily="18" charset="0"/>
                <a:cs typeface="Courier New" pitchFamily="49" charset="0"/>
              </a:rPr>
              <a:t>-----------------    -----------------</a:t>
            </a:r>
          </a:p>
          <a:p>
            <a:pPr>
              <a:buNone/>
            </a:pPr>
            <a:r>
              <a:rPr lang="en-US" sz="2400" dirty="0" smtClean="0">
                <a:latin typeface="Courier New" pitchFamily="49" charset="0"/>
                <a:ea typeface="Cambria Math" pitchFamily="18" charset="0"/>
                <a:cs typeface="Courier New" pitchFamily="49" charset="0"/>
              </a:rPr>
              <a:t> </a:t>
            </a:r>
            <a:r>
              <a:rPr lang="en-US" sz="2400" dirty="0" smtClean="0">
                <a:latin typeface="Courier New" pitchFamily="49" charset="0"/>
                <a:ea typeface="Cambria Math" pitchFamily="18" charset="0"/>
                <a:cs typeface="Courier New" pitchFamily="49" charset="0"/>
              </a:rPr>
              <a:t>  z</a:t>
            </a:r>
            <a:r>
              <a:rPr lang="en-US" sz="2400" baseline="-25000" dirty="0" smtClean="0">
                <a:latin typeface="Courier New" pitchFamily="49" charset="0"/>
                <a:ea typeface="Cambria Math" pitchFamily="18" charset="0"/>
                <a:cs typeface="Courier New" pitchFamily="49" charset="0"/>
              </a:rPr>
              <a:t>1</a:t>
            </a:r>
            <a:r>
              <a:rPr lang="en-US" sz="2400" dirty="0" smtClean="0">
                <a:latin typeface="Courier New" pitchFamily="49" charset="0"/>
                <a:ea typeface="Cambria Math" pitchFamily="18" charset="0"/>
                <a:cs typeface="Courier New" pitchFamily="49" charset="0"/>
              </a:rPr>
              <a:t> = 23 mod 37        z</a:t>
            </a:r>
            <a:r>
              <a:rPr lang="en-US" sz="2400" baseline="-25000" dirty="0" smtClean="0">
                <a:latin typeface="Courier New" pitchFamily="49" charset="0"/>
                <a:ea typeface="Cambria Math" pitchFamily="18" charset="0"/>
                <a:cs typeface="Courier New" pitchFamily="49" charset="0"/>
              </a:rPr>
              <a:t>2</a:t>
            </a:r>
            <a:r>
              <a:rPr lang="en-US" sz="2400" dirty="0" smtClean="0">
                <a:latin typeface="Courier New" pitchFamily="49" charset="0"/>
                <a:ea typeface="Cambria Math" pitchFamily="18" charset="0"/>
                <a:cs typeface="Courier New" pitchFamily="49" charset="0"/>
              </a:rPr>
              <a:t> = 34 mod 49</a:t>
            </a:r>
          </a:p>
          <a:p>
            <a:r>
              <a:rPr lang="en-US" dirty="0" smtClean="0"/>
              <a:t>Combine results</a:t>
            </a:r>
          </a:p>
          <a:p>
            <a:pPr algn="ctr">
              <a:buNone/>
            </a:pPr>
            <a:r>
              <a:rPr lang="en-US" sz="2800" dirty="0" smtClean="0">
                <a:latin typeface="Cambria Math" pitchFamily="18" charset="0"/>
                <a:ea typeface="Cambria Math" pitchFamily="18" charset="0"/>
              </a:rPr>
              <a:t>(x + y) mod M = (z</a:t>
            </a:r>
            <a:r>
              <a:rPr lang="en-US" sz="2800" baseline="-25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 A</a:t>
            </a:r>
            <a:r>
              <a:rPr lang="en-US" sz="2800" baseline="-25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 z</a:t>
            </a:r>
            <a:r>
              <a:rPr lang="en-US" sz="2800" baseline="-25000" dirty="0" smtClean="0">
                <a:latin typeface="Cambria Math" pitchFamily="18" charset="0"/>
                <a:ea typeface="Cambria Math" pitchFamily="18" charset="0"/>
              </a:rPr>
              <a:t>2</a:t>
            </a:r>
            <a:r>
              <a:rPr lang="en-US" sz="2800" dirty="0" smtClean="0">
                <a:latin typeface="Cambria Math" pitchFamily="18" charset="0"/>
                <a:ea typeface="Cambria Math" pitchFamily="18" charset="0"/>
              </a:rPr>
              <a:t> * A</a:t>
            </a:r>
            <a:r>
              <a:rPr lang="en-US" sz="2800" baseline="-25000" dirty="0" smtClean="0">
                <a:latin typeface="Cambria Math" pitchFamily="18" charset="0"/>
                <a:ea typeface="Cambria Math" pitchFamily="18" charset="0"/>
              </a:rPr>
              <a:t>2</a:t>
            </a:r>
            <a:r>
              <a:rPr lang="en-US" sz="2800" dirty="0" smtClean="0">
                <a:latin typeface="Cambria Math" pitchFamily="18" charset="0"/>
                <a:ea typeface="Cambria Math" pitchFamily="18" charset="0"/>
              </a:rPr>
              <a:t>) mod M</a:t>
            </a:r>
          </a:p>
          <a:p>
            <a:pPr algn="ctr">
              <a:buNone/>
            </a:pPr>
            <a:endParaRPr lang="en-US" sz="1400" dirty="0" smtClean="0">
              <a:latin typeface="Cambria Math" pitchFamily="18" charset="0"/>
              <a:ea typeface="Cambria Math" pitchFamily="18" charset="0"/>
            </a:endParaRPr>
          </a:p>
          <a:p>
            <a:pPr algn="ctr">
              <a:buNone/>
            </a:pPr>
            <a:r>
              <a:rPr lang="en-US" sz="2800" dirty="0" smtClean="0">
                <a:latin typeface="Cambria Math" pitchFamily="18" charset="0"/>
                <a:ea typeface="Cambria Math" pitchFamily="18" charset="0"/>
              </a:rPr>
              <a:t>(973 + 678) mod 1813 </a:t>
            </a:r>
            <a:br>
              <a:rPr lang="en-US" sz="2800" dirty="0" smtClean="0">
                <a:latin typeface="Cambria Math" pitchFamily="18" charset="0"/>
                <a:ea typeface="Cambria Math" pitchFamily="18" charset="0"/>
              </a:rPr>
            </a:br>
            <a:r>
              <a:rPr lang="en-US" sz="2800" dirty="0" smtClean="0">
                <a:latin typeface="Cambria Math" pitchFamily="18" charset="0"/>
                <a:ea typeface="Cambria Math" pitchFamily="18" charset="0"/>
              </a:rPr>
              <a:t>= (23 * 1666 + 34 * 148) mod 1813 </a:t>
            </a:r>
            <a:r>
              <a:rPr lang="en-US" sz="2800" dirty="0" smtClean="0">
                <a:latin typeface="Cambria Math"/>
                <a:ea typeface="Cambria Math"/>
              </a:rPr>
              <a:t>≡ 1651</a:t>
            </a:r>
            <a:endParaRPr lang="en-US" sz="2800" dirty="0" smtClean="0">
              <a:latin typeface="Cambria Math" pitchFamily="18" charset="0"/>
              <a:ea typeface="Cambria Math" pitchFamily="18" charset="0"/>
            </a:endParaRP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dirty="0" smtClean="0"/>
              <a:t>Cliff McCullough</a:t>
            </a:r>
            <a:endParaRPr lang="en-US" dirty="0"/>
          </a:p>
        </p:txBody>
      </p:sp>
      <p:sp>
        <p:nvSpPr>
          <p:cNvPr id="6" name="Slide Number Placeholder 5"/>
          <p:cNvSpPr>
            <a:spLocks noGrp="1"/>
          </p:cNvSpPr>
          <p:nvPr>
            <p:ph type="sldNum" sz="quarter" idx="12"/>
          </p:nvPr>
        </p:nvSpPr>
        <p:spPr/>
        <p:txBody>
          <a:bodyPr/>
          <a:lstStyle/>
          <a:p>
            <a:fld id="{AF28F22D-2605-49ED-8B90-1ECDC4D3CFF4}"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CRT Multiplication</a:t>
            </a:r>
            <a:endParaRPr lang="en-US" dirty="0"/>
          </a:p>
        </p:txBody>
      </p:sp>
      <p:sp>
        <p:nvSpPr>
          <p:cNvPr id="3" name="Content Placeholder 2"/>
          <p:cNvSpPr>
            <a:spLocks noGrp="1"/>
          </p:cNvSpPr>
          <p:nvPr>
            <p:ph idx="1"/>
          </p:nvPr>
        </p:nvSpPr>
        <p:spPr/>
        <p:txBody>
          <a:bodyPr/>
          <a:lstStyle/>
          <a:p>
            <a:r>
              <a:rPr lang="en-US" dirty="0" smtClean="0"/>
              <a:t>Compute x </a:t>
            </a:r>
            <a:r>
              <a:rPr lang="en-US" dirty="0" smtClean="0"/>
              <a:t>* </a:t>
            </a:r>
            <a:r>
              <a:rPr lang="en-US" dirty="0" smtClean="0"/>
              <a:t>y = </a:t>
            </a:r>
            <a:r>
              <a:rPr lang="en-US" dirty="0" err="1" smtClean="0"/>
              <a:t>z</a:t>
            </a:r>
            <a:r>
              <a:rPr lang="en-US" baseline="-25000" dirty="0" err="1" smtClean="0">
                <a:latin typeface="Cambria Math" pitchFamily="18" charset="0"/>
                <a:ea typeface="Cambria Math" pitchFamily="18" charset="0"/>
              </a:rPr>
              <a:t>i</a:t>
            </a:r>
            <a:r>
              <a:rPr lang="en-US" dirty="0" smtClean="0"/>
              <a:t> mod m</a:t>
            </a:r>
            <a:r>
              <a:rPr lang="en-US" baseline="-25000" dirty="0" smtClean="0">
                <a:latin typeface="Cambria Math" pitchFamily="18" charset="0"/>
                <a:ea typeface="Cambria Math" pitchFamily="18" charset="0"/>
              </a:rPr>
              <a:t>i</a:t>
            </a:r>
            <a:r>
              <a:rPr lang="en-US" dirty="0" smtClean="0"/>
              <a:t> for each m</a:t>
            </a:r>
            <a:r>
              <a:rPr lang="en-US" baseline="-25000" dirty="0" smtClean="0">
                <a:latin typeface="Cambria Math" pitchFamily="18" charset="0"/>
                <a:ea typeface="Cambria Math" pitchFamily="18" charset="0"/>
              </a:rPr>
              <a:t>i</a:t>
            </a:r>
            <a:endParaRPr lang="en-US" dirty="0" smtClean="0">
              <a:ea typeface="Cambria Math" pitchFamily="18" charset="0"/>
            </a:endParaRPr>
          </a:p>
          <a:p>
            <a:pPr>
              <a:buNone/>
            </a:pPr>
            <a:r>
              <a:rPr lang="en-US" dirty="0" smtClean="0">
                <a:latin typeface="Courier New" pitchFamily="49" charset="0"/>
                <a:ea typeface="Cambria Math" pitchFamily="18" charset="0"/>
                <a:cs typeface="Courier New" pitchFamily="49" charset="0"/>
              </a:rPr>
              <a:t> </a:t>
            </a:r>
            <a:r>
              <a:rPr lang="en-US" sz="2400" dirty="0" smtClean="0">
                <a:latin typeface="Courier New" pitchFamily="49" charset="0"/>
                <a:ea typeface="Cambria Math" pitchFamily="18" charset="0"/>
                <a:cs typeface="Courier New" pitchFamily="49" charset="0"/>
              </a:rPr>
              <a:t> 973 mod 37 = 11      973 mod 49 = 42</a:t>
            </a:r>
          </a:p>
          <a:p>
            <a:pPr>
              <a:buNone/>
            </a:pPr>
            <a:r>
              <a:rPr lang="en-US" sz="2400" dirty="0" smtClean="0">
                <a:latin typeface="Courier New" pitchFamily="49" charset="0"/>
                <a:ea typeface="Cambria Math" pitchFamily="18" charset="0"/>
                <a:cs typeface="Courier New" pitchFamily="49" charset="0"/>
              </a:rPr>
              <a:t>* </a:t>
            </a:r>
            <a:r>
              <a:rPr lang="en-US" sz="2400" dirty="0" smtClean="0">
                <a:latin typeface="Courier New" pitchFamily="49" charset="0"/>
                <a:ea typeface="Cambria Math" pitchFamily="18" charset="0"/>
                <a:cs typeface="Courier New" pitchFamily="49" charset="0"/>
              </a:rPr>
              <a:t>678 mod 37 = 12    </a:t>
            </a:r>
            <a:r>
              <a:rPr lang="en-US" sz="2400" dirty="0" smtClean="0">
                <a:latin typeface="Courier New" pitchFamily="49" charset="0"/>
                <a:ea typeface="Cambria Math" pitchFamily="18" charset="0"/>
                <a:cs typeface="Courier New" pitchFamily="49" charset="0"/>
              </a:rPr>
              <a:t>* </a:t>
            </a:r>
            <a:r>
              <a:rPr lang="en-US" sz="2400" dirty="0" smtClean="0">
                <a:latin typeface="Courier New" pitchFamily="49" charset="0"/>
                <a:ea typeface="Cambria Math" pitchFamily="18" charset="0"/>
                <a:cs typeface="Courier New" pitchFamily="49" charset="0"/>
              </a:rPr>
              <a:t>678 mod 49 = 41</a:t>
            </a:r>
          </a:p>
          <a:p>
            <a:pPr>
              <a:buNone/>
            </a:pPr>
            <a:r>
              <a:rPr lang="en-US" sz="2400" dirty="0" smtClean="0">
                <a:latin typeface="Courier New" pitchFamily="49" charset="0"/>
                <a:ea typeface="Cambria Math" pitchFamily="18" charset="0"/>
                <a:cs typeface="Courier New" pitchFamily="49" charset="0"/>
              </a:rPr>
              <a:t>-----------------    -----------------</a:t>
            </a:r>
          </a:p>
          <a:p>
            <a:pPr>
              <a:buNone/>
            </a:pPr>
            <a:r>
              <a:rPr lang="en-US" sz="2400" dirty="0" smtClean="0">
                <a:latin typeface="Courier New" pitchFamily="49" charset="0"/>
                <a:ea typeface="Cambria Math" pitchFamily="18" charset="0"/>
                <a:cs typeface="Courier New" pitchFamily="49" charset="0"/>
              </a:rPr>
              <a:t>   z</a:t>
            </a:r>
            <a:r>
              <a:rPr lang="en-US" sz="2400" baseline="-25000" dirty="0" smtClean="0">
                <a:latin typeface="Courier New" pitchFamily="49" charset="0"/>
                <a:ea typeface="Cambria Math" pitchFamily="18" charset="0"/>
                <a:cs typeface="Courier New" pitchFamily="49" charset="0"/>
              </a:rPr>
              <a:t>1</a:t>
            </a:r>
            <a:r>
              <a:rPr lang="en-US" sz="2400" dirty="0" smtClean="0">
                <a:latin typeface="Courier New" pitchFamily="49" charset="0"/>
                <a:ea typeface="Cambria Math" pitchFamily="18" charset="0"/>
                <a:cs typeface="Courier New" pitchFamily="49" charset="0"/>
              </a:rPr>
              <a:t> = </a:t>
            </a:r>
            <a:r>
              <a:rPr lang="en-US" sz="2400" dirty="0" smtClean="0">
                <a:latin typeface="Courier New" pitchFamily="49" charset="0"/>
                <a:ea typeface="Cambria Math" pitchFamily="18" charset="0"/>
                <a:cs typeface="Courier New" pitchFamily="49" charset="0"/>
              </a:rPr>
              <a:t>14 </a:t>
            </a:r>
            <a:r>
              <a:rPr lang="en-US" sz="2400" dirty="0" smtClean="0">
                <a:latin typeface="Courier New" pitchFamily="49" charset="0"/>
                <a:ea typeface="Cambria Math" pitchFamily="18" charset="0"/>
                <a:cs typeface="Courier New" pitchFamily="49" charset="0"/>
              </a:rPr>
              <a:t>mod 37        z</a:t>
            </a:r>
            <a:r>
              <a:rPr lang="en-US" sz="2400" baseline="-25000" dirty="0" smtClean="0">
                <a:latin typeface="Courier New" pitchFamily="49" charset="0"/>
                <a:ea typeface="Cambria Math" pitchFamily="18" charset="0"/>
                <a:cs typeface="Courier New" pitchFamily="49" charset="0"/>
              </a:rPr>
              <a:t>2</a:t>
            </a:r>
            <a:r>
              <a:rPr lang="en-US" sz="2400" dirty="0" smtClean="0">
                <a:latin typeface="Courier New" pitchFamily="49" charset="0"/>
                <a:ea typeface="Cambria Math" pitchFamily="18" charset="0"/>
                <a:cs typeface="Courier New" pitchFamily="49" charset="0"/>
              </a:rPr>
              <a:t> = </a:t>
            </a:r>
            <a:r>
              <a:rPr lang="en-US" sz="2400" dirty="0" smtClean="0">
                <a:latin typeface="Courier New" pitchFamily="49" charset="0"/>
                <a:ea typeface="Cambria Math" pitchFamily="18" charset="0"/>
                <a:cs typeface="Courier New" pitchFamily="49" charset="0"/>
              </a:rPr>
              <a:t>32 </a:t>
            </a:r>
            <a:r>
              <a:rPr lang="en-US" sz="2400" dirty="0" smtClean="0">
                <a:latin typeface="Courier New" pitchFamily="49" charset="0"/>
                <a:ea typeface="Cambria Math" pitchFamily="18" charset="0"/>
                <a:cs typeface="Courier New" pitchFamily="49" charset="0"/>
              </a:rPr>
              <a:t>mod 49</a:t>
            </a:r>
          </a:p>
          <a:p>
            <a:r>
              <a:rPr lang="en-US" dirty="0" smtClean="0"/>
              <a:t>Combine results</a:t>
            </a:r>
          </a:p>
          <a:p>
            <a:pPr algn="ctr">
              <a:buNone/>
            </a:pPr>
            <a:r>
              <a:rPr lang="en-US" sz="2800" dirty="0" smtClean="0">
                <a:latin typeface="Cambria Math" pitchFamily="18" charset="0"/>
                <a:ea typeface="Cambria Math" pitchFamily="18" charset="0"/>
              </a:rPr>
              <a:t>(x </a:t>
            </a:r>
            <a:r>
              <a:rPr lang="en-US" sz="2800" dirty="0" smtClean="0">
                <a:latin typeface="Cambria Math" pitchFamily="18" charset="0"/>
                <a:ea typeface="Cambria Math" pitchFamily="18" charset="0"/>
              </a:rPr>
              <a:t>* </a:t>
            </a:r>
            <a:r>
              <a:rPr lang="en-US" sz="2800" dirty="0" smtClean="0">
                <a:latin typeface="Cambria Math" pitchFamily="18" charset="0"/>
                <a:ea typeface="Cambria Math" pitchFamily="18" charset="0"/>
              </a:rPr>
              <a:t>y) mod M = (z</a:t>
            </a:r>
            <a:r>
              <a:rPr lang="en-US" sz="2800" baseline="-25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 A</a:t>
            </a:r>
            <a:r>
              <a:rPr lang="en-US" sz="2800" baseline="-25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 z</a:t>
            </a:r>
            <a:r>
              <a:rPr lang="en-US" sz="2800" baseline="-25000" dirty="0" smtClean="0">
                <a:latin typeface="Cambria Math" pitchFamily="18" charset="0"/>
                <a:ea typeface="Cambria Math" pitchFamily="18" charset="0"/>
              </a:rPr>
              <a:t>2</a:t>
            </a:r>
            <a:r>
              <a:rPr lang="en-US" sz="2800" dirty="0" smtClean="0">
                <a:latin typeface="Cambria Math" pitchFamily="18" charset="0"/>
                <a:ea typeface="Cambria Math" pitchFamily="18" charset="0"/>
              </a:rPr>
              <a:t> * A</a:t>
            </a:r>
            <a:r>
              <a:rPr lang="en-US" sz="2800" baseline="-25000" dirty="0" smtClean="0">
                <a:latin typeface="Cambria Math" pitchFamily="18" charset="0"/>
                <a:ea typeface="Cambria Math" pitchFamily="18" charset="0"/>
              </a:rPr>
              <a:t>2</a:t>
            </a:r>
            <a:r>
              <a:rPr lang="en-US" sz="2800" dirty="0" smtClean="0">
                <a:latin typeface="Cambria Math" pitchFamily="18" charset="0"/>
                <a:ea typeface="Cambria Math" pitchFamily="18" charset="0"/>
              </a:rPr>
              <a:t>) mod M</a:t>
            </a:r>
          </a:p>
          <a:p>
            <a:pPr algn="ctr">
              <a:buNone/>
            </a:pPr>
            <a:endParaRPr lang="en-US" sz="1400" dirty="0" smtClean="0">
              <a:latin typeface="Cambria Math" pitchFamily="18" charset="0"/>
              <a:ea typeface="Cambria Math" pitchFamily="18" charset="0"/>
            </a:endParaRPr>
          </a:p>
          <a:p>
            <a:pPr algn="ctr">
              <a:buNone/>
            </a:pPr>
            <a:r>
              <a:rPr lang="en-US" sz="2800" dirty="0" smtClean="0">
                <a:latin typeface="Cambria Math" pitchFamily="18" charset="0"/>
                <a:ea typeface="Cambria Math" pitchFamily="18" charset="0"/>
              </a:rPr>
              <a:t>(973 + 678) mod 1813 </a:t>
            </a:r>
            <a:br>
              <a:rPr lang="en-US" sz="2800" dirty="0" smtClean="0">
                <a:latin typeface="Cambria Math" pitchFamily="18" charset="0"/>
                <a:ea typeface="Cambria Math" pitchFamily="18" charset="0"/>
              </a:rPr>
            </a:br>
            <a:r>
              <a:rPr lang="en-US" sz="2800" dirty="0" smtClean="0">
                <a:latin typeface="Cambria Math" pitchFamily="18" charset="0"/>
                <a:ea typeface="Cambria Math" pitchFamily="18" charset="0"/>
              </a:rPr>
              <a:t>= </a:t>
            </a:r>
            <a:r>
              <a:rPr lang="en-US" sz="2800" dirty="0" smtClean="0">
                <a:latin typeface="Cambria Math" pitchFamily="18" charset="0"/>
                <a:ea typeface="Cambria Math" pitchFamily="18" charset="0"/>
              </a:rPr>
              <a:t>(14 </a:t>
            </a:r>
            <a:r>
              <a:rPr lang="en-US" sz="2800" dirty="0" smtClean="0">
                <a:latin typeface="Cambria Math" pitchFamily="18" charset="0"/>
                <a:ea typeface="Cambria Math" pitchFamily="18" charset="0"/>
              </a:rPr>
              <a:t>* 1666 + </a:t>
            </a:r>
            <a:r>
              <a:rPr lang="en-US" sz="2800" dirty="0" smtClean="0">
                <a:latin typeface="Cambria Math" pitchFamily="18" charset="0"/>
                <a:ea typeface="Cambria Math" pitchFamily="18" charset="0"/>
              </a:rPr>
              <a:t>32 </a:t>
            </a:r>
            <a:r>
              <a:rPr lang="en-US" sz="2800" dirty="0" smtClean="0">
                <a:latin typeface="Cambria Math" pitchFamily="18" charset="0"/>
                <a:ea typeface="Cambria Math" pitchFamily="18" charset="0"/>
              </a:rPr>
              <a:t>* 148) mod 1813 </a:t>
            </a:r>
            <a:r>
              <a:rPr lang="en-US" sz="2800" dirty="0" smtClean="0">
                <a:latin typeface="Cambria Math"/>
                <a:ea typeface="Cambria Math"/>
              </a:rPr>
              <a:t>≡ </a:t>
            </a:r>
            <a:r>
              <a:rPr lang="en-US" sz="2800" dirty="0" smtClean="0">
                <a:latin typeface="Cambria Math"/>
                <a:ea typeface="Cambria Math"/>
              </a:rPr>
              <a:t>865</a:t>
            </a:r>
            <a:endParaRPr lang="en-US" sz="2800" dirty="0" smtClean="0">
              <a:latin typeface="Cambria Math" pitchFamily="18" charset="0"/>
              <a:ea typeface="Cambria Math" pitchFamily="18" charset="0"/>
            </a:endParaRP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Euler’s Totient Function</a:t>
            </a:r>
            <a:endParaRPr lang="en-US" dirty="0"/>
          </a:p>
        </p:txBody>
      </p:sp>
      <p:sp>
        <p:nvSpPr>
          <p:cNvPr id="3" name="Content Placeholder 2"/>
          <p:cNvSpPr>
            <a:spLocks noGrp="1"/>
          </p:cNvSpPr>
          <p:nvPr>
            <p:ph idx="1"/>
          </p:nvPr>
        </p:nvSpPr>
        <p:spPr/>
        <p:txBody>
          <a:bodyPr/>
          <a:lstStyle/>
          <a:p>
            <a:pPr>
              <a:buNone/>
            </a:pPr>
            <a:r>
              <a:rPr lang="en-US" dirty="0" smtClean="0"/>
              <a:t>Euler’s totient function, </a:t>
            </a:r>
            <a:r>
              <a:rPr lang="el-GR" dirty="0" smtClean="0">
                <a:latin typeface="Cambria Math"/>
                <a:ea typeface="Cambria Math"/>
              </a:rPr>
              <a:t>Φ</a:t>
            </a:r>
            <a:r>
              <a:rPr lang="en-US" dirty="0" smtClean="0">
                <a:latin typeface="Cambria Math"/>
                <a:ea typeface="Cambria Math"/>
              </a:rPr>
              <a:t>(n)</a:t>
            </a:r>
            <a:r>
              <a:rPr lang="en-US" dirty="0" smtClean="0"/>
              <a:t>, identifies the number of integers, less than n, that are relatively prime to n.  A good treatment of Euler’s Totient function can be found in (Burton, 2007, pp. 131-135).</a:t>
            </a:r>
          </a:p>
          <a:p>
            <a:pPr>
              <a:buNone/>
            </a:pPr>
            <a:endParaRPr lang="en-US" dirty="0" smtClean="0"/>
          </a:p>
          <a:p>
            <a:pPr>
              <a:buNone/>
            </a:pPr>
            <a:r>
              <a:rPr lang="el-GR" dirty="0" smtClean="0">
                <a:latin typeface="Cambria Math"/>
                <a:ea typeface="Cambria Math"/>
              </a:rPr>
              <a:t>Φ</a:t>
            </a:r>
            <a:r>
              <a:rPr lang="en-US" dirty="0" smtClean="0">
                <a:latin typeface="Cambria Math"/>
                <a:ea typeface="Cambria Math"/>
              </a:rPr>
              <a:t>(n)=(p</a:t>
            </a:r>
            <a:r>
              <a:rPr lang="en-US" baseline="30000" dirty="0" smtClean="0">
                <a:latin typeface="Cambria Math"/>
                <a:ea typeface="Cambria Math"/>
              </a:rPr>
              <a:t>i</a:t>
            </a:r>
            <a:r>
              <a:rPr lang="en-US" dirty="0" smtClean="0">
                <a:latin typeface="Cambria Math"/>
                <a:ea typeface="Cambria Math"/>
              </a:rPr>
              <a:t>)*(</a:t>
            </a:r>
            <a:r>
              <a:rPr lang="en-US" dirty="0" err="1" smtClean="0">
                <a:latin typeface="Cambria Math"/>
                <a:ea typeface="Cambria Math"/>
              </a:rPr>
              <a:t>q</a:t>
            </a:r>
            <a:r>
              <a:rPr lang="en-US" baseline="30000" dirty="0" err="1" smtClean="0">
                <a:latin typeface="Cambria Math"/>
                <a:ea typeface="Cambria Math"/>
              </a:rPr>
              <a:t>j</a:t>
            </a:r>
            <a:r>
              <a:rPr lang="en-US" dirty="0" smtClean="0">
                <a:latin typeface="Cambria Math"/>
                <a:ea typeface="Cambria Math"/>
              </a:rPr>
              <a:t>)=(p</a:t>
            </a:r>
            <a:r>
              <a:rPr lang="en-US" baseline="30000" dirty="0" smtClean="0">
                <a:latin typeface="Cambria Math"/>
                <a:ea typeface="Cambria Math"/>
              </a:rPr>
              <a:t>i</a:t>
            </a:r>
            <a:r>
              <a:rPr lang="en-US" dirty="0" smtClean="0">
                <a:latin typeface="Cambria Math"/>
                <a:ea typeface="Cambria Math"/>
              </a:rPr>
              <a:t> - p</a:t>
            </a:r>
            <a:r>
              <a:rPr lang="en-US" baseline="30000" dirty="0" smtClean="0">
                <a:latin typeface="Cambria Math"/>
                <a:ea typeface="Cambria Math"/>
              </a:rPr>
              <a:t>i-1</a:t>
            </a:r>
            <a:r>
              <a:rPr lang="en-US" dirty="0" smtClean="0">
                <a:latin typeface="Cambria Math"/>
                <a:ea typeface="Cambria Math"/>
              </a:rPr>
              <a:t>)*(</a:t>
            </a:r>
            <a:r>
              <a:rPr lang="en-US" dirty="0" err="1" smtClean="0">
                <a:latin typeface="Cambria Math"/>
                <a:ea typeface="Cambria Math"/>
              </a:rPr>
              <a:t>q</a:t>
            </a:r>
            <a:r>
              <a:rPr lang="en-US" baseline="30000" dirty="0" err="1" smtClean="0">
                <a:latin typeface="Cambria Math"/>
                <a:ea typeface="Cambria Math"/>
              </a:rPr>
              <a:t>j</a:t>
            </a:r>
            <a:r>
              <a:rPr lang="en-US" dirty="0" smtClean="0">
                <a:latin typeface="Cambria Math"/>
                <a:ea typeface="Cambria Math"/>
              </a:rPr>
              <a:t> - q</a:t>
            </a:r>
            <a:r>
              <a:rPr lang="en-US" baseline="30000" dirty="0" smtClean="0">
                <a:latin typeface="Cambria Math"/>
                <a:ea typeface="Cambria Math"/>
              </a:rPr>
              <a:t>j-1</a:t>
            </a:r>
            <a:r>
              <a:rPr lang="en-US" dirty="0" smtClean="0">
                <a:latin typeface="Cambria Math"/>
                <a:ea typeface="Cambria Math"/>
              </a:rPr>
              <a:t>)</a:t>
            </a:r>
          </a:p>
          <a:p>
            <a:pPr>
              <a:buNone/>
            </a:pPr>
            <a:r>
              <a:rPr lang="en-US" dirty="0" smtClean="0"/>
              <a:t>(Burton, 2007, pp. 131-135)</a:t>
            </a:r>
            <a:endParaRPr lang="en-US" baseline="30000"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Multi-Precision Calculator</a:t>
            </a:r>
            <a:endParaRPr lang="en-US" dirty="0"/>
          </a:p>
        </p:txBody>
      </p:sp>
      <p:sp>
        <p:nvSpPr>
          <p:cNvPr id="4" name="Date Placeholder 3"/>
          <p:cNvSpPr>
            <a:spLocks noGrp="1"/>
          </p:cNvSpPr>
          <p:nvPr>
            <p:ph type="dt" sz="half" idx="10"/>
          </p:nvPr>
        </p:nvSpPr>
        <p:spPr/>
        <p:txBody>
          <a:bodyPr/>
          <a:lstStyle/>
          <a:p>
            <a:r>
              <a:rPr lang="en-US" dirty="0" smtClean="0"/>
              <a:t>7/16/2011</a:t>
            </a:r>
            <a:endParaRPr lang="en-US" dirty="0"/>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3</a:t>
            </a:fld>
            <a:endParaRPr lang="en-US"/>
          </a:p>
        </p:txBody>
      </p:sp>
      <p:pic>
        <p:nvPicPr>
          <p:cNvPr id="1026" name="Picture 2"/>
          <p:cNvPicPr>
            <a:picLocks noGrp="1" noChangeAspect="1" noChangeArrowheads="1"/>
          </p:cNvPicPr>
          <p:nvPr>
            <p:ph idx="1"/>
          </p:nvPr>
        </p:nvPicPr>
        <p:blipFill>
          <a:blip r:embed="rId3" cstate="print"/>
          <a:srcRect/>
          <a:stretch>
            <a:fillRect/>
          </a:stretch>
        </p:blipFill>
        <p:spPr bwMode="auto">
          <a:xfrm>
            <a:off x="1498600" y="1447800"/>
            <a:ext cx="7372350" cy="480060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 Examples</a:t>
            </a:r>
            <a:endParaRPr lang="en-US" dirty="0"/>
          </a:p>
        </p:txBody>
      </p:sp>
      <p:sp>
        <p:nvSpPr>
          <p:cNvPr id="3" name="Content Placeholder 2"/>
          <p:cNvSpPr>
            <a:spLocks noGrp="1"/>
          </p:cNvSpPr>
          <p:nvPr>
            <p:ph idx="1"/>
          </p:nvPr>
        </p:nvSpPr>
        <p:spPr/>
        <p:txBody>
          <a:bodyPr/>
          <a:lstStyle/>
          <a:p>
            <a:pPr>
              <a:buNone/>
            </a:pPr>
            <a:r>
              <a:rPr lang="en-US" dirty="0" smtClean="0">
                <a:latin typeface="Cambria Math"/>
                <a:ea typeface="Cambria Math"/>
              </a:rPr>
              <a:t>21 = 3 * 7</a:t>
            </a:r>
          </a:p>
          <a:p>
            <a:pPr>
              <a:buNone/>
            </a:pPr>
            <a:r>
              <a:rPr lang="el-GR" dirty="0" smtClean="0">
                <a:latin typeface="Cambria Math"/>
                <a:ea typeface="Cambria Math"/>
              </a:rPr>
              <a:t>Φ</a:t>
            </a:r>
            <a:r>
              <a:rPr lang="en-US" dirty="0" smtClean="0">
                <a:latin typeface="Cambria Math"/>
                <a:ea typeface="Cambria Math"/>
              </a:rPr>
              <a:t>(21)=(3 - 1) * (7 - 1) = 2 * 6 = 12</a:t>
            </a:r>
          </a:p>
          <a:p>
            <a:r>
              <a:rPr lang="en-US" sz="2800" dirty="0" smtClean="0"/>
              <a:t>1, 2, 4, 5, 8, 10, 11, 13, 16, 17, 19, 20 are the 12 numbers less than 21 that are </a:t>
            </a:r>
            <a:r>
              <a:rPr lang="en-US" sz="2800" dirty="0" smtClean="0"/>
              <a:t>coprime </a:t>
            </a:r>
            <a:r>
              <a:rPr lang="en-US" sz="2800" dirty="0" smtClean="0"/>
              <a:t>to 21</a:t>
            </a:r>
          </a:p>
          <a:p>
            <a:pPr>
              <a:buNone/>
            </a:pPr>
            <a:r>
              <a:rPr lang="en-US" sz="2800" dirty="0" smtClean="0">
                <a:latin typeface="Cambria Math"/>
                <a:ea typeface="Cambria Math"/>
              </a:rPr>
              <a:t>20 = 4 * 5</a:t>
            </a:r>
          </a:p>
          <a:p>
            <a:pPr>
              <a:buNone/>
            </a:pPr>
            <a:r>
              <a:rPr lang="el-GR" sz="2800" dirty="0" smtClean="0">
                <a:latin typeface="Cambria Math"/>
                <a:ea typeface="Cambria Math"/>
              </a:rPr>
              <a:t>Φ</a:t>
            </a:r>
            <a:r>
              <a:rPr lang="en-US" sz="2800" dirty="0" smtClean="0">
                <a:latin typeface="Cambria Math"/>
                <a:ea typeface="Cambria Math"/>
              </a:rPr>
              <a:t>(21)=(2</a:t>
            </a:r>
            <a:r>
              <a:rPr lang="en-US" sz="2800" baseline="30000" dirty="0" smtClean="0">
                <a:latin typeface="Cambria Math"/>
                <a:ea typeface="Cambria Math"/>
              </a:rPr>
              <a:t>2</a:t>
            </a:r>
            <a:r>
              <a:rPr lang="en-US" sz="2800" dirty="0" smtClean="0">
                <a:latin typeface="Cambria Math"/>
                <a:ea typeface="Cambria Math"/>
              </a:rPr>
              <a:t>-2</a:t>
            </a:r>
            <a:r>
              <a:rPr lang="en-US" sz="2800" baseline="30000" dirty="0" smtClean="0">
                <a:latin typeface="Cambria Math"/>
                <a:ea typeface="Cambria Math"/>
              </a:rPr>
              <a:t>1</a:t>
            </a:r>
            <a:r>
              <a:rPr lang="en-US" sz="2800" dirty="0" smtClean="0">
                <a:latin typeface="Cambria Math"/>
                <a:ea typeface="Cambria Math"/>
              </a:rPr>
              <a:t>) * (5</a:t>
            </a:r>
            <a:r>
              <a:rPr lang="en-US" sz="2800" baseline="30000" dirty="0" smtClean="0">
                <a:latin typeface="Cambria Math"/>
                <a:ea typeface="Cambria Math"/>
              </a:rPr>
              <a:t>1</a:t>
            </a:r>
            <a:r>
              <a:rPr lang="en-US" sz="2800" dirty="0" smtClean="0">
                <a:latin typeface="Cambria Math"/>
                <a:ea typeface="Cambria Math"/>
              </a:rPr>
              <a:t>-5</a:t>
            </a:r>
            <a:r>
              <a:rPr lang="en-US" sz="2800" baseline="30000" dirty="0" smtClean="0">
                <a:latin typeface="Cambria Math"/>
                <a:ea typeface="Cambria Math"/>
              </a:rPr>
              <a:t>0</a:t>
            </a:r>
            <a:r>
              <a:rPr lang="en-US" sz="2800" dirty="0" smtClean="0">
                <a:latin typeface="Cambria Math"/>
                <a:ea typeface="Cambria Math"/>
              </a:rPr>
              <a:t>) = (4-2)*(5-1)=2*4=8</a:t>
            </a:r>
          </a:p>
          <a:p>
            <a:r>
              <a:rPr lang="en-US" sz="2800" dirty="0" smtClean="0"/>
              <a:t>The 8 integers less than 20 </a:t>
            </a:r>
            <a:r>
              <a:rPr lang="en-US" sz="2800" dirty="0" smtClean="0"/>
              <a:t>coprime </a:t>
            </a:r>
            <a:r>
              <a:rPr lang="en-US" sz="2800" dirty="0" smtClean="0"/>
              <a:t>to 20 </a:t>
            </a:r>
            <a:r>
              <a:rPr lang="en-US" sz="2800" dirty="0" smtClean="0"/>
              <a:t>are</a:t>
            </a:r>
            <a:br>
              <a:rPr lang="en-US" sz="2800" dirty="0" smtClean="0"/>
            </a:br>
            <a:r>
              <a:rPr lang="en-US" sz="2800" dirty="0" smtClean="0"/>
              <a:t>1</a:t>
            </a:r>
            <a:r>
              <a:rPr lang="en-US" sz="2800" dirty="0" smtClean="0"/>
              <a:t>, 3, 7, 9, 11, 13, 17, 19</a:t>
            </a:r>
            <a:endParaRPr lang="en-US" sz="2800"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Key Cryptography - RSA</a:t>
            </a:r>
            <a:endParaRPr lang="en-US" dirty="0"/>
          </a:p>
        </p:txBody>
      </p:sp>
      <p:sp>
        <p:nvSpPr>
          <p:cNvPr id="3" name="Content Placeholder 2"/>
          <p:cNvSpPr>
            <a:spLocks noGrp="1"/>
          </p:cNvSpPr>
          <p:nvPr>
            <p:ph idx="1"/>
          </p:nvPr>
        </p:nvSpPr>
        <p:spPr/>
        <p:txBody>
          <a:bodyPr/>
          <a:lstStyle/>
          <a:p>
            <a:r>
              <a:rPr lang="en-US" dirty="0" smtClean="0"/>
              <a:t>RSA uses Euler’s theorem</a:t>
            </a:r>
          </a:p>
          <a:p>
            <a:r>
              <a:rPr lang="en-US" dirty="0" smtClean="0"/>
              <a:t>If a and n are coprime</a:t>
            </a:r>
          </a:p>
          <a:p>
            <a:r>
              <a:rPr lang="en-US" dirty="0" smtClean="0"/>
              <a:t>then</a:t>
            </a:r>
          </a:p>
          <a:p>
            <a:pPr algn="ctr">
              <a:buNone/>
            </a:pPr>
            <a:r>
              <a:rPr lang="en-US" dirty="0" smtClean="0">
                <a:latin typeface="Cambria Math" pitchFamily="18" charset="0"/>
                <a:ea typeface="Cambria Math" pitchFamily="18" charset="0"/>
              </a:rPr>
              <a:t>a</a:t>
            </a:r>
            <a:r>
              <a:rPr lang="el-GR" baseline="30000" dirty="0" smtClean="0">
                <a:latin typeface="Cambria Math"/>
                <a:ea typeface="Cambria Math"/>
              </a:rPr>
              <a:t>Φ</a:t>
            </a:r>
            <a:r>
              <a:rPr lang="en-US" baseline="30000" dirty="0" smtClean="0">
                <a:latin typeface="Cambria Math"/>
                <a:ea typeface="Cambria Math"/>
              </a:rPr>
              <a:t>(n)</a:t>
            </a:r>
            <a:r>
              <a:rPr lang="en-US" dirty="0" smtClean="0">
                <a:latin typeface="Cambria Math"/>
                <a:ea typeface="Cambria Math"/>
              </a:rPr>
              <a:t> ≡ 1 mod n</a:t>
            </a:r>
          </a:p>
          <a:p>
            <a:pPr>
              <a:buNone/>
            </a:pPr>
            <a:r>
              <a:rPr lang="en-US" dirty="0" smtClean="0"/>
              <a:t>(Burton, 2007, p. 137)</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RSA</a:t>
            </a:r>
            <a:endParaRPr lang="en-US" dirty="0"/>
          </a:p>
        </p:txBody>
      </p:sp>
      <p:sp>
        <p:nvSpPr>
          <p:cNvPr id="3" name="Content Placeholder 2"/>
          <p:cNvSpPr>
            <a:spLocks noGrp="1"/>
          </p:cNvSpPr>
          <p:nvPr>
            <p:ph idx="1"/>
          </p:nvPr>
        </p:nvSpPr>
        <p:spPr/>
        <p:txBody>
          <a:bodyPr/>
          <a:lstStyle/>
          <a:p>
            <a:r>
              <a:rPr lang="en-US" dirty="0" smtClean="0"/>
              <a:t>Chose two prime numbers p and q</a:t>
            </a:r>
          </a:p>
          <a:p>
            <a:r>
              <a:rPr lang="en-US" dirty="0" smtClean="0"/>
              <a:t>Form n = p * q and find </a:t>
            </a:r>
            <a:r>
              <a:rPr lang="el-GR" dirty="0" smtClean="0">
                <a:latin typeface="Cambria Math"/>
                <a:ea typeface="Cambria Math"/>
              </a:rPr>
              <a:t>Φ</a:t>
            </a:r>
            <a:r>
              <a:rPr lang="en-US" dirty="0" smtClean="0">
                <a:latin typeface="Cambria Math"/>
                <a:ea typeface="Cambria Math"/>
              </a:rPr>
              <a:t>(n)</a:t>
            </a:r>
            <a:endParaRPr lang="en-US" dirty="0" smtClean="0"/>
          </a:p>
          <a:p>
            <a:r>
              <a:rPr lang="en-US" dirty="0" smtClean="0"/>
              <a:t>Choose </a:t>
            </a:r>
            <a:r>
              <a:rPr lang="en-US" dirty="0" smtClean="0"/>
              <a:t>encryption exponent e coprime to </a:t>
            </a:r>
            <a:r>
              <a:rPr lang="el-GR" dirty="0" smtClean="0">
                <a:latin typeface="Cambria Math"/>
                <a:ea typeface="Cambria Math"/>
              </a:rPr>
              <a:t>Φ</a:t>
            </a:r>
            <a:r>
              <a:rPr lang="en-US" dirty="0" smtClean="0">
                <a:latin typeface="Cambria Math"/>
                <a:ea typeface="Cambria Math"/>
              </a:rPr>
              <a:t>(n)</a:t>
            </a:r>
            <a:endParaRPr lang="en-US" dirty="0" smtClean="0"/>
          </a:p>
          <a:p>
            <a:r>
              <a:rPr lang="en-US" dirty="0" smtClean="0"/>
              <a:t>Find MMI of e mod </a:t>
            </a:r>
            <a:r>
              <a:rPr lang="el-GR" dirty="0" smtClean="0">
                <a:latin typeface="Cambria Math"/>
                <a:ea typeface="Cambria Math"/>
              </a:rPr>
              <a:t>Φ</a:t>
            </a:r>
            <a:r>
              <a:rPr lang="en-US" dirty="0" smtClean="0">
                <a:latin typeface="Cambria Math"/>
                <a:ea typeface="Cambria Math"/>
              </a:rPr>
              <a:t>(n)</a:t>
            </a:r>
            <a:endParaRPr lang="en-US" dirty="0" smtClean="0"/>
          </a:p>
          <a:p>
            <a:r>
              <a:rPr lang="en-US" dirty="0" smtClean="0"/>
              <a:t>Encrypt:  C = M</a:t>
            </a:r>
            <a:r>
              <a:rPr lang="en-US" baseline="30000" dirty="0" smtClean="0"/>
              <a:t>e</a:t>
            </a:r>
            <a:r>
              <a:rPr lang="en-US" dirty="0" smtClean="0"/>
              <a:t> mod n</a:t>
            </a:r>
          </a:p>
          <a:p>
            <a:r>
              <a:rPr lang="en-US" dirty="0" smtClean="0"/>
              <a:t>Decrypt:  M = </a:t>
            </a:r>
            <a:r>
              <a:rPr lang="en-US" dirty="0" err="1" smtClean="0"/>
              <a:t>C</a:t>
            </a:r>
            <a:r>
              <a:rPr lang="en-US" baseline="30000" dirty="0" err="1" smtClean="0"/>
              <a:t>d</a:t>
            </a:r>
            <a:r>
              <a:rPr lang="en-US" dirty="0" smtClean="0"/>
              <a:t> mod n</a:t>
            </a:r>
            <a:endParaRPr lang="en-US" dirty="0" smtClean="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RSA Work</a:t>
            </a:r>
            <a:endParaRPr lang="en-US" dirty="0"/>
          </a:p>
        </p:txBody>
      </p:sp>
      <p:sp>
        <p:nvSpPr>
          <p:cNvPr id="3" name="Content Placeholder 2"/>
          <p:cNvSpPr>
            <a:spLocks noGrp="1"/>
          </p:cNvSpPr>
          <p:nvPr>
            <p:ph idx="1"/>
          </p:nvPr>
        </p:nvSpPr>
        <p:spPr/>
        <p:txBody>
          <a:bodyPr/>
          <a:lstStyle/>
          <a:p>
            <a:r>
              <a:rPr lang="en-US" dirty="0" smtClean="0"/>
              <a:t>C = M</a:t>
            </a:r>
            <a:r>
              <a:rPr lang="en-US" baseline="30000" dirty="0" smtClean="0"/>
              <a:t>e</a:t>
            </a:r>
            <a:r>
              <a:rPr lang="en-US" dirty="0" smtClean="0"/>
              <a:t> mod </a:t>
            </a:r>
            <a:r>
              <a:rPr lang="en-US" dirty="0" smtClean="0"/>
              <a:t>n</a:t>
            </a:r>
          </a:p>
          <a:p>
            <a:r>
              <a:rPr lang="en-US" dirty="0" smtClean="0"/>
              <a:t>M = (C)</a:t>
            </a:r>
            <a:r>
              <a:rPr lang="en-US" baseline="30000" dirty="0" smtClean="0"/>
              <a:t>d</a:t>
            </a:r>
            <a:r>
              <a:rPr lang="en-US" dirty="0" smtClean="0"/>
              <a:t> = M</a:t>
            </a:r>
            <a:r>
              <a:rPr lang="en-US" baseline="30000" dirty="0" smtClean="0"/>
              <a:t>e*d</a:t>
            </a:r>
            <a:r>
              <a:rPr lang="en-US" dirty="0" smtClean="0"/>
              <a:t> mod n</a:t>
            </a:r>
          </a:p>
          <a:p>
            <a:r>
              <a:rPr lang="en-US" dirty="0" smtClean="0"/>
              <a:t>e and d were chosen such that e * d </a:t>
            </a:r>
            <a:r>
              <a:rPr lang="en-US" dirty="0" smtClean="0">
                <a:latin typeface="Cambria Math"/>
                <a:ea typeface="Cambria Math"/>
              </a:rPr>
              <a:t>≡ 1 mod </a:t>
            </a:r>
            <a:r>
              <a:rPr lang="el-GR" dirty="0" smtClean="0">
                <a:latin typeface="Cambria Math"/>
                <a:ea typeface="Cambria Math"/>
              </a:rPr>
              <a:t>Φ</a:t>
            </a:r>
            <a:r>
              <a:rPr lang="en-US" dirty="0" smtClean="0">
                <a:latin typeface="Cambria Math"/>
                <a:ea typeface="Cambria Math"/>
              </a:rPr>
              <a:t>(n)</a:t>
            </a:r>
            <a:r>
              <a:rPr lang="en-US" dirty="0" smtClean="0"/>
              <a:t>, </a:t>
            </a:r>
          </a:p>
          <a:p>
            <a:pPr>
              <a:buNone/>
            </a:pPr>
            <a:r>
              <a:rPr lang="en-US" dirty="0" smtClean="0"/>
              <a:t>	</a:t>
            </a:r>
            <a:r>
              <a:rPr lang="en-US" dirty="0" smtClean="0"/>
              <a:t>therefore:  e </a:t>
            </a:r>
            <a:r>
              <a:rPr lang="en-US" dirty="0" smtClean="0"/>
              <a:t>* d </a:t>
            </a:r>
            <a:r>
              <a:rPr lang="en-US" dirty="0" smtClean="0">
                <a:latin typeface="Cambria Math"/>
                <a:ea typeface="Cambria Math"/>
              </a:rPr>
              <a:t>= m * </a:t>
            </a:r>
            <a:r>
              <a:rPr lang="el-GR" dirty="0" smtClean="0">
                <a:latin typeface="Cambria Math"/>
                <a:ea typeface="Cambria Math"/>
              </a:rPr>
              <a:t>Φ</a:t>
            </a:r>
            <a:r>
              <a:rPr lang="en-US" dirty="0" smtClean="0">
                <a:latin typeface="Cambria Math"/>
                <a:ea typeface="Cambria Math"/>
              </a:rPr>
              <a:t>(n) + 1</a:t>
            </a:r>
            <a:endParaRPr lang="en-US" dirty="0" smtClean="0"/>
          </a:p>
          <a:p>
            <a:r>
              <a:rPr lang="en-US" dirty="0" smtClean="0"/>
              <a:t>Remember the Euler’s Theorem</a:t>
            </a:r>
          </a:p>
          <a:p>
            <a:pPr algn="ctr">
              <a:buNone/>
            </a:pPr>
            <a:r>
              <a:rPr lang="en-US" dirty="0" smtClean="0"/>
              <a:t>M</a:t>
            </a:r>
            <a:r>
              <a:rPr lang="el-GR" baseline="30000" dirty="0" smtClean="0">
                <a:latin typeface="Cambria Math"/>
                <a:ea typeface="Cambria Math"/>
              </a:rPr>
              <a:t>Φ</a:t>
            </a:r>
            <a:r>
              <a:rPr lang="en-US" baseline="30000" dirty="0" smtClean="0">
                <a:latin typeface="Cambria Math"/>
                <a:ea typeface="Cambria Math"/>
              </a:rPr>
              <a:t>(n)</a:t>
            </a:r>
            <a:r>
              <a:rPr lang="en-US" dirty="0" smtClean="0">
                <a:latin typeface="Cambria Math"/>
                <a:ea typeface="Cambria Math"/>
              </a:rPr>
              <a:t> ≡ 1 </a:t>
            </a:r>
            <a:r>
              <a:rPr lang="en-US" dirty="0" smtClean="0"/>
              <a:t>mod n</a:t>
            </a:r>
          </a:p>
          <a:p>
            <a:r>
              <a:rPr lang="en-US" dirty="0" smtClean="0"/>
              <a:t>M</a:t>
            </a:r>
            <a:r>
              <a:rPr lang="en-US" baseline="30000" dirty="0" smtClean="0"/>
              <a:t>e*d</a:t>
            </a:r>
            <a:r>
              <a:rPr lang="en-US" dirty="0" smtClean="0"/>
              <a:t> = M</a:t>
            </a:r>
            <a:r>
              <a:rPr lang="en-US" baseline="30000" dirty="0" smtClean="0"/>
              <a:t>m</a:t>
            </a:r>
            <a:r>
              <a:rPr lang="el-GR" baseline="30000" dirty="0" smtClean="0">
                <a:latin typeface="Cambria Math"/>
                <a:ea typeface="Cambria Math"/>
              </a:rPr>
              <a:t>Φ</a:t>
            </a:r>
            <a:r>
              <a:rPr lang="en-US" baseline="30000" dirty="0" smtClean="0">
                <a:latin typeface="Cambria Math"/>
                <a:ea typeface="Cambria Math"/>
              </a:rPr>
              <a:t>(n)+1</a:t>
            </a:r>
            <a:r>
              <a:rPr lang="en-US" dirty="0" smtClean="0"/>
              <a:t> = </a:t>
            </a:r>
            <a:r>
              <a:rPr lang="en-US" dirty="0" smtClean="0"/>
              <a:t>(M</a:t>
            </a:r>
            <a:r>
              <a:rPr lang="el-GR" baseline="30000" dirty="0" smtClean="0">
                <a:latin typeface="Cambria Math"/>
                <a:ea typeface="Cambria Math"/>
              </a:rPr>
              <a:t>Φ</a:t>
            </a:r>
            <a:r>
              <a:rPr lang="en-US" baseline="30000" dirty="0" smtClean="0">
                <a:latin typeface="Cambria Math"/>
                <a:ea typeface="Cambria Math"/>
              </a:rPr>
              <a:t>(n)</a:t>
            </a:r>
            <a:r>
              <a:rPr lang="en-US" dirty="0" smtClean="0"/>
              <a:t>)</a:t>
            </a:r>
            <a:r>
              <a:rPr lang="en-US" baseline="30000" dirty="0" smtClean="0"/>
              <a:t>m</a:t>
            </a:r>
            <a:r>
              <a:rPr lang="en-US" dirty="0" smtClean="0"/>
              <a:t> * M </a:t>
            </a:r>
            <a:br>
              <a:rPr lang="en-US" dirty="0" smtClean="0"/>
            </a:br>
            <a:r>
              <a:rPr lang="en-US" dirty="0" smtClean="0"/>
              <a:t>       </a:t>
            </a:r>
            <a:r>
              <a:rPr lang="en-US" dirty="0" smtClean="0">
                <a:latin typeface="Cambria Math"/>
                <a:ea typeface="Cambria Math"/>
              </a:rPr>
              <a:t>≡</a:t>
            </a:r>
            <a:r>
              <a:rPr lang="en-US" dirty="0" smtClean="0"/>
              <a:t> </a:t>
            </a:r>
            <a:r>
              <a:rPr lang="en-US" dirty="0" smtClean="0">
                <a:latin typeface="Cambria Math"/>
                <a:ea typeface="Cambria Math"/>
              </a:rPr>
              <a:t>1</a:t>
            </a:r>
            <a:r>
              <a:rPr lang="en-US" baseline="30000" dirty="0" smtClean="0">
                <a:latin typeface="Cambria Math"/>
                <a:ea typeface="Cambria Math"/>
              </a:rPr>
              <a:t>m</a:t>
            </a:r>
            <a:r>
              <a:rPr lang="en-US" dirty="0" smtClean="0"/>
              <a:t> * M mod n</a:t>
            </a:r>
            <a:endParaRPr lang="en-US" dirty="0" smtClean="0"/>
          </a:p>
        </p:txBody>
      </p:sp>
      <p:sp>
        <p:nvSpPr>
          <p:cNvPr id="4" name="Date Placeholder 3"/>
          <p:cNvSpPr>
            <a:spLocks noGrp="1"/>
          </p:cNvSpPr>
          <p:nvPr>
            <p:ph type="dt" sz="half" idx="10"/>
          </p:nvPr>
        </p:nvSpPr>
        <p:spPr/>
        <p:txBody>
          <a:bodyPr/>
          <a:lstStyle/>
          <a:p>
            <a:r>
              <a:rPr lang="en-US" dirty="0" smtClean="0"/>
              <a:t>7/16/2011</a:t>
            </a:r>
            <a:endParaRPr lang="en-US" dirty="0"/>
          </a:p>
        </p:txBody>
      </p:sp>
      <p:sp>
        <p:nvSpPr>
          <p:cNvPr id="5" name="Footer Placeholder 4"/>
          <p:cNvSpPr>
            <a:spLocks noGrp="1"/>
          </p:cNvSpPr>
          <p:nvPr>
            <p:ph type="ftr" sz="quarter" idx="11"/>
          </p:nvPr>
        </p:nvSpPr>
        <p:spPr/>
        <p:txBody>
          <a:bodyPr/>
          <a:lstStyle/>
          <a:p>
            <a:r>
              <a:rPr lang="en-US" dirty="0" smtClean="0"/>
              <a:t>Cliff McCullough</a:t>
            </a:r>
            <a:endParaRPr lang="en-US" dirty="0"/>
          </a:p>
        </p:txBody>
      </p:sp>
      <p:sp>
        <p:nvSpPr>
          <p:cNvPr id="6" name="Slide Number Placeholder 5"/>
          <p:cNvSpPr>
            <a:spLocks noGrp="1"/>
          </p:cNvSpPr>
          <p:nvPr>
            <p:ph type="sldNum" sz="quarter" idx="12"/>
          </p:nvPr>
        </p:nvSpPr>
        <p:spPr/>
        <p:txBody>
          <a:bodyPr/>
          <a:lstStyle/>
          <a:p>
            <a:fld id="{AF28F22D-2605-49ED-8B90-1ECDC4D3CFF4}"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 and CRT</a:t>
            </a:r>
            <a:endParaRPr lang="en-US" dirty="0"/>
          </a:p>
        </p:txBody>
      </p:sp>
      <p:sp>
        <p:nvSpPr>
          <p:cNvPr id="3" name="Content Placeholder 2"/>
          <p:cNvSpPr>
            <a:spLocks noGrp="1"/>
          </p:cNvSpPr>
          <p:nvPr>
            <p:ph idx="1"/>
          </p:nvPr>
        </p:nvSpPr>
        <p:spPr/>
        <p:txBody>
          <a:bodyPr/>
          <a:lstStyle/>
          <a:p>
            <a:r>
              <a:rPr lang="en-US" dirty="0" smtClean="0"/>
              <a:t>To use CRT, we need to know the factors of n</a:t>
            </a:r>
          </a:p>
          <a:p>
            <a:r>
              <a:rPr lang="en-US" dirty="0" smtClean="0"/>
              <a:t>Thus, we only use CRT to decrypt</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 Example</a:t>
            </a:r>
            <a:endParaRPr lang="en-US" dirty="0"/>
          </a:p>
        </p:txBody>
      </p:sp>
      <p:sp>
        <p:nvSpPr>
          <p:cNvPr id="3" name="Content Placeholder 2"/>
          <p:cNvSpPr>
            <a:spLocks noGrp="1"/>
          </p:cNvSpPr>
          <p:nvPr>
            <p:ph idx="1"/>
          </p:nvPr>
        </p:nvSpPr>
        <p:spPr/>
        <p:txBody>
          <a:bodyPr/>
          <a:lstStyle/>
          <a:p>
            <a:r>
              <a:rPr lang="en-US" dirty="0" smtClean="0"/>
              <a:t>Let:</a:t>
            </a:r>
          </a:p>
          <a:p>
            <a:pPr>
              <a:buNone/>
            </a:pPr>
            <a:r>
              <a:rPr lang="en-US" sz="2800" dirty="0" smtClean="0">
                <a:latin typeface="Cambria Math" pitchFamily="18" charset="0"/>
                <a:ea typeface="Cambria Math" pitchFamily="18" charset="0"/>
              </a:rPr>
              <a:t>p = 17</a:t>
            </a:r>
          </a:p>
          <a:p>
            <a:pPr>
              <a:buNone/>
            </a:pPr>
            <a:r>
              <a:rPr lang="en-US" sz="2800" dirty="0" smtClean="0">
                <a:latin typeface="Cambria Math" pitchFamily="18" charset="0"/>
                <a:ea typeface="Cambria Math" pitchFamily="18" charset="0"/>
              </a:rPr>
              <a:t>q = 31</a:t>
            </a:r>
          </a:p>
          <a:p>
            <a:pPr>
              <a:buNone/>
            </a:pPr>
            <a:r>
              <a:rPr lang="en-US" sz="2800" dirty="0" smtClean="0">
                <a:latin typeface="Cambria Math" pitchFamily="18" charset="0"/>
                <a:ea typeface="Cambria Math" pitchFamily="18" charset="0"/>
              </a:rPr>
              <a:t>e = 11</a:t>
            </a:r>
          </a:p>
          <a:p>
            <a:pPr>
              <a:buNone/>
            </a:pPr>
            <a:r>
              <a:rPr lang="en-US" sz="2800" dirty="0" smtClean="0">
                <a:latin typeface="Cambria Math" pitchFamily="18" charset="0"/>
                <a:ea typeface="Cambria Math" pitchFamily="18" charset="0"/>
              </a:rPr>
              <a:t>message:  M = 3</a:t>
            </a:r>
          </a:p>
          <a:p>
            <a:pPr>
              <a:buNone/>
            </a:pPr>
            <a:r>
              <a:rPr lang="en-US" sz="2800" dirty="0" smtClean="0">
                <a:latin typeface="Cambria Math" pitchFamily="18" charset="0"/>
                <a:ea typeface="Cambria Math" pitchFamily="18" charset="0"/>
              </a:rPr>
              <a:t>n = p * q = 17 * 31 = 527</a:t>
            </a:r>
          </a:p>
          <a:p>
            <a:pPr>
              <a:buNone/>
            </a:pPr>
            <a:r>
              <a:rPr lang="en-US" sz="2800" dirty="0" smtClean="0">
                <a:latin typeface="Cambria Math" pitchFamily="18" charset="0"/>
                <a:ea typeface="Cambria Math" pitchFamily="18" charset="0"/>
              </a:rPr>
              <a:t>Φ(n) = 16 * 30 = 480</a:t>
            </a:r>
          </a:p>
          <a:p>
            <a:pPr>
              <a:buNone/>
            </a:pPr>
            <a:r>
              <a:rPr lang="en-US" sz="2800" dirty="0" smtClean="0">
                <a:latin typeface="Cambria Math" pitchFamily="18" charset="0"/>
                <a:ea typeface="Cambria Math" pitchFamily="18" charset="0"/>
              </a:rPr>
              <a:t>d = e</a:t>
            </a:r>
            <a:r>
              <a:rPr lang="en-US" sz="2800" baseline="30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mod </a:t>
            </a:r>
            <a:r>
              <a:rPr lang="en-US" sz="2800" dirty="0" smtClean="0">
                <a:latin typeface="Cambria Math" pitchFamily="18" charset="0"/>
                <a:ea typeface="Cambria Math" pitchFamily="18" charset="0"/>
              </a:rPr>
              <a:t>Φ(n</a:t>
            </a:r>
            <a:r>
              <a:rPr lang="en-US" sz="2800" dirty="0" smtClean="0">
                <a:latin typeface="Cambria Math" pitchFamily="18" charset="0"/>
                <a:ea typeface="Cambria Math" pitchFamily="18" charset="0"/>
              </a:rPr>
              <a:t>) </a:t>
            </a:r>
            <a:r>
              <a:rPr lang="en-US" sz="2800" dirty="0" smtClean="0">
                <a:latin typeface="Cambria Math"/>
                <a:ea typeface="Cambria Math"/>
              </a:rPr>
              <a:t>≡ 131</a:t>
            </a:r>
            <a:endParaRPr lang="en-US" sz="2800" dirty="0">
              <a:latin typeface="Cambria Math" pitchFamily="18" charset="0"/>
              <a:ea typeface="Cambria Math" pitchFamily="18" charset="0"/>
            </a:endParaRP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RSA-CRT Pre-calculations</a:t>
            </a:r>
            <a:endParaRPr lang="en-US" dirty="0"/>
          </a:p>
        </p:txBody>
      </p:sp>
      <p:sp>
        <p:nvSpPr>
          <p:cNvPr id="3" name="Content Placeholder 2"/>
          <p:cNvSpPr>
            <a:spLocks noGrp="1"/>
          </p:cNvSpPr>
          <p:nvPr>
            <p:ph idx="1"/>
          </p:nvPr>
        </p:nvSpPr>
        <p:spPr/>
        <p:txBody>
          <a:bodyPr>
            <a:normAutofit/>
          </a:bodyPr>
          <a:lstStyle/>
          <a:p>
            <a:pPr>
              <a:buNone/>
            </a:pPr>
            <a:r>
              <a:rPr lang="en-US" sz="2800" dirty="0" smtClean="0">
                <a:latin typeface="Cambria Math" pitchFamily="18" charset="0"/>
                <a:ea typeface="Cambria Math" pitchFamily="18" charset="0"/>
              </a:rPr>
              <a:t>P = n ÷ p = 31</a:t>
            </a:r>
          </a:p>
          <a:p>
            <a:pPr>
              <a:buNone/>
            </a:pPr>
            <a:r>
              <a:rPr lang="en-US" sz="2800" dirty="0" smtClean="0">
                <a:latin typeface="Cambria Math" pitchFamily="18" charset="0"/>
                <a:ea typeface="Cambria Math" pitchFamily="18" charset="0"/>
              </a:rPr>
              <a:t>P</a:t>
            </a:r>
            <a:r>
              <a:rPr lang="en-US" sz="2800" baseline="30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mod p </a:t>
            </a:r>
            <a:r>
              <a:rPr lang="en-US" sz="2800" dirty="0" smtClean="0">
                <a:latin typeface="Cambria Math"/>
                <a:ea typeface="Cambria Math"/>
              </a:rPr>
              <a:t>≡</a:t>
            </a:r>
            <a:r>
              <a:rPr lang="en-US" sz="2800" dirty="0" smtClean="0">
                <a:latin typeface="Cambria Math" pitchFamily="18" charset="0"/>
                <a:ea typeface="Cambria Math" pitchFamily="18" charset="0"/>
              </a:rPr>
              <a:t> 11</a:t>
            </a:r>
          </a:p>
          <a:p>
            <a:pPr>
              <a:buNone/>
            </a:pPr>
            <a:r>
              <a:rPr lang="en-US" sz="2800" dirty="0" err="1" smtClean="0">
                <a:latin typeface="Cambria Math" pitchFamily="18" charset="0"/>
                <a:ea typeface="Cambria Math" pitchFamily="18" charset="0"/>
              </a:rPr>
              <a:t>A</a:t>
            </a:r>
            <a:r>
              <a:rPr lang="en-US" sz="2800" baseline="-25000" dirty="0" err="1" smtClean="0">
                <a:latin typeface="Cambria Math" pitchFamily="18" charset="0"/>
                <a:ea typeface="Cambria Math" pitchFamily="18" charset="0"/>
              </a:rPr>
              <a:t>p</a:t>
            </a:r>
            <a:r>
              <a:rPr lang="en-US" sz="2800" dirty="0" smtClean="0">
                <a:latin typeface="Cambria Math" pitchFamily="18" charset="0"/>
                <a:ea typeface="Cambria Math" pitchFamily="18" charset="0"/>
              </a:rPr>
              <a:t> = P * P</a:t>
            </a:r>
            <a:r>
              <a:rPr lang="en-US" sz="2800" baseline="30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mod n = 31 * 11 mod 527 </a:t>
            </a:r>
            <a:r>
              <a:rPr lang="en-US" sz="2800" dirty="0" smtClean="0">
                <a:latin typeface="Cambria Math"/>
                <a:ea typeface="Cambria Math"/>
              </a:rPr>
              <a:t>≡</a:t>
            </a:r>
            <a:r>
              <a:rPr lang="en-US" sz="2800" dirty="0" smtClean="0">
                <a:latin typeface="Cambria Math" pitchFamily="18" charset="0"/>
                <a:ea typeface="Cambria Math" pitchFamily="18" charset="0"/>
              </a:rPr>
              <a:t> 341</a:t>
            </a:r>
          </a:p>
          <a:p>
            <a:pPr>
              <a:buNone/>
            </a:pPr>
            <a:r>
              <a:rPr lang="en-US" sz="2800" dirty="0" smtClean="0">
                <a:latin typeface="Cambria Math" pitchFamily="18" charset="0"/>
                <a:ea typeface="Cambria Math" pitchFamily="18" charset="0"/>
              </a:rPr>
              <a:t>Q =</a:t>
            </a:r>
            <a:r>
              <a:rPr lang="en-US" sz="2800" dirty="0" smtClean="0">
                <a:latin typeface="Cambria Math" pitchFamily="18" charset="0"/>
                <a:ea typeface="Cambria Math" pitchFamily="18" charset="0"/>
              </a:rPr>
              <a:t> n ÷ q = </a:t>
            </a:r>
            <a:r>
              <a:rPr lang="en-US" sz="2800" dirty="0" smtClean="0">
                <a:latin typeface="Cambria Math" pitchFamily="18" charset="0"/>
                <a:ea typeface="Cambria Math" pitchFamily="18" charset="0"/>
              </a:rPr>
              <a:t>17</a:t>
            </a:r>
          </a:p>
          <a:p>
            <a:pPr>
              <a:buNone/>
            </a:pPr>
            <a:r>
              <a:rPr lang="en-US" sz="2800" dirty="0" smtClean="0">
                <a:latin typeface="Cambria Math" pitchFamily="18" charset="0"/>
                <a:ea typeface="Cambria Math" pitchFamily="18" charset="0"/>
              </a:rPr>
              <a:t>Q</a:t>
            </a:r>
            <a:r>
              <a:rPr lang="en-US" sz="2800" baseline="30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mod q </a:t>
            </a:r>
            <a:r>
              <a:rPr lang="en-US" sz="2800" dirty="0" smtClean="0">
                <a:latin typeface="Cambria Math"/>
                <a:ea typeface="Cambria Math"/>
              </a:rPr>
              <a:t>≡</a:t>
            </a:r>
            <a:r>
              <a:rPr lang="en-US" sz="2800" dirty="0" smtClean="0">
                <a:latin typeface="Cambria Math" pitchFamily="18" charset="0"/>
                <a:ea typeface="Cambria Math" pitchFamily="18" charset="0"/>
              </a:rPr>
              <a:t> 11</a:t>
            </a:r>
          </a:p>
          <a:p>
            <a:pPr>
              <a:buNone/>
            </a:pPr>
            <a:r>
              <a:rPr lang="en-US" sz="2800" dirty="0" err="1" smtClean="0">
                <a:latin typeface="Cambria Math" pitchFamily="18" charset="0"/>
                <a:ea typeface="Cambria Math" pitchFamily="18" charset="0"/>
              </a:rPr>
              <a:t>A</a:t>
            </a:r>
            <a:r>
              <a:rPr lang="en-US" sz="2800" baseline="-25000" dirty="0" err="1" smtClean="0">
                <a:latin typeface="Cambria Math" pitchFamily="18" charset="0"/>
                <a:ea typeface="Cambria Math" pitchFamily="18" charset="0"/>
              </a:rPr>
              <a:t>q</a:t>
            </a:r>
            <a:r>
              <a:rPr lang="en-US" sz="2800" dirty="0" smtClean="0">
                <a:latin typeface="Cambria Math" pitchFamily="18" charset="0"/>
                <a:ea typeface="Cambria Math" pitchFamily="18" charset="0"/>
              </a:rPr>
              <a:t> = Q * Q</a:t>
            </a:r>
            <a:r>
              <a:rPr lang="en-US" sz="2800" baseline="30000" dirty="0" smtClean="0">
                <a:latin typeface="Cambria Math" pitchFamily="18" charset="0"/>
                <a:ea typeface="Cambria Math" pitchFamily="18" charset="0"/>
              </a:rPr>
              <a:t>-1</a:t>
            </a:r>
            <a:r>
              <a:rPr lang="en-US" sz="2800" dirty="0" smtClean="0">
                <a:latin typeface="Cambria Math" pitchFamily="18" charset="0"/>
                <a:ea typeface="Cambria Math" pitchFamily="18" charset="0"/>
              </a:rPr>
              <a:t> mod n = 17 * 11 mod 527 </a:t>
            </a:r>
            <a:r>
              <a:rPr lang="en-US" sz="2800" dirty="0" smtClean="0">
                <a:latin typeface="Cambria Math"/>
                <a:ea typeface="Cambria Math"/>
              </a:rPr>
              <a:t>≡</a:t>
            </a:r>
            <a:r>
              <a:rPr lang="en-US" sz="2800" dirty="0" smtClean="0">
                <a:latin typeface="Cambria Math" pitchFamily="18" charset="0"/>
                <a:ea typeface="Cambria Math" pitchFamily="18" charset="0"/>
              </a:rPr>
              <a:t> 187</a:t>
            </a:r>
          </a:p>
          <a:p>
            <a:pPr>
              <a:buNone/>
            </a:pPr>
            <a:r>
              <a:rPr lang="en-US" sz="2800" dirty="0" err="1" smtClean="0">
                <a:latin typeface="Cambria Math" pitchFamily="18" charset="0"/>
                <a:ea typeface="Cambria Math" pitchFamily="18" charset="0"/>
              </a:rPr>
              <a:t>d</a:t>
            </a:r>
            <a:r>
              <a:rPr lang="en-US" sz="2800" baseline="-25000" dirty="0" err="1" smtClean="0">
                <a:latin typeface="Cambria Math" pitchFamily="18" charset="0"/>
                <a:ea typeface="Cambria Math" pitchFamily="18" charset="0"/>
              </a:rPr>
              <a:t>p</a:t>
            </a:r>
            <a:r>
              <a:rPr lang="en-US" sz="2800" dirty="0" smtClean="0">
                <a:latin typeface="Cambria Math" pitchFamily="18" charset="0"/>
                <a:ea typeface="Cambria Math" pitchFamily="18" charset="0"/>
              </a:rPr>
              <a:t> = d mod </a:t>
            </a:r>
            <a:r>
              <a:rPr lang="el-GR" sz="2800" dirty="0" smtClean="0">
                <a:latin typeface="Cambria Math"/>
                <a:ea typeface="Cambria Math"/>
              </a:rPr>
              <a:t>Φ</a:t>
            </a:r>
            <a:r>
              <a:rPr lang="en-US" sz="2800" dirty="0" smtClean="0">
                <a:latin typeface="Cambria Math"/>
                <a:ea typeface="Cambria Math"/>
              </a:rPr>
              <a:t>(p) = 131 mod 16 ≡ 3</a:t>
            </a:r>
          </a:p>
          <a:p>
            <a:pPr>
              <a:buNone/>
            </a:pPr>
            <a:r>
              <a:rPr lang="en-US" sz="2800" dirty="0" err="1" smtClean="0">
                <a:latin typeface="Cambria Math" pitchFamily="18" charset="0"/>
                <a:ea typeface="Cambria Math" pitchFamily="18" charset="0"/>
              </a:rPr>
              <a:t>d</a:t>
            </a:r>
            <a:r>
              <a:rPr lang="en-US" sz="2800" baseline="-25000" dirty="0" err="1" smtClean="0">
                <a:latin typeface="Cambria Math" pitchFamily="18" charset="0"/>
                <a:ea typeface="Cambria Math" pitchFamily="18" charset="0"/>
              </a:rPr>
              <a:t>q</a:t>
            </a:r>
            <a:r>
              <a:rPr lang="en-US" sz="2800" dirty="0" smtClean="0">
                <a:latin typeface="Cambria Math" pitchFamily="18" charset="0"/>
                <a:ea typeface="Cambria Math" pitchFamily="18" charset="0"/>
              </a:rPr>
              <a:t> </a:t>
            </a:r>
            <a:r>
              <a:rPr lang="en-US" sz="2800" dirty="0" smtClean="0">
                <a:latin typeface="Cambria Math" pitchFamily="18" charset="0"/>
                <a:ea typeface="Cambria Math" pitchFamily="18" charset="0"/>
              </a:rPr>
              <a:t>= d mod </a:t>
            </a:r>
            <a:r>
              <a:rPr lang="el-GR" sz="2800" dirty="0" smtClean="0">
                <a:latin typeface="Cambria Math"/>
                <a:ea typeface="Cambria Math"/>
              </a:rPr>
              <a:t>Φ</a:t>
            </a:r>
            <a:r>
              <a:rPr lang="en-US" sz="2800" dirty="0" smtClean="0">
                <a:latin typeface="Cambria Math"/>
                <a:ea typeface="Cambria Math"/>
              </a:rPr>
              <a:t>(q) </a:t>
            </a:r>
            <a:r>
              <a:rPr lang="en-US" sz="2800" dirty="0" smtClean="0">
                <a:latin typeface="Cambria Math"/>
                <a:ea typeface="Cambria Math"/>
              </a:rPr>
              <a:t>= 131 mod </a:t>
            </a:r>
            <a:r>
              <a:rPr lang="en-US" sz="2800" dirty="0" smtClean="0">
                <a:latin typeface="Cambria Math"/>
                <a:ea typeface="Cambria Math"/>
              </a:rPr>
              <a:t>30 </a:t>
            </a:r>
            <a:r>
              <a:rPr lang="en-US" sz="2800" dirty="0" smtClean="0">
                <a:latin typeface="Cambria Math"/>
                <a:ea typeface="Cambria Math"/>
              </a:rPr>
              <a:t>≡ </a:t>
            </a:r>
            <a:r>
              <a:rPr lang="en-US" sz="2800" dirty="0" smtClean="0">
                <a:latin typeface="Cambria Math"/>
                <a:ea typeface="Cambria Math"/>
              </a:rPr>
              <a:t>11</a:t>
            </a:r>
            <a:endParaRPr lang="en-US" sz="2800" dirty="0" smtClean="0">
              <a:latin typeface="Cambria Math" pitchFamily="18" charset="0"/>
              <a:ea typeface="Cambria Math" pitchFamily="18" charset="0"/>
            </a:endParaRP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 Encrypt</a:t>
            </a:r>
            <a:endParaRPr lang="en-US" dirty="0"/>
          </a:p>
        </p:txBody>
      </p:sp>
      <p:sp>
        <p:nvSpPr>
          <p:cNvPr id="3" name="Content Placeholder 2"/>
          <p:cNvSpPr>
            <a:spLocks noGrp="1"/>
          </p:cNvSpPr>
          <p:nvPr>
            <p:ph idx="1"/>
          </p:nvPr>
        </p:nvSpPr>
        <p:spPr/>
        <p:txBody>
          <a:bodyPr/>
          <a:lstStyle/>
          <a:p>
            <a:r>
              <a:rPr lang="en-US" dirty="0" smtClean="0"/>
              <a:t>Encrypt is standard</a:t>
            </a:r>
          </a:p>
          <a:p>
            <a:pPr>
              <a:buNone/>
            </a:pPr>
            <a:r>
              <a:rPr lang="en-US" dirty="0" smtClean="0">
                <a:latin typeface="Cambria Math" pitchFamily="18" charset="0"/>
                <a:ea typeface="Cambria Math" pitchFamily="18" charset="0"/>
              </a:rPr>
              <a:t>C = M</a:t>
            </a:r>
            <a:r>
              <a:rPr lang="en-US" baseline="30000" dirty="0" smtClean="0">
                <a:latin typeface="Cambria Math" pitchFamily="18" charset="0"/>
                <a:ea typeface="Cambria Math" pitchFamily="18" charset="0"/>
              </a:rPr>
              <a:t>e</a:t>
            </a:r>
            <a:r>
              <a:rPr lang="en-US" dirty="0" smtClean="0">
                <a:latin typeface="Cambria Math" pitchFamily="18" charset="0"/>
                <a:ea typeface="Cambria Math" pitchFamily="18" charset="0"/>
              </a:rPr>
              <a:t> mod n = 311 mod 527 </a:t>
            </a:r>
            <a:r>
              <a:rPr lang="en-US" dirty="0" smtClean="0">
                <a:latin typeface="Cambria Math"/>
                <a:ea typeface="Cambria Math"/>
              </a:rPr>
              <a:t>≡</a:t>
            </a:r>
            <a:r>
              <a:rPr lang="en-US" dirty="0" smtClean="0">
                <a:latin typeface="Cambria Math" pitchFamily="18" charset="0"/>
                <a:ea typeface="Cambria Math" pitchFamily="18" charset="0"/>
              </a:rPr>
              <a:t> 75</a:t>
            </a:r>
            <a:endParaRPr lang="en-US" dirty="0" smtClean="0">
              <a:latin typeface="Cambria Math" pitchFamily="18" charset="0"/>
              <a:ea typeface="Cambria Math" pitchFamily="18" charset="0"/>
            </a:endParaRP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RSA-CRT Decrypt</a:t>
            </a:r>
            <a:endParaRPr lang="en-US" dirty="0"/>
          </a:p>
        </p:txBody>
      </p:sp>
      <p:sp>
        <p:nvSpPr>
          <p:cNvPr id="3" name="Content Placeholder 2"/>
          <p:cNvSpPr>
            <a:spLocks noGrp="1"/>
          </p:cNvSpPr>
          <p:nvPr>
            <p:ph idx="1"/>
          </p:nvPr>
        </p:nvSpPr>
        <p:spPr/>
        <p:txBody>
          <a:bodyPr/>
          <a:lstStyle/>
          <a:p>
            <a:r>
              <a:rPr lang="en-US" dirty="0" smtClean="0"/>
              <a:t>Decrypt uses CRT</a:t>
            </a:r>
          </a:p>
          <a:p>
            <a:pPr lvl="1"/>
            <a:r>
              <a:rPr lang="en-US" dirty="0" smtClean="0"/>
              <a:t>Complete the operation</a:t>
            </a:r>
          </a:p>
          <a:p>
            <a:pPr lvl="1" algn="ctr">
              <a:buNone/>
            </a:pPr>
            <a:r>
              <a:rPr lang="en-US" dirty="0" smtClean="0">
                <a:latin typeface="Cambria Math" pitchFamily="18" charset="0"/>
                <a:ea typeface="Cambria Math" pitchFamily="18" charset="0"/>
              </a:rPr>
              <a:t>M</a:t>
            </a:r>
            <a:r>
              <a:rPr lang="en-US" baseline="-25000" dirty="0" smtClean="0">
                <a:latin typeface="Cambria Math" pitchFamily="18" charset="0"/>
                <a:ea typeface="Cambria Math" pitchFamily="18" charset="0"/>
              </a:rPr>
              <a:t>p</a:t>
            </a:r>
            <a:r>
              <a:rPr lang="en-US" dirty="0" smtClean="0">
                <a:latin typeface="Cambria Math" pitchFamily="18" charset="0"/>
                <a:ea typeface="Cambria Math" pitchFamily="18" charset="0"/>
              </a:rPr>
              <a:t> = </a:t>
            </a:r>
            <a:r>
              <a:rPr lang="en-US" dirty="0" err="1" smtClean="0">
                <a:latin typeface="Cambria Math" pitchFamily="18" charset="0"/>
                <a:ea typeface="Cambria Math" pitchFamily="18" charset="0"/>
              </a:rPr>
              <a:t>C</a:t>
            </a:r>
            <a:r>
              <a:rPr lang="en-US" baseline="30000" dirty="0" err="1" smtClean="0">
                <a:latin typeface="Cambria Math" pitchFamily="18" charset="0"/>
                <a:ea typeface="Cambria Math" pitchFamily="18" charset="0"/>
              </a:rPr>
              <a:t>dp</a:t>
            </a:r>
            <a:r>
              <a:rPr lang="en-US" dirty="0" smtClean="0">
                <a:latin typeface="Cambria Math" pitchFamily="18" charset="0"/>
                <a:ea typeface="Cambria Math" pitchFamily="18" charset="0"/>
              </a:rPr>
              <a:t> mod p = 75</a:t>
            </a:r>
            <a:r>
              <a:rPr lang="en-US" baseline="30000" dirty="0" smtClean="0">
                <a:latin typeface="Cambria Math" pitchFamily="18" charset="0"/>
                <a:ea typeface="Cambria Math" pitchFamily="18" charset="0"/>
              </a:rPr>
              <a:t>3</a:t>
            </a:r>
            <a:r>
              <a:rPr lang="en-US" dirty="0" smtClean="0">
                <a:latin typeface="Cambria Math" pitchFamily="18" charset="0"/>
                <a:ea typeface="Cambria Math" pitchFamily="18" charset="0"/>
              </a:rPr>
              <a:t> mod 17 </a:t>
            </a:r>
            <a:r>
              <a:rPr lang="en-US" dirty="0" smtClean="0">
                <a:latin typeface="Cambria Math"/>
                <a:ea typeface="Cambria Math"/>
              </a:rPr>
              <a:t>≡</a:t>
            </a:r>
            <a:r>
              <a:rPr lang="en-US" dirty="0" smtClean="0">
                <a:latin typeface="Cambria Math" pitchFamily="18" charset="0"/>
                <a:ea typeface="Cambria Math" pitchFamily="18" charset="0"/>
              </a:rPr>
              <a:t> 3</a:t>
            </a:r>
          </a:p>
          <a:p>
            <a:pPr lvl="1" algn="ctr">
              <a:buNone/>
            </a:pPr>
            <a:r>
              <a:rPr lang="en-US" dirty="0" err="1" smtClean="0">
                <a:latin typeface="Cambria Math" pitchFamily="18" charset="0"/>
                <a:ea typeface="Cambria Math" pitchFamily="18" charset="0"/>
              </a:rPr>
              <a:t>M</a:t>
            </a:r>
            <a:r>
              <a:rPr lang="en-US" baseline="-25000" dirty="0" err="1" smtClean="0">
                <a:latin typeface="Cambria Math" pitchFamily="18" charset="0"/>
                <a:ea typeface="Cambria Math" pitchFamily="18" charset="0"/>
              </a:rPr>
              <a:t>q</a:t>
            </a:r>
            <a:r>
              <a:rPr lang="en-US" dirty="0" smtClean="0">
                <a:latin typeface="Cambria Math" pitchFamily="18" charset="0"/>
                <a:ea typeface="Cambria Math" pitchFamily="18" charset="0"/>
              </a:rPr>
              <a:t> = </a:t>
            </a:r>
            <a:r>
              <a:rPr lang="en-US" dirty="0" err="1" smtClean="0">
                <a:latin typeface="Cambria Math" pitchFamily="18" charset="0"/>
                <a:ea typeface="Cambria Math" pitchFamily="18" charset="0"/>
              </a:rPr>
              <a:t>C</a:t>
            </a:r>
            <a:r>
              <a:rPr lang="en-US" baseline="30000" dirty="0" err="1" smtClean="0">
                <a:latin typeface="Cambria Math" pitchFamily="18" charset="0"/>
                <a:ea typeface="Cambria Math" pitchFamily="18" charset="0"/>
              </a:rPr>
              <a:t>dq</a:t>
            </a:r>
            <a:r>
              <a:rPr lang="en-US" dirty="0" smtClean="0">
                <a:latin typeface="Cambria Math" pitchFamily="18" charset="0"/>
                <a:ea typeface="Cambria Math" pitchFamily="18" charset="0"/>
              </a:rPr>
              <a:t> mod q = 75</a:t>
            </a:r>
            <a:r>
              <a:rPr lang="en-US" baseline="30000" dirty="0" smtClean="0">
                <a:latin typeface="Cambria Math" pitchFamily="18" charset="0"/>
                <a:ea typeface="Cambria Math" pitchFamily="18" charset="0"/>
              </a:rPr>
              <a:t>11</a:t>
            </a:r>
            <a:r>
              <a:rPr lang="en-US" dirty="0" smtClean="0">
                <a:latin typeface="Cambria Math" pitchFamily="18" charset="0"/>
                <a:ea typeface="Cambria Math" pitchFamily="18" charset="0"/>
              </a:rPr>
              <a:t> mod 31 </a:t>
            </a:r>
            <a:r>
              <a:rPr lang="en-US" dirty="0" smtClean="0">
                <a:latin typeface="Cambria Math"/>
                <a:ea typeface="Cambria Math"/>
              </a:rPr>
              <a:t>≡</a:t>
            </a:r>
            <a:r>
              <a:rPr lang="en-US" dirty="0" smtClean="0">
                <a:latin typeface="Cambria Math" pitchFamily="18" charset="0"/>
                <a:ea typeface="Cambria Math" pitchFamily="18" charset="0"/>
              </a:rPr>
              <a:t> 3</a:t>
            </a:r>
            <a:endParaRPr lang="en-US" dirty="0" smtClean="0">
              <a:latin typeface="Cambria Math" pitchFamily="18" charset="0"/>
              <a:ea typeface="Cambria Math" pitchFamily="18" charset="0"/>
            </a:endParaRPr>
          </a:p>
          <a:p>
            <a:pPr lvl="1"/>
            <a:r>
              <a:rPr lang="en-US" dirty="0" smtClean="0"/>
              <a:t>Combine the results</a:t>
            </a:r>
          </a:p>
          <a:p>
            <a:pPr algn="ctr">
              <a:buNone/>
            </a:pPr>
            <a:r>
              <a:rPr lang="en-US" dirty="0" smtClean="0">
                <a:latin typeface="Cambria Math" pitchFamily="18" charset="0"/>
                <a:ea typeface="Cambria Math" pitchFamily="18" charset="0"/>
              </a:rPr>
              <a:t>M = (M</a:t>
            </a:r>
            <a:r>
              <a:rPr lang="en-US" baseline="-25000" dirty="0" smtClean="0">
                <a:latin typeface="Cambria Math" pitchFamily="18" charset="0"/>
                <a:ea typeface="Cambria Math" pitchFamily="18" charset="0"/>
              </a:rPr>
              <a:t>p</a:t>
            </a:r>
            <a:r>
              <a:rPr lang="en-US" dirty="0" smtClean="0">
                <a:latin typeface="Cambria Math" pitchFamily="18" charset="0"/>
                <a:ea typeface="Cambria Math" pitchFamily="18" charset="0"/>
              </a:rPr>
              <a:t> * </a:t>
            </a:r>
            <a:r>
              <a:rPr lang="en-US" dirty="0" err="1" smtClean="0">
                <a:latin typeface="Cambria Math" pitchFamily="18" charset="0"/>
                <a:ea typeface="Cambria Math" pitchFamily="18" charset="0"/>
              </a:rPr>
              <a:t>A</a:t>
            </a:r>
            <a:r>
              <a:rPr lang="en-US" baseline="-25000" dirty="0" err="1" smtClean="0">
                <a:latin typeface="Cambria Math" pitchFamily="18" charset="0"/>
                <a:ea typeface="Cambria Math" pitchFamily="18" charset="0"/>
              </a:rPr>
              <a:t>p</a:t>
            </a:r>
            <a:r>
              <a:rPr lang="en-US" dirty="0" smtClean="0">
                <a:latin typeface="Cambria Math" pitchFamily="18" charset="0"/>
                <a:ea typeface="Cambria Math" pitchFamily="18" charset="0"/>
              </a:rPr>
              <a:t> + </a:t>
            </a:r>
            <a:r>
              <a:rPr lang="en-US" dirty="0" err="1" smtClean="0">
                <a:latin typeface="Cambria Math" pitchFamily="18" charset="0"/>
                <a:ea typeface="Cambria Math" pitchFamily="18" charset="0"/>
              </a:rPr>
              <a:t>M</a:t>
            </a:r>
            <a:r>
              <a:rPr lang="en-US" baseline="-25000" dirty="0" err="1" smtClean="0">
                <a:latin typeface="Cambria Math" pitchFamily="18" charset="0"/>
                <a:ea typeface="Cambria Math" pitchFamily="18" charset="0"/>
              </a:rPr>
              <a:t>q</a:t>
            </a:r>
            <a:r>
              <a:rPr lang="en-US" dirty="0" smtClean="0">
                <a:latin typeface="Cambria Math" pitchFamily="18" charset="0"/>
                <a:ea typeface="Cambria Math" pitchFamily="18" charset="0"/>
              </a:rPr>
              <a:t> * </a:t>
            </a:r>
            <a:r>
              <a:rPr lang="en-US" dirty="0" err="1" smtClean="0">
                <a:latin typeface="Cambria Math" pitchFamily="18" charset="0"/>
                <a:ea typeface="Cambria Math" pitchFamily="18" charset="0"/>
              </a:rPr>
              <a:t>A</a:t>
            </a:r>
            <a:r>
              <a:rPr lang="en-US" baseline="-25000" dirty="0" err="1" smtClean="0">
                <a:latin typeface="Cambria Math" pitchFamily="18" charset="0"/>
                <a:ea typeface="Cambria Math" pitchFamily="18" charset="0"/>
              </a:rPr>
              <a:t>q</a:t>
            </a:r>
            <a:r>
              <a:rPr lang="en-US" dirty="0" smtClean="0">
                <a:latin typeface="Cambria Math" pitchFamily="18" charset="0"/>
                <a:ea typeface="Cambria Math" pitchFamily="18" charset="0"/>
              </a:rPr>
              <a:t>) mod n</a:t>
            </a:r>
          </a:p>
          <a:p>
            <a:pPr algn="ctr">
              <a:buNone/>
            </a:pPr>
            <a:r>
              <a:rPr lang="en-US" dirty="0" smtClean="0">
                <a:latin typeface="Cambria Math" pitchFamily="18" charset="0"/>
                <a:ea typeface="Cambria Math" pitchFamily="18" charset="0"/>
              </a:rPr>
              <a:t>= (3 * 341 + 3 * 187) mod 527 </a:t>
            </a:r>
            <a:r>
              <a:rPr lang="en-US" dirty="0" smtClean="0">
                <a:latin typeface="Cambria Math"/>
                <a:ea typeface="Cambria Math"/>
              </a:rPr>
              <a:t>≡</a:t>
            </a:r>
            <a:r>
              <a:rPr lang="en-US" dirty="0" smtClean="0">
                <a:latin typeface="Cambria Math" pitchFamily="18" charset="0"/>
                <a:ea typeface="Cambria Math" pitchFamily="18" charset="0"/>
              </a:rPr>
              <a:t> 3</a:t>
            </a:r>
            <a:endParaRPr lang="en-US" dirty="0">
              <a:latin typeface="Cambria Math" pitchFamily="18" charset="0"/>
              <a:ea typeface="Cambria Math" pitchFamily="18" charset="0"/>
            </a:endParaRP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Share a Secret</a:t>
            </a:r>
            <a:endParaRPr lang="en-US" dirty="0"/>
          </a:p>
        </p:txBody>
      </p:sp>
      <p:sp>
        <p:nvSpPr>
          <p:cNvPr id="3" name="Content Placeholder 2"/>
          <p:cNvSpPr>
            <a:spLocks noGrp="1"/>
          </p:cNvSpPr>
          <p:nvPr>
            <p:ph idx="1"/>
          </p:nvPr>
        </p:nvSpPr>
        <p:spPr/>
        <p:txBody>
          <a:bodyPr/>
          <a:lstStyle/>
          <a:p>
            <a:r>
              <a:rPr lang="en-US" dirty="0" smtClean="0"/>
              <a:t>(Shamir, November, 1979</a:t>
            </a:r>
            <a:r>
              <a:rPr lang="en-US" dirty="0" smtClean="0"/>
              <a:t>) describes how to share a secret</a:t>
            </a:r>
          </a:p>
          <a:p>
            <a:r>
              <a:rPr lang="en-US" dirty="0" smtClean="0"/>
              <a:t>A simple way of looking at this is to use a curve described by a polynomial function</a:t>
            </a:r>
          </a:p>
          <a:p>
            <a:pPr algn="ctr">
              <a:buNone/>
            </a:pPr>
            <a:r>
              <a:rPr lang="en-US" dirty="0" smtClean="0">
                <a:latin typeface="Cambria Math" pitchFamily="18" charset="0"/>
                <a:ea typeface="Cambria Math" pitchFamily="18" charset="0"/>
              </a:rPr>
              <a:t>f(x) = </a:t>
            </a:r>
            <a:r>
              <a:rPr lang="en-US" dirty="0" err="1" smtClean="0">
                <a:latin typeface="Cambria Math" pitchFamily="18" charset="0"/>
                <a:ea typeface="Cambria Math" pitchFamily="18" charset="0"/>
              </a:rPr>
              <a:t>a</a:t>
            </a:r>
            <a:r>
              <a:rPr lang="en-US" baseline="-25000" dirty="0" err="1" smtClean="0">
                <a:latin typeface="Cambria Math" pitchFamily="18" charset="0"/>
                <a:ea typeface="Cambria Math" pitchFamily="18" charset="0"/>
              </a:rPr>
              <a:t>t</a:t>
            </a:r>
            <a:r>
              <a:rPr lang="en-US" dirty="0" err="1" smtClean="0">
                <a:latin typeface="Cambria Math" pitchFamily="18" charset="0"/>
                <a:ea typeface="Cambria Math" pitchFamily="18" charset="0"/>
              </a:rPr>
              <a:t>x</a:t>
            </a:r>
            <a:r>
              <a:rPr lang="en-US" baseline="30000" dirty="0" err="1" smtClean="0">
                <a:latin typeface="Cambria Math" pitchFamily="18" charset="0"/>
                <a:ea typeface="Cambria Math" pitchFamily="18" charset="0"/>
              </a:rPr>
              <a:t>t</a:t>
            </a:r>
            <a:r>
              <a:rPr lang="en-US" dirty="0" smtClean="0">
                <a:latin typeface="Cambria Math" pitchFamily="18" charset="0"/>
                <a:ea typeface="Cambria Math" pitchFamily="18" charset="0"/>
              </a:rPr>
              <a:t> + a</a:t>
            </a:r>
            <a:r>
              <a:rPr lang="en-US" baseline="-25000" dirty="0" smtClean="0">
                <a:latin typeface="Cambria Math" pitchFamily="18" charset="0"/>
                <a:ea typeface="Cambria Math" pitchFamily="18" charset="0"/>
              </a:rPr>
              <a:t>t-1</a:t>
            </a:r>
            <a:r>
              <a:rPr lang="en-US" dirty="0" smtClean="0">
                <a:latin typeface="Cambria Math" pitchFamily="18" charset="0"/>
                <a:ea typeface="Cambria Math" pitchFamily="18" charset="0"/>
              </a:rPr>
              <a:t>x</a:t>
            </a:r>
            <a:r>
              <a:rPr lang="en-US" baseline="30000" dirty="0" smtClean="0">
                <a:latin typeface="Cambria Math" pitchFamily="18" charset="0"/>
                <a:ea typeface="Cambria Math" pitchFamily="18" charset="0"/>
              </a:rPr>
              <a:t>t-1</a:t>
            </a:r>
            <a:r>
              <a:rPr lang="en-US" dirty="0" smtClean="0">
                <a:latin typeface="Cambria Math" pitchFamily="18" charset="0"/>
                <a:ea typeface="Cambria Math" pitchFamily="18" charset="0"/>
              </a:rPr>
              <a:t> ... a</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x + a</a:t>
            </a:r>
            <a:r>
              <a:rPr lang="en-US" baseline="-25000" dirty="0" smtClean="0">
                <a:latin typeface="Cambria Math" pitchFamily="18" charset="0"/>
                <a:ea typeface="Cambria Math" pitchFamily="18" charset="0"/>
              </a:rPr>
              <a:t>0</a:t>
            </a:r>
            <a:endParaRPr lang="en-US" baseline="-25000" dirty="0" smtClean="0">
              <a:latin typeface="Cambria Math" pitchFamily="18" charset="0"/>
              <a:ea typeface="Cambria Math" pitchFamily="18" charset="0"/>
            </a:endParaRPr>
          </a:p>
          <a:p>
            <a:r>
              <a:rPr lang="en-US" dirty="0" smtClean="0"/>
              <a:t>Typically </a:t>
            </a:r>
            <a:r>
              <a:rPr lang="en-US" dirty="0" smtClean="0">
                <a:latin typeface="Cambria Math" pitchFamily="18" charset="0"/>
                <a:ea typeface="Cambria Math" pitchFamily="18" charset="0"/>
              </a:rPr>
              <a:t>a</a:t>
            </a:r>
            <a:r>
              <a:rPr lang="en-US" baseline="-25000" dirty="0" smtClean="0">
                <a:latin typeface="Cambria Math" pitchFamily="18" charset="0"/>
                <a:ea typeface="Cambria Math" pitchFamily="18" charset="0"/>
              </a:rPr>
              <a:t>0</a:t>
            </a:r>
            <a:r>
              <a:rPr lang="en-US" dirty="0" smtClean="0"/>
              <a:t> is the secret information</a:t>
            </a:r>
          </a:p>
          <a:p>
            <a:r>
              <a:rPr lang="en-US" dirty="0" smtClean="0">
                <a:latin typeface="Cambria Math" pitchFamily="18" charset="0"/>
                <a:ea typeface="Cambria Math" pitchFamily="18" charset="0"/>
              </a:rPr>
              <a:t>a</a:t>
            </a:r>
            <a:r>
              <a:rPr lang="en-US" baseline="-25000" dirty="0" smtClean="0">
                <a:latin typeface="Cambria Math" pitchFamily="18" charset="0"/>
                <a:ea typeface="Cambria Math" pitchFamily="18" charset="0"/>
              </a:rPr>
              <a:t>1</a:t>
            </a:r>
            <a:r>
              <a:rPr lang="en-US" dirty="0" smtClean="0"/>
              <a:t> through </a:t>
            </a:r>
            <a:r>
              <a:rPr lang="en-US" dirty="0" smtClean="0">
                <a:latin typeface="Cambria Math" pitchFamily="18" charset="0"/>
                <a:ea typeface="Cambria Math" pitchFamily="18" charset="0"/>
              </a:rPr>
              <a:t>a</a:t>
            </a:r>
            <a:r>
              <a:rPr lang="en-US" baseline="-25000" dirty="0" smtClean="0">
                <a:latin typeface="Cambria Math" pitchFamily="18" charset="0"/>
                <a:ea typeface="Cambria Math" pitchFamily="18" charset="0"/>
              </a:rPr>
              <a:t>t</a:t>
            </a:r>
            <a:r>
              <a:rPr lang="en-US" dirty="0" smtClean="0"/>
              <a:t> are chosen randomly</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That’s a lot of digits</a:t>
            </a:r>
            <a:endParaRPr lang="en-US" dirty="0"/>
          </a:p>
        </p:txBody>
      </p:sp>
      <p:sp>
        <p:nvSpPr>
          <p:cNvPr id="4" name="Date Placeholder 3"/>
          <p:cNvSpPr>
            <a:spLocks noGrp="1"/>
          </p:cNvSpPr>
          <p:nvPr>
            <p:ph type="dt" sz="half" idx="10"/>
          </p:nvPr>
        </p:nvSpPr>
        <p:spPr/>
        <p:txBody>
          <a:bodyPr/>
          <a:lstStyle/>
          <a:p>
            <a:r>
              <a:rPr lang="en-US" dirty="0" smtClean="0"/>
              <a:t>7/16/2011</a:t>
            </a:r>
            <a:endParaRPr lang="en-US" dirty="0"/>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4</a:t>
            </a:fld>
            <a:endParaRPr lang="en-US"/>
          </a:p>
        </p:txBody>
      </p:sp>
      <p:pic>
        <p:nvPicPr>
          <p:cNvPr id="3074" name="Picture 2"/>
          <p:cNvPicPr>
            <a:picLocks noGrp="1" noChangeAspect="1" noChangeArrowheads="1"/>
          </p:cNvPicPr>
          <p:nvPr>
            <p:ph idx="1"/>
          </p:nvPr>
        </p:nvPicPr>
        <p:blipFill>
          <a:blip r:embed="rId3" cstate="print"/>
          <a:srcRect/>
          <a:stretch>
            <a:fillRect/>
          </a:stretch>
        </p:blipFill>
        <p:spPr bwMode="auto">
          <a:xfrm>
            <a:off x="1520260" y="1447800"/>
            <a:ext cx="7329030" cy="4800600"/>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 </a:t>
            </a:r>
            <a:r>
              <a:rPr lang="en-US" dirty="0" smtClean="0"/>
              <a:t>I</a:t>
            </a:r>
            <a:r>
              <a:rPr lang="en-US" dirty="0" smtClean="0"/>
              <a:t>s Secret</a:t>
            </a:r>
            <a:endParaRPr lang="en-US" dirty="0"/>
          </a:p>
        </p:txBody>
      </p:sp>
      <p:sp>
        <p:nvSpPr>
          <p:cNvPr id="3" name="Content Placeholder 2"/>
          <p:cNvSpPr>
            <a:spLocks noGrp="1"/>
          </p:cNvSpPr>
          <p:nvPr>
            <p:ph idx="1"/>
          </p:nvPr>
        </p:nvSpPr>
        <p:spPr/>
        <p:txBody>
          <a:bodyPr/>
          <a:lstStyle/>
          <a:p>
            <a:r>
              <a:rPr lang="en-US" dirty="0" smtClean="0"/>
              <a:t>We have </a:t>
            </a:r>
            <a:r>
              <a:rPr lang="en-US" dirty="0" smtClean="0">
                <a:latin typeface="Cambria Math" pitchFamily="18" charset="0"/>
                <a:ea typeface="Cambria Math" pitchFamily="18" charset="0"/>
              </a:rPr>
              <a:t>t + 1</a:t>
            </a:r>
            <a:r>
              <a:rPr lang="en-US" dirty="0" smtClean="0"/>
              <a:t> unknowns</a:t>
            </a:r>
          </a:p>
          <a:p>
            <a:pPr lvl="1"/>
            <a:r>
              <a:rPr lang="en-US" dirty="0" smtClean="0"/>
              <a:t>the </a:t>
            </a:r>
            <a:r>
              <a:rPr lang="en-US" dirty="0" smtClean="0">
                <a:latin typeface="Cambria Math" pitchFamily="18" charset="0"/>
                <a:ea typeface="Cambria Math" pitchFamily="18" charset="0"/>
              </a:rPr>
              <a:t>t + 1</a:t>
            </a:r>
            <a:r>
              <a:rPr lang="en-US" dirty="0" smtClean="0"/>
              <a:t> coefficients</a:t>
            </a:r>
          </a:p>
          <a:p>
            <a:r>
              <a:rPr lang="en-US" dirty="0" smtClean="0"/>
              <a:t>We need </a:t>
            </a:r>
            <a:r>
              <a:rPr lang="en-US" dirty="0" smtClean="0">
                <a:latin typeface="Cambria Math" pitchFamily="18" charset="0"/>
                <a:ea typeface="Cambria Math" pitchFamily="18" charset="0"/>
              </a:rPr>
              <a:t>t + 1</a:t>
            </a:r>
            <a:r>
              <a:rPr lang="en-US" dirty="0" smtClean="0"/>
              <a:t> points on the curve to identify all the coefficients</a:t>
            </a:r>
          </a:p>
          <a:p>
            <a:r>
              <a:rPr lang="en-US" dirty="0" smtClean="0"/>
              <a:t>The secret shares are points on the curve</a:t>
            </a:r>
          </a:p>
          <a:p>
            <a:pPr lvl="1"/>
            <a:r>
              <a:rPr lang="en-US" dirty="0" smtClean="0"/>
              <a:t>x, f(x) number pairs</a:t>
            </a:r>
          </a:p>
          <a:p>
            <a:pPr lvl="1"/>
            <a:r>
              <a:rPr lang="en-US" dirty="0" smtClean="0"/>
              <a:t>x can be an index.  Only f(x) must be secret</a:t>
            </a: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Paillier Cryptography</a:t>
            </a:r>
            <a:endParaRPr lang="en-US" dirty="0"/>
          </a:p>
        </p:txBody>
      </p:sp>
      <p:sp>
        <p:nvSpPr>
          <p:cNvPr id="3" name="Content Placeholder 2"/>
          <p:cNvSpPr>
            <a:spLocks noGrp="1"/>
          </p:cNvSpPr>
          <p:nvPr>
            <p:ph idx="1"/>
          </p:nvPr>
        </p:nvSpPr>
        <p:spPr/>
        <p:txBody>
          <a:bodyPr>
            <a:normAutofit/>
          </a:bodyPr>
          <a:lstStyle/>
          <a:p>
            <a:r>
              <a:rPr lang="en-US" sz="2800" dirty="0" smtClean="0"/>
              <a:t>Carmichael function is very similar to Euler’s totient function</a:t>
            </a:r>
          </a:p>
          <a:p>
            <a:pPr algn="ctr">
              <a:buNone/>
            </a:pPr>
            <a:r>
              <a:rPr lang="el-GR" sz="2400" dirty="0" smtClean="0">
                <a:latin typeface="Cambria Math" pitchFamily="18" charset="0"/>
                <a:ea typeface="Cambria Math" pitchFamily="18" charset="0"/>
              </a:rPr>
              <a:t>λ</a:t>
            </a:r>
            <a:r>
              <a:rPr lang="en-US" sz="2400" dirty="0" smtClean="0">
                <a:latin typeface="Cambria Math" pitchFamily="18" charset="0"/>
                <a:ea typeface="Cambria Math" pitchFamily="18" charset="0"/>
              </a:rPr>
              <a:t>(n) = lcm(p-1, q-1)</a:t>
            </a:r>
          </a:p>
          <a:p>
            <a:r>
              <a:rPr lang="en-US" sz="2800" dirty="0" smtClean="0"/>
              <a:t>Useful properties</a:t>
            </a:r>
          </a:p>
          <a:p>
            <a:pPr algn="ctr">
              <a:buNone/>
            </a:pPr>
            <a:r>
              <a:rPr lang="en-US" sz="2400" dirty="0" smtClean="0">
                <a:latin typeface="Cambria Math" pitchFamily="18" charset="0"/>
                <a:ea typeface="Cambria Math" pitchFamily="18" charset="0"/>
              </a:rPr>
              <a:t>w</a:t>
            </a:r>
            <a:r>
              <a:rPr lang="el-GR" sz="2400" baseline="30000" dirty="0" smtClean="0">
                <a:latin typeface="Cambria Math" pitchFamily="18" charset="0"/>
                <a:ea typeface="Cambria Math" pitchFamily="18" charset="0"/>
              </a:rPr>
              <a:t>λ</a:t>
            </a:r>
            <a:r>
              <a:rPr lang="en-US" sz="2400" dirty="0" smtClean="0">
                <a:latin typeface="Cambria Math" pitchFamily="18" charset="0"/>
                <a:ea typeface="Cambria Math" pitchFamily="18" charset="0"/>
              </a:rPr>
              <a:t> </a:t>
            </a:r>
            <a:r>
              <a:rPr lang="en-US" sz="2400" dirty="0" smtClean="0">
                <a:latin typeface="Cambria Math"/>
                <a:ea typeface="Cambria Math"/>
              </a:rPr>
              <a:t>≡</a:t>
            </a:r>
            <a:r>
              <a:rPr lang="en-US" sz="2400" dirty="0" smtClean="0">
                <a:latin typeface="Cambria Math" pitchFamily="18" charset="0"/>
                <a:ea typeface="Cambria Math" pitchFamily="18" charset="0"/>
              </a:rPr>
              <a:t> 1 mod n</a:t>
            </a:r>
          </a:p>
          <a:p>
            <a:pPr algn="ctr">
              <a:buNone/>
            </a:pPr>
            <a:r>
              <a:rPr lang="en-US" sz="2400" dirty="0" smtClean="0">
                <a:latin typeface="Cambria Math" pitchFamily="18" charset="0"/>
                <a:ea typeface="Cambria Math" pitchFamily="18" charset="0"/>
              </a:rPr>
              <a:t>w</a:t>
            </a:r>
            <a:r>
              <a:rPr lang="el-GR" sz="2400" baseline="30000" dirty="0" smtClean="0">
                <a:latin typeface="Cambria Math" pitchFamily="18" charset="0"/>
                <a:ea typeface="Cambria Math" pitchFamily="18" charset="0"/>
              </a:rPr>
              <a:t>λ</a:t>
            </a:r>
            <a:r>
              <a:rPr lang="en-US" sz="2400" baseline="30000" dirty="0" smtClean="0">
                <a:latin typeface="Cambria Math" pitchFamily="18" charset="0"/>
                <a:ea typeface="Cambria Math" pitchFamily="18" charset="0"/>
              </a:rPr>
              <a:t>n</a:t>
            </a:r>
            <a:r>
              <a:rPr lang="en-US" sz="2400" dirty="0" smtClean="0">
                <a:latin typeface="Cambria Math" pitchFamily="18" charset="0"/>
                <a:ea typeface="Cambria Math" pitchFamily="18" charset="0"/>
              </a:rPr>
              <a:t> </a:t>
            </a:r>
            <a:r>
              <a:rPr lang="en-US" sz="2400" dirty="0" smtClean="0">
                <a:latin typeface="Cambria Math"/>
                <a:ea typeface="Cambria Math"/>
              </a:rPr>
              <a:t>≡</a:t>
            </a:r>
            <a:r>
              <a:rPr lang="en-US" sz="2400" dirty="0" smtClean="0">
                <a:latin typeface="Cambria Math" pitchFamily="18" charset="0"/>
                <a:ea typeface="Cambria Math" pitchFamily="18" charset="0"/>
              </a:rPr>
              <a:t> 1 mod n</a:t>
            </a:r>
            <a:r>
              <a:rPr lang="en-US" sz="2400" baseline="30000" dirty="0" smtClean="0">
                <a:latin typeface="Cambria Math" pitchFamily="18" charset="0"/>
                <a:ea typeface="Cambria Math" pitchFamily="18" charset="0"/>
              </a:rPr>
              <a:t>2</a:t>
            </a:r>
            <a:endParaRPr lang="en-US" sz="2400" dirty="0" smtClean="0">
              <a:latin typeface="Cambria Math" pitchFamily="18" charset="0"/>
              <a:ea typeface="Cambria Math" pitchFamily="18" charset="0"/>
            </a:endParaRPr>
          </a:p>
          <a:p>
            <a:r>
              <a:rPr lang="en-US" sz="2800" dirty="0" smtClean="0"/>
              <a:t>Which implies</a:t>
            </a:r>
          </a:p>
          <a:p>
            <a:pPr algn="ctr">
              <a:buNone/>
            </a:pPr>
            <a:r>
              <a:rPr lang="en-US" sz="2800" dirty="0" smtClean="0">
                <a:latin typeface="Cambria Math" pitchFamily="18" charset="0"/>
                <a:ea typeface="Cambria Math" pitchFamily="18" charset="0"/>
              </a:rPr>
              <a:t>w</a:t>
            </a:r>
            <a:r>
              <a:rPr lang="el-GR" sz="2800" baseline="30000" dirty="0" smtClean="0">
                <a:latin typeface="Cambria Math" pitchFamily="18" charset="0"/>
                <a:ea typeface="Cambria Math" pitchFamily="18" charset="0"/>
              </a:rPr>
              <a:t>λ</a:t>
            </a:r>
            <a:r>
              <a:rPr lang="en-US" sz="2800" dirty="0" smtClean="0">
                <a:latin typeface="Cambria Math" pitchFamily="18" charset="0"/>
                <a:ea typeface="Cambria Math" pitchFamily="18" charset="0"/>
              </a:rPr>
              <a:t> = an + 1</a:t>
            </a:r>
          </a:p>
          <a:p>
            <a:pPr algn="ctr">
              <a:buNone/>
            </a:pPr>
            <a:r>
              <a:rPr lang="en-US" sz="2800" dirty="0" smtClean="0">
                <a:latin typeface="Cambria Math" pitchFamily="18" charset="0"/>
                <a:ea typeface="Cambria Math" pitchFamily="18" charset="0"/>
              </a:rPr>
              <a:t>w</a:t>
            </a:r>
            <a:r>
              <a:rPr lang="el-GR" sz="2800" baseline="30000" dirty="0" smtClean="0">
                <a:latin typeface="Cambria Math" pitchFamily="18" charset="0"/>
                <a:ea typeface="Cambria Math" pitchFamily="18" charset="0"/>
              </a:rPr>
              <a:t>λ</a:t>
            </a:r>
            <a:r>
              <a:rPr lang="en-US" sz="2800" baseline="30000" dirty="0" smtClean="0">
                <a:latin typeface="Cambria Math" pitchFamily="18" charset="0"/>
                <a:ea typeface="Cambria Math" pitchFamily="18" charset="0"/>
              </a:rPr>
              <a:t>n</a:t>
            </a:r>
            <a:r>
              <a:rPr lang="en-US" sz="2800" dirty="0" smtClean="0">
                <a:latin typeface="Cambria Math" pitchFamily="18" charset="0"/>
                <a:ea typeface="Cambria Math" pitchFamily="18" charset="0"/>
              </a:rPr>
              <a:t> = bn</a:t>
            </a:r>
            <a:r>
              <a:rPr lang="en-US" sz="2800" baseline="30000" dirty="0" smtClean="0">
                <a:latin typeface="Cambria Math" pitchFamily="18" charset="0"/>
                <a:ea typeface="Cambria Math" pitchFamily="18" charset="0"/>
              </a:rPr>
              <a:t>2</a:t>
            </a:r>
            <a:r>
              <a:rPr lang="en-US" sz="2800" dirty="0" smtClean="0">
                <a:latin typeface="Cambria Math" pitchFamily="18" charset="0"/>
                <a:ea typeface="Cambria Math" pitchFamily="18" charset="0"/>
              </a:rPr>
              <a:t> + </a:t>
            </a:r>
            <a:r>
              <a:rPr lang="en-US" sz="2800" dirty="0" smtClean="0">
                <a:latin typeface="Cambria Math" pitchFamily="18" charset="0"/>
                <a:ea typeface="Cambria Math" pitchFamily="18" charset="0"/>
              </a:rPr>
              <a:t>1</a:t>
            </a:r>
          </a:p>
          <a:p>
            <a:pPr>
              <a:buNone/>
            </a:pPr>
            <a:r>
              <a:rPr lang="en-US" sz="2800" dirty="0" smtClean="0"/>
              <a:t>(Paillier, 1999)</a:t>
            </a: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Paillier</a:t>
            </a:r>
            <a:endParaRPr lang="en-US" dirty="0"/>
          </a:p>
        </p:txBody>
      </p:sp>
      <p:sp>
        <p:nvSpPr>
          <p:cNvPr id="3" name="Content Placeholder 2"/>
          <p:cNvSpPr>
            <a:spLocks noGrp="1"/>
          </p:cNvSpPr>
          <p:nvPr>
            <p:ph idx="1"/>
          </p:nvPr>
        </p:nvSpPr>
        <p:spPr/>
        <p:txBody>
          <a:bodyPr/>
          <a:lstStyle/>
          <a:p>
            <a:r>
              <a:rPr lang="en-US" sz="2800" dirty="0" smtClean="0"/>
              <a:t>Choose two safe primes p and q</a:t>
            </a:r>
          </a:p>
          <a:p>
            <a:r>
              <a:rPr lang="en-US" sz="2800" dirty="0" smtClean="0"/>
              <a:t>Calculate n = p * q and </a:t>
            </a:r>
            <a:r>
              <a:rPr lang="el-GR" sz="2800" dirty="0" smtClean="0">
                <a:latin typeface="Cambria Math"/>
                <a:ea typeface="Cambria Math"/>
              </a:rPr>
              <a:t>λ</a:t>
            </a:r>
            <a:r>
              <a:rPr lang="en-US" sz="2800" dirty="0" smtClean="0">
                <a:latin typeface="Cambria Math"/>
                <a:ea typeface="Cambria Math"/>
              </a:rPr>
              <a:t>(n)</a:t>
            </a:r>
          </a:p>
          <a:p>
            <a:r>
              <a:rPr lang="en-US" sz="2800" dirty="0" smtClean="0"/>
              <a:t>Define the function</a:t>
            </a:r>
          </a:p>
          <a:p>
            <a:pPr algn="ctr">
              <a:buNone/>
            </a:pPr>
            <a:r>
              <a:rPr lang="en-US" sz="2000" dirty="0" smtClean="0">
                <a:latin typeface="Cambria Math" pitchFamily="18" charset="0"/>
                <a:ea typeface="Cambria Math" pitchFamily="18" charset="0"/>
              </a:rPr>
              <a:t>          u - 1</a:t>
            </a:r>
          </a:p>
          <a:p>
            <a:pPr algn="ctr">
              <a:buNone/>
            </a:pPr>
            <a:r>
              <a:rPr lang="en-US" sz="2000" dirty="0" smtClean="0">
                <a:latin typeface="Cambria Math" pitchFamily="18" charset="0"/>
                <a:ea typeface="Cambria Math" pitchFamily="18" charset="0"/>
              </a:rPr>
              <a:t>L(u) = ----------</a:t>
            </a:r>
          </a:p>
          <a:p>
            <a:pPr algn="ctr">
              <a:buNone/>
            </a:pPr>
            <a:r>
              <a:rPr lang="en-US" sz="2000" dirty="0" smtClean="0">
                <a:latin typeface="Cambria Math" pitchFamily="18" charset="0"/>
                <a:ea typeface="Cambria Math" pitchFamily="18" charset="0"/>
              </a:rPr>
              <a:t>          n</a:t>
            </a:r>
          </a:p>
          <a:p>
            <a:r>
              <a:rPr lang="en-US" sz="2800" dirty="0" smtClean="0"/>
              <a:t>Choose a generator value g such that</a:t>
            </a:r>
          </a:p>
          <a:p>
            <a:pPr algn="ctr">
              <a:buNone/>
            </a:pPr>
            <a:r>
              <a:rPr lang="en-US" sz="2800" dirty="0" smtClean="0">
                <a:latin typeface="Cambria Math" pitchFamily="18" charset="0"/>
                <a:ea typeface="Cambria Math" pitchFamily="18" charset="0"/>
              </a:rPr>
              <a:t>L(g</a:t>
            </a:r>
            <a:r>
              <a:rPr lang="el-GR" sz="2800" baseline="30000" dirty="0" smtClean="0">
                <a:latin typeface="Cambria Math"/>
                <a:ea typeface="Cambria Math"/>
              </a:rPr>
              <a:t>λ</a:t>
            </a:r>
            <a:r>
              <a:rPr lang="en-US" sz="2800" dirty="0" smtClean="0">
                <a:latin typeface="Cambria Math" pitchFamily="18" charset="0"/>
                <a:ea typeface="Cambria Math" pitchFamily="18" charset="0"/>
              </a:rPr>
              <a:t> mod n</a:t>
            </a:r>
            <a:r>
              <a:rPr lang="en-US" sz="2800" baseline="30000" dirty="0" smtClean="0">
                <a:latin typeface="Cambria Math" pitchFamily="18" charset="0"/>
                <a:ea typeface="Cambria Math" pitchFamily="18" charset="0"/>
              </a:rPr>
              <a:t>2</a:t>
            </a:r>
            <a:r>
              <a:rPr lang="en-US" sz="2800" dirty="0" smtClean="0">
                <a:latin typeface="Cambria Math" pitchFamily="18" charset="0"/>
                <a:ea typeface="Cambria Math" pitchFamily="18" charset="0"/>
              </a:rPr>
              <a:t>) and n are coprime </a:t>
            </a:r>
            <a:endParaRPr lang="en-US" sz="2800" dirty="0" smtClean="0">
              <a:latin typeface="Cambria Math" pitchFamily="18" charset="0"/>
              <a:ea typeface="Cambria Math" pitchFamily="18" charset="0"/>
            </a:endParaRPr>
          </a:p>
          <a:p>
            <a:r>
              <a:rPr lang="en-US" sz="2800" dirty="0" smtClean="0"/>
              <a:t>Public key is (g, n)</a:t>
            </a:r>
          </a:p>
          <a:p>
            <a:r>
              <a:rPr lang="en-US" sz="2800" dirty="0" smtClean="0"/>
              <a:t>Private key is </a:t>
            </a:r>
            <a:r>
              <a:rPr lang="el-GR" sz="2800" dirty="0" smtClean="0">
                <a:latin typeface="Cambria Math"/>
                <a:ea typeface="Cambria Math"/>
              </a:rPr>
              <a:t>λ</a:t>
            </a:r>
            <a:endParaRPr lang="en-US" sz="2800" dirty="0" smtClean="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Paillier Encrypt</a:t>
            </a:r>
            <a:endParaRPr lang="en-US" dirty="0"/>
          </a:p>
        </p:txBody>
      </p:sp>
      <p:sp>
        <p:nvSpPr>
          <p:cNvPr id="3" name="Content Placeholder 2"/>
          <p:cNvSpPr>
            <a:spLocks noGrp="1"/>
          </p:cNvSpPr>
          <p:nvPr>
            <p:ph idx="1"/>
          </p:nvPr>
        </p:nvSpPr>
        <p:spPr/>
        <p:txBody>
          <a:bodyPr/>
          <a:lstStyle/>
          <a:p>
            <a:r>
              <a:rPr lang="en-US" dirty="0" smtClean="0"/>
              <a:t>For plaintext message m &lt; n</a:t>
            </a:r>
          </a:p>
          <a:p>
            <a:r>
              <a:rPr lang="en-US" dirty="0" smtClean="0"/>
              <a:t>Chose a random number r &lt; n</a:t>
            </a:r>
          </a:p>
          <a:p>
            <a:r>
              <a:rPr lang="en-US" dirty="0" smtClean="0"/>
              <a:t>Encrypt</a:t>
            </a:r>
          </a:p>
          <a:p>
            <a:pPr algn="ctr">
              <a:buNone/>
            </a:pPr>
            <a:r>
              <a:rPr lang="en-US" dirty="0" smtClean="0"/>
              <a:t>c = </a:t>
            </a:r>
            <a:r>
              <a:rPr lang="en-US" dirty="0" err="1" smtClean="0"/>
              <a:t>g</a:t>
            </a:r>
            <a:r>
              <a:rPr lang="en-US" baseline="30000" dirty="0" err="1" smtClean="0"/>
              <a:t>m</a:t>
            </a:r>
            <a:r>
              <a:rPr lang="en-US" dirty="0" err="1" smtClean="0"/>
              <a:t>r</a:t>
            </a:r>
            <a:r>
              <a:rPr lang="en-US" baseline="30000" dirty="0" err="1" smtClean="0"/>
              <a:t>n</a:t>
            </a:r>
            <a:r>
              <a:rPr lang="en-US" dirty="0" smtClean="0"/>
              <a:t> mod n</a:t>
            </a:r>
            <a:r>
              <a:rPr lang="en-US" baseline="30000" dirty="0" smtClean="0"/>
              <a:t>2</a:t>
            </a:r>
            <a:endParaRPr lang="en-US" baseline="30000"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Paillier Decrypt</a:t>
            </a:r>
            <a:endParaRPr lang="en-US" dirty="0"/>
          </a:p>
        </p:txBody>
      </p:sp>
      <p:sp>
        <p:nvSpPr>
          <p:cNvPr id="3" name="Content Placeholder 2"/>
          <p:cNvSpPr>
            <a:spLocks noGrp="1"/>
          </p:cNvSpPr>
          <p:nvPr>
            <p:ph idx="1"/>
          </p:nvPr>
        </p:nvSpPr>
        <p:spPr/>
        <p:txBody>
          <a:bodyPr/>
          <a:lstStyle/>
          <a:p>
            <a:r>
              <a:rPr lang="en-US" dirty="0" smtClean="0"/>
              <a:t>Decrypt</a:t>
            </a:r>
          </a:p>
          <a:p>
            <a:pPr algn="ctr">
              <a:buNone/>
            </a:pPr>
            <a:r>
              <a:rPr lang="en-US" dirty="0" smtClean="0">
                <a:latin typeface="Cambria Math" pitchFamily="18" charset="0"/>
                <a:ea typeface="Cambria Math" pitchFamily="18" charset="0"/>
              </a:rPr>
              <a:t>L(c</a:t>
            </a:r>
            <a:r>
              <a:rPr lang="el-GR" baseline="30000" dirty="0" smtClean="0">
                <a:latin typeface="Cambria Math"/>
                <a:ea typeface="Cambria Math"/>
              </a:rPr>
              <a:t>λ</a:t>
            </a:r>
            <a:r>
              <a:rPr lang="en-US" dirty="0" smtClean="0">
                <a:latin typeface="Cambria Math" pitchFamily="18" charset="0"/>
                <a:ea typeface="Cambria Math" pitchFamily="18" charset="0"/>
              </a:rPr>
              <a:t> mod n</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a:t>
            </a:r>
          </a:p>
          <a:p>
            <a:pPr algn="ctr">
              <a:buNone/>
            </a:pPr>
            <a:r>
              <a:rPr lang="en-US" dirty="0" smtClean="0">
                <a:latin typeface="Cambria Math" pitchFamily="18" charset="0"/>
                <a:ea typeface="Cambria Math" pitchFamily="18" charset="0"/>
              </a:rPr>
              <a:t>m =   ------------------ mod n</a:t>
            </a:r>
          </a:p>
          <a:p>
            <a:pPr algn="ctr">
              <a:buNone/>
            </a:pPr>
            <a:r>
              <a:rPr lang="en-US" dirty="0" smtClean="0">
                <a:latin typeface="Cambria Math" pitchFamily="18" charset="0"/>
                <a:ea typeface="Cambria Math" pitchFamily="18" charset="0"/>
              </a:rPr>
              <a:t>L(g</a:t>
            </a:r>
            <a:r>
              <a:rPr lang="el-GR" baseline="30000" dirty="0" smtClean="0">
                <a:latin typeface="Cambria Math"/>
                <a:ea typeface="Cambria Math"/>
              </a:rPr>
              <a:t>λ</a:t>
            </a:r>
            <a:r>
              <a:rPr lang="en-US" dirty="0" smtClean="0">
                <a:latin typeface="Cambria Math" pitchFamily="18" charset="0"/>
                <a:ea typeface="Cambria Math" pitchFamily="18" charset="0"/>
              </a:rPr>
              <a:t> mod n</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a:t>
            </a:r>
            <a:endParaRPr lang="en-US" dirty="0">
              <a:latin typeface="Cambria Math" pitchFamily="18" charset="0"/>
              <a:ea typeface="Cambria Math" pitchFamily="18" charset="0"/>
            </a:endParaRP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Generator g</a:t>
            </a:r>
            <a:endParaRPr lang="en-US" dirty="0"/>
          </a:p>
        </p:txBody>
      </p:sp>
      <p:sp>
        <p:nvSpPr>
          <p:cNvPr id="3" name="Content Placeholder 2"/>
          <p:cNvSpPr>
            <a:spLocks noGrp="1"/>
          </p:cNvSpPr>
          <p:nvPr>
            <p:ph idx="1"/>
          </p:nvPr>
        </p:nvSpPr>
        <p:spPr/>
        <p:txBody>
          <a:bodyPr/>
          <a:lstStyle/>
          <a:p>
            <a:r>
              <a:rPr lang="en-US" dirty="0" smtClean="0"/>
              <a:t>Start from the Carmichael function</a:t>
            </a:r>
          </a:p>
          <a:p>
            <a:pPr algn="ctr">
              <a:buNone/>
            </a:pPr>
            <a:r>
              <a:rPr lang="en-US" dirty="0" smtClean="0">
                <a:latin typeface="Cambria Math" pitchFamily="18" charset="0"/>
                <a:ea typeface="Cambria Math" pitchFamily="18" charset="0"/>
              </a:rPr>
              <a:t>g</a:t>
            </a:r>
            <a:r>
              <a:rPr lang="el-GR" baseline="30000" dirty="0" smtClean="0">
                <a:latin typeface="Cambria Math" pitchFamily="18" charset="0"/>
                <a:ea typeface="Cambria Math" pitchFamily="18" charset="0"/>
              </a:rPr>
              <a:t>λ</a:t>
            </a:r>
            <a:r>
              <a:rPr lang="en-US" dirty="0" smtClean="0">
                <a:latin typeface="Cambria Math" pitchFamily="18" charset="0"/>
                <a:ea typeface="Cambria Math" pitchFamily="18" charset="0"/>
              </a:rPr>
              <a:t> </a:t>
            </a:r>
            <a:r>
              <a:rPr lang="en-US" dirty="0" smtClean="0">
                <a:latin typeface="Cambria Math" pitchFamily="18" charset="0"/>
                <a:ea typeface="Cambria Math" pitchFamily="18" charset="0"/>
              </a:rPr>
              <a:t>= </a:t>
            </a:r>
            <a:r>
              <a:rPr lang="en-US" dirty="0" smtClean="0">
                <a:latin typeface="Cambria Math" pitchFamily="18" charset="0"/>
                <a:ea typeface="Cambria Math" pitchFamily="18" charset="0"/>
              </a:rPr>
              <a:t>1 + an</a:t>
            </a:r>
          </a:p>
          <a:p>
            <a:pPr algn="ctr">
              <a:buNone/>
            </a:pPr>
            <a:r>
              <a:rPr lang="en-US" dirty="0" smtClean="0">
                <a:latin typeface="Cambria Math" pitchFamily="18" charset="0"/>
                <a:ea typeface="Cambria Math" pitchFamily="18" charset="0"/>
              </a:rPr>
              <a:t>g</a:t>
            </a:r>
            <a:r>
              <a:rPr lang="el-GR" baseline="30000" dirty="0" smtClean="0">
                <a:latin typeface="Cambria Math" pitchFamily="18" charset="0"/>
                <a:ea typeface="Cambria Math" pitchFamily="18" charset="0"/>
              </a:rPr>
              <a:t>λ</a:t>
            </a:r>
            <a:r>
              <a:rPr lang="en-US" baseline="30000" dirty="0" smtClean="0">
                <a:latin typeface="Cambria Math" pitchFamily="18" charset="0"/>
                <a:ea typeface="Cambria Math" pitchFamily="18" charset="0"/>
              </a:rPr>
              <a:t>x</a:t>
            </a:r>
            <a:r>
              <a:rPr lang="en-US" dirty="0" smtClean="0">
                <a:latin typeface="Cambria Math" pitchFamily="18" charset="0"/>
                <a:ea typeface="Cambria Math" pitchFamily="18" charset="0"/>
              </a:rPr>
              <a:t> </a:t>
            </a:r>
            <a:r>
              <a:rPr lang="en-US" dirty="0" smtClean="0">
                <a:latin typeface="Cambria Math" pitchFamily="18" charset="0"/>
                <a:ea typeface="Cambria Math" pitchFamily="18" charset="0"/>
              </a:rPr>
              <a:t>= </a:t>
            </a:r>
            <a:r>
              <a:rPr lang="en-US" dirty="0" smtClean="0">
                <a:latin typeface="Cambria Math" pitchFamily="18" charset="0"/>
                <a:ea typeface="Cambria Math" pitchFamily="18" charset="0"/>
              </a:rPr>
              <a:t>(1 + an)</a:t>
            </a:r>
            <a:r>
              <a:rPr lang="en-US" baseline="30000" dirty="0" smtClean="0">
                <a:latin typeface="Cambria Math" pitchFamily="18" charset="0"/>
                <a:ea typeface="Cambria Math" pitchFamily="18" charset="0"/>
              </a:rPr>
              <a:t>x</a:t>
            </a:r>
            <a:endParaRPr lang="en-US" baseline="30000" dirty="0" smtClean="0">
              <a:latin typeface="Cambria Math" pitchFamily="18" charset="0"/>
              <a:ea typeface="Cambria Math" pitchFamily="18" charset="0"/>
            </a:endParaRPr>
          </a:p>
          <a:p>
            <a:r>
              <a:rPr lang="en-US" dirty="0" smtClean="0"/>
              <a:t>Use binomial expansion</a:t>
            </a:r>
          </a:p>
          <a:p>
            <a:pPr algn="ctr">
              <a:buNone/>
            </a:pPr>
            <a:r>
              <a:rPr lang="en-US" dirty="0" smtClean="0">
                <a:latin typeface="Cambria Math" pitchFamily="18" charset="0"/>
                <a:ea typeface="Cambria Math" pitchFamily="18" charset="0"/>
              </a:rPr>
              <a:t>(1+an)</a:t>
            </a:r>
            <a:r>
              <a:rPr lang="en-US" baseline="30000" dirty="0" smtClean="0">
                <a:latin typeface="Cambria Math" pitchFamily="18" charset="0"/>
                <a:ea typeface="Cambria Math" pitchFamily="18" charset="0"/>
              </a:rPr>
              <a:t>x</a:t>
            </a:r>
            <a:r>
              <a:rPr lang="en-US" dirty="0" smtClean="0">
                <a:latin typeface="Cambria Math" pitchFamily="18" charset="0"/>
                <a:ea typeface="Cambria Math" pitchFamily="18" charset="0"/>
              </a:rPr>
              <a:t>=1 + x(an) + n</a:t>
            </a:r>
            <a:r>
              <a:rPr lang="en-US" baseline="30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p>
          <a:p>
            <a:r>
              <a:rPr lang="en-US" dirty="0" smtClean="0"/>
              <a:t>Result</a:t>
            </a:r>
          </a:p>
          <a:p>
            <a:pPr algn="ctr">
              <a:buNone/>
            </a:pPr>
            <a:r>
              <a:rPr lang="en-US" dirty="0" smtClean="0">
                <a:latin typeface="Cambria Math" pitchFamily="18" charset="0"/>
                <a:ea typeface="Cambria Math" pitchFamily="18" charset="0"/>
              </a:rPr>
              <a:t>g</a:t>
            </a:r>
            <a:r>
              <a:rPr lang="el-GR" baseline="30000" dirty="0" smtClean="0">
                <a:latin typeface="Cambria Math"/>
                <a:ea typeface="Cambria Math"/>
              </a:rPr>
              <a:t>λ</a:t>
            </a:r>
            <a:r>
              <a:rPr lang="en-US" baseline="30000" dirty="0" smtClean="0">
                <a:latin typeface="Cambria Math" pitchFamily="18" charset="0"/>
                <a:ea typeface="Cambria Math" pitchFamily="18" charset="0"/>
              </a:rPr>
              <a:t>x</a:t>
            </a:r>
            <a:r>
              <a:rPr lang="en-US" dirty="0" smtClean="0">
                <a:latin typeface="Cambria Math" pitchFamily="18" charset="0"/>
                <a:ea typeface="Cambria Math" pitchFamily="18" charset="0"/>
              </a:rPr>
              <a:t> = (1 + an)</a:t>
            </a:r>
            <a:r>
              <a:rPr lang="en-US" baseline="30000" dirty="0" smtClean="0">
                <a:latin typeface="Cambria Math" pitchFamily="18" charset="0"/>
                <a:ea typeface="Cambria Math" pitchFamily="18" charset="0"/>
              </a:rPr>
              <a:t>x</a:t>
            </a:r>
            <a:r>
              <a:rPr lang="en-US" dirty="0" smtClean="0">
                <a:latin typeface="Cambria Math" pitchFamily="18" charset="0"/>
                <a:ea typeface="Cambria Math" pitchFamily="18" charset="0"/>
              </a:rPr>
              <a:t> = (1 + </a:t>
            </a:r>
            <a:r>
              <a:rPr lang="en-US" dirty="0" err="1" smtClean="0">
                <a:latin typeface="Cambria Math" pitchFamily="18" charset="0"/>
                <a:ea typeface="Cambria Math" pitchFamily="18" charset="0"/>
              </a:rPr>
              <a:t>xan</a:t>
            </a:r>
            <a:r>
              <a:rPr lang="en-US" dirty="0" smtClean="0">
                <a:latin typeface="Cambria Math" pitchFamily="18" charset="0"/>
                <a:ea typeface="Cambria Math" pitchFamily="18" charset="0"/>
              </a:rPr>
              <a:t>) mod n</a:t>
            </a:r>
            <a:r>
              <a:rPr lang="en-US" baseline="30000" dirty="0" smtClean="0">
                <a:latin typeface="Cambria Math" pitchFamily="18" charset="0"/>
                <a:ea typeface="Cambria Math" pitchFamily="18" charset="0"/>
              </a:rPr>
              <a:t>2</a:t>
            </a:r>
            <a:endParaRPr lang="en-US" baseline="30000" dirty="0" smtClean="0">
              <a:latin typeface="Cambria Math" pitchFamily="18" charset="0"/>
              <a:ea typeface="Cambria Math" pitchFamily="18" charset="0"/>
            </a:endParaRP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Decrypt Numerator</a:t>
            </a:r>
            <a:endParaRPr lang="en-US" dirty="0"/>
          </a:p>
        </p:txBody>
      </p:sp>
      <p:sp>
        <p:nvSpPr>
          <p:cNvPr id="3" name="Content Placeholder 2"/>
          <p:cNvSpPr>
            <a:spLocks noGrp="1"/>
          </p:cNvSpPr>
          <p:nvPr>
            <p:ph idx="1"/>
          </p:nvPr>
        </p:nvSpPr>
        <p:spPr/>
        <p:txBody>
          <a:bodyPr>
            <a:normAutofit/>
          </a:bodyPr>
          <a:lstStyle/>
          <a:p>
            <a:pPr algn="ctr">
              <a:buNone/>
            </a:pPr>
            <a:r>
              <a:rPr lang="en-US" sz="2400" dirty="0" smtClean="0">
                <a:latin typeface="Cambria Math" pitchFamily="18" charset="0"/>
                <a:ea typeface="Cambria Math" pitchFamily="18" charset="0"/>
              </a:rPr>
              <a:t>               c</a:t>
            </a:r>
            <a:r>
              <a:rPr lang="el-GR" sz="2400" baseline="30000" dirty="0" smtClean="0">
                <a:latin typeface="Cambria Math"/>
                <a:ea typeface="Cambria Math"/>
              </a:rPr>
              <a:t> </a:t>
            </a:r>
            <a:r>
              <a:rPr lang="el-GR" sz="2400" baseline="30000" dirty="0" smtClean="0">
                <a:latin typeface="Cambria Math"/>
                <a:ea typeface="Cambria Math"/>
              </a:rPr>
              <a:t>λ</a:t>
            </a:r>
            <a:r>
              <a:rPr lang="en-US" sz="2400" dirty="0" smtClean="0">
                <a:latin typeface="Cambria Math" pitchFamily="18" charset="0"/>
                <a:ea typeface="Cambria Math" pitchFamily="18" charset="0"/>
              </a:rPr>
              <a:t> - 1                         g</a:t>
            </a:r>
            <a:r>
              <a:rPr lang="el-GR" sz="2400" baseline="30000" dirty="0" smtClean="0">
                <a:latin typeface="Cambria Math"/>
                <a:ea typeface="Cambria Math"/>
              </a:rPr>
              <a:t>λ</a:t>
            </a:r>
            <a:r>
              <a:rPr lang="en-US" sz="2400" baseline="30000" dirty="0" err="1" smtClean="0">
                <a:latin typeface="Cambria Math" pitchFamily="18" charset="0"/>
                <a:ea typeface="Cambria Math" pitchFamily="18" charset="0"/>
              </a:rPr>
              <a:t>m</a:t>
            </a:r>
            <a:r>
              <a:rPr lang="en-US" sz="2400" dirty="0" err="1" smtClean="0">
                <a:latin typeface="Cambria Math" pitchFamily="18" charset="0"/>
                <a:ea typeface="Cambria Math" pitchFamily="18" charset="0"/>
              </a:rPr>
              <a:t>r</a:t>
            </a:r>
            <a:r>
              <a:rPr lang="el-GR" sz="2400" baseline="30000" dirty="0" smtClean="0">
                <a:latin typeface="Cambria Math"/>
                <a:ea typeface="Cambria Math"/>
              </a:rPr>
              <a:t> λ </a:t>
            </a:r>
            <a:r>
              <a:rPr lang="en-US" sz="2400" baseline="30000" dirty="0" smtClean="0">
                <a:latin typeface="Cambria Math" pitchFamily="18" charset="0"/>
                <a:ea typeface="Cambria Math" pitchFamily="18" charset="0"/>
              </a:rPr>
              <a:t>n</a:t>
            </a:r>
            <a:r>
              <a:rPr lang="en-US" sz="2400" dirty="0" smtClean="0">
                <a:latin typeface="Cambria Math" pitchFamily="18" charset="0"/>
                <a:ea typeface="Cambria Math" pitchFamily="18" charset="0"/>
              </a:rPr>
              <a:t> - 1</a:t>
            </a:r>
          </a:p>
          <a:p>
            <a:pPr algn="ctr">
              <a:buNone/>
            </a:pPr>
            <a:r>
              <a:rPr lang="en-US" sz="2400" dirty="0" smtClean="0">
                <a:latin typeface="Cambria Math" pitchFamily="18" charset="0"/>
                <a:ea typeface="Cambria Math" pitchFamily="18" charset="0"/>
              </a:rPr>
              <a:t>L(c</a:t>
            </a:r>
            <a:r>
              <a:rPr lang="el-GR" sz="2400" baseline="30000" dirty="0" smtClean="0">
                <a:latin typeface="Cambria Math"/>
                <a:ea typeface="Cambria Math"/>
              </a:rPr>
              <a:t>λ</a:t>
            </a:r>
            <a:r>
              <a:rPr lang="en-US" sz="2400" dirty="0" smtClean="0">
                <a:latin typeface="Cambria Math" pitchFamily="18" charset="0"/>
                <a:ea typeface="Cambria Math" pitchFamily="18" charset="0"/>
              </a:rPr>
              <a:t> mod n</a:t>
            </a:r>
            <a:r>
              <a:rPr lang="en-US" sz="2400" baseline="30000" dirty="0" smtClean="0">
                <a:latin typeface="Cambria Math" pitchFamily="18" charset="0"/>
                <a:ea typeface="Cambria Math" pitchFamily="18" charset="0"/>
              </a:rPr>
              <a:t>2</a:t>
            </a:r>
            <a:r>
              <a:rPr lang="en-US" sz="2400" dirty="0" smtClean="0">
                <a:latin typeface="Cambria Math" pitchFamily="18" charset="0"/>
                <a:ea typeface="Cambria Math" pitchFamily="18" charset="0"/>
              </a:rPr>
              <a:t>) = -------- mod n</a:t>
            </a:r>
            <a:r>
              <a:rPr lang="en-US" sz="2400" baseline="30000" dirty="0" smtClean="0">
                <a:latin typeface="Cambria Math" pitchFamily="18" charset="0"/>
                <a:ea typeface="Cambria Math" pitchFamily="18" charset="0"/>
              </a:rPr>
              <a:t>2</a:t>
            </a:r>
            <a:r>
              <a:rPr lang="en-US" sz="2400" dirty="0" smtClean="0">
                <a:latin typeface="Cambria Math" pitchFamily="18" charset="0"/>
                <a:ea typeface="Cambria Math" pitchFamily="18" charset="0"/>
              </a:rPr>
              <a:t> =  -------------- mod n</a:t>
            </a:r>
            <a:r>
              <a:rPr lang="en-US" sz="2400" baseline="30000" dirty="0" smtClean="0">
                <a:latin typeface="Cambria Math" pitchFamily="18" charset="0"/>
                <a:ea typeface="Cambria Math" pitchFamily="18" charset="0"/>
              </a:rPr>
              <a:t>2</a:t>
            </a:r>
            <a:endParaRPr lang="en-US" sz="2400" baseline="30000" dirty="0" smtClean="0">
              <a:latin typeface="Cambria Math" pitchFamily="18" charset="0"/>
              <a:ea typeface="Cambria Math" pitchFamily="18" charset="0"/>
            </a:endParaRPr>
          </a:p>
          <a:p>
            <a:pPr algn="ctr">
              <a:buNone/>
            </a:pPr>
            <a:r>
              <a:rPr lang="en-US" sz="2400" dirty="0" smtClean="0">
                <a:latin typeface="Cambria Math" pitchFamily="18" charset="0"/>
                <a:ea typeface="Cambria Math" pitchFamily="18" charset="0"/>
              </a:rPr>
              <a:t>             n                                      </a:t>
            </a:r>
            <a:r>
              <a:rPr lang="en-US" sz="2400" dirty="0" err="1" smtClean="0">
                <a:latin typeface="Cambria Math" pitchFamily="18" charset="0"/>
                <a:ea typeface="Cambria Math" pitchFamily="18" charset="0"/>
              </a:rPr>
              <a:t>n</a:t>
            </a:r>
            <a:endParaRPr lang="en-US" sz="2400" dirty="0" smtClean="0">
              <a:latin typeface="Cambria Math" pitchFamily="18" charset="0"/>
              <a:ea typeface="Cambria Math" pitchFamily="18" charset="0"/>
            </a:endParaRPr>
          </a:p>
          <a:p>
            <a:pPr algn="ctr">
              <a:buNone/>
            </a:pPr>
            <a:endParaRPr lang="en-US" sz="2400" dirty="0" smtClean="0">
              <a:latin typeface="Cambria Math" pitchFamily="18" charset="0"/>
              <a:ea typeface="Cambria Math" pitchFamily="18" charset="0"/>
            </a:endParaRPr>
          </a:p>
          <a:p>
            <a:r>
              <a:rPr lang="en-US" dirty="0" smtClean="0">
                <a:ea typeface="Cambria Math" pitchFamily="18" charset="0"/>
              </a:rPr>
              <a:t>Applying the Generator g Result and Carmichael function</a:t>
            </a:r>
          </a:p>
          <a:p>
            <a:pPr algn="ctr">
              <a:buNone/>
            </a:pPr>
            <a:r>
              <a:rPr lang="en-US" sz="2400" dirty="0" smtClean="0">
                <a:latin typeface="Cambria Math" pitchFamily="18" charset="0"/>
                <a:ea typeface="Cambria Math" pitchFamily="18" charset="0"/>
              </a:rPr>
              <a:t>L(c</a:t>
            </a:r>
            <a:r>
              <a:rPr lang="el-GR" sz="2400" baseline="30000" dirty="0" smtClean="0">
                <a:latin typeface="Cambria Math"/>
                <a:ea typeface="Cambria Math"/>
              </a:rPr>
              <a:t>λ</a:t>
            </a:r>
            <a:r>
              <a:rPr lang="en-US" sz="2400" dirty="0" smtClean="0">
                <a:latin typeface="Cambria Math" pitchFamily="18" charset="0"/>
                <a:ea typeface="Cambria Math" pitchFamily="18" charset="0"/>
              </a:rPr>
              <a:t> mod n</a:t>
            </a:r>
            <a:r>
              <a:rPr lang="en-US" sz="2400" baseline="30000" dirty="0" smtClean="0">
                <a:latin typeface="Cambria Math" pitchFamily="18" charset="0"/>
                <a:ea typeface="Cambria Math" pitchFamily="18" charset="0"/>
              </a:rPr>
              <a:t>2</a:t>
            </a:r>
            <a:r>
              <a:rPr lang="en-US" sz="2400" dirty="0" smtClean="0">
                <a:latin typeface="Cambria Math" pitchFamily="18" charset="0"/>
                <a:ea typeface="Cambria Math" pitchFamily="18" charset="0"/>
              </a:rPr>
              <a:t>) </a:t>
            </a:r>
            <a:r>
              <a:rPr lang="en-US" sz="2400" dirty="0" smtClean="0">
                <a:latin typeface="Cambria Math" pitchFamily="18" charset="0"/>
                <a:ea typeface="Cambria Math" pitchFamily="18" charset="0"/>
              </a:rPr>
              <a:t>= ma mod </a:t>
            </a:r>
            <a:r>
              <a:rPr lang="en-US" sz="2400" dirty="0" smtClean="0">
                <a:latin typeface="Cambria Math" pitchFamily="18" charset="0"/>
                <a:ea typeface="Cambria Math" pitchFamily="18" charset="0"/>
              </a:rPr>
              <a:t>n</a:t>
            </a:r>
            <a:r>
              <a:rPr lang="en-US" sz="2400" baseline="30000" dirty="0" smtClean="0">
                <a:latin typeface="Cambria Math" pitchFamily="18" charset="0"/>
                <a:ea typeface="Cambria Math" pitchFamily="18" charset="0"/>
              </a:rPr>
              <a:t>2</a:t>
            </a:r>
            <a:endParaRPr lang="en-US" sz="2400" dirty="0">
              <a:latin typeface="Cambria Math" pitchFamily="18" charset="0"/>
              <a:ea typeface="Cambria Math" pitchFamily="18" charset="0"/>
            </a:endParaRP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Decrypt Denominator</a:t>
            </a:r>
            <a:endParaRPr lang="en-US" dirty="0"/>
          </a:p>
        </p:txBody>
      </p:sp>
      <p:sp>
        <p:nvSpPr>
          <p:cNvPr id="3" name="Content Placeholder 2"/>
          <p:cNvSpPr>
            <a:spLocks noGrp="1"/>
          </p:cNvSpPr>
          <p:nvPr>
            <p:ph idx="1"/>
          </p:nvPr>
        </p:nvSpPr>
        <p:spPr/>
        <p:txBody>
          <a:bodyPr/>
          <a:lstStyle/>
          <a:p>
            <a:pPr algn="ctr">
              <a:buNone/>
            </a:pPr>
            <a:r>
              <a:rPr lang="en-US" sz="2400" dirty="0" smtClean="0">
                <a:latin typeface="Cambria Math" pitchFamily="18" charset="0"/>
                <a:ea typeface="Cambria Math" pitchFamily="18" charset="0"/>
              </a:rPr>
              <a:t> </a:t>
            </a:r>
            <a:r>
              <a:rPr lang="en-US" sz="2400" dirty="0" smtClean="0">
                <a:latin typeface="Cambria Math" pitchFamily="18" charset="0"/>
                <a:ea typeface="Cambria Math" pitchFamily="18" charset="0"/>
              </a:rPr>
              <a:t>                g</a:t>
            </a:r>
            <a:r>
              <a:rPr lang="el-GR" sz="2400" baseline="30000" dirty="0" smtClean="0">
                <a:latin typeface="Cambria Math"/>
                <a:ea typeface="Cambria Math"/>
              </a:rPr>
              <a:t> </a:t>
            </a:r>
            <a:r>
              <a:rPr lang="el-GR" sz="2400" baseline="30000" dirty="0" smtClean="0">
                <a:latin typeface="Cambria Math"/>
                <a:ea typeface="Cambria Math"/>
              </a:rPr>
              <a:t>λ</a:t>
            </a:r>
            <a:r>
              <a:rPr lang="en-US" sz="2400" dirty="0" smtClean="0">
                <a:latin typeface="Cambria Math" pitchFamily="18" charset="0"/>
                <a:ea typeface="Cambria Math" pitchFamily="18" charset="0"/>
              </a:rPr>
              <a:t> - 1       </a:t>
            </a:r>
            <a:r>
              <a:rPr lang="en-US" sz="2400" dirty="0" smtClean="0">
                <a:latin typeface="Cambria Math" pitchFamily="18" charset="0"/>
                <a:ea typeface="Cambria Math" pitchFamily="18" charset="0"/>
              </a:rPr>
              <a:t>                (1 + an) - 1</a:t>
            </a:r>
            <a:endParaRPr lang="en-US" sz="2400" dirty="0" smtClean="0">
              <a:latin typeface="Cambria Math" pitchFamily="18" charset="0"/>
              <a:ea typeface="Cambria Math" pitchFamily="18" charset="0"/>
            </a:endParaRPr>
          </a:p>
          <a:p>
            <a:pPr algn="ctr">
              <a:buNone/>
            </a:pPr>
            <a:r>
              <a:rPr lang="en-US" sz="2400" dirty="0" smtClean="0">
                <a:latin typeface="Cambria Math" pitchFamily="18" charset="0"/>
                <a:ea typeface="Cambria Math" pitchFamily="18" charset="0"/>
              </a:rPr>
              <a:t>L(g</a:t>
            </a:r>
            <a:r>
              <a:rPr lang="el-GR" sz="2400" baseline="30000" dirty="0" smtClean="0">
                <a:latin typeface="Cambria Math"/>
                <a:ea typeface="Cambria Math"/>
              </a:rPr>
              <a:t>λ</a:t>
            </a:r>
            <a:r>
              <a:rPr lang="en-US" sz="2400" dirty="0" smtClean="0">
                <a:latin typeface="Cambria Math" pitchFamily="18" charset="0"/>
                <a:ea typeface="Cambria Math" pitchFamily="18" charset="0"/>
              </a:rPr>
              <a:t> </a:t>
            </a:r>
            <a:r>
              <a:rPr lang="en-US" sz="2400" dirty="0" smtClean="0">
                <a:latin typeface="Cambria Math" pitchFamily="18" charset="0"/>
                <a:ea typeface="Cambria Math" pitchFamily="18" charset="0"/>
              </a:rPr>
              <a:t>mod n</a:t>
            </a:r>
            <a:r>
              <a:rPr lang="en-US" sz="2400" baseline="30000" dirty="0" smtClean="0">
                <a:latin typeface="Cambria Math" pitchFamily="18" charset="0"/>
                <a:ea typeface="Cambria Math" pitchFamily="18" charset="0"/>
              </a:rPr>
              <a:t>2</a:t>
            </a:r>
            <a:r>
              <a:rPr lang="en-US" sz="2400" dirty="0" smtClean="0">
                <a:latin typeface="Cambria Math" pitchFamily="18" charset="0"/>
                <a:ea typeface="Cambria Math" pitchFamily="18" charset="0"/>
              </a:rPr>
              <a:t>) = -------- mod n</a:t>
            </a:r>
            <a:r>
              <a:rPr lang="en-US" sz="2400" baseline="30000" dirty="0" smtClean="0">
                <a:latin typeface="Cambria Math" pitchFamily="18" charset="0"/>
                <a:ea typeface="Cambria Math" pitchFamily="18" charset="0"/>
              </a:rPr>
              <a:t>2</a:t>
            </a:r>
            <a:r>
              <a:rPr lang="en-US" sz="2400" dirty="0" smtClean="0">
                <a:latin typeface="Cambria Math" pitchFamily="18" charset="0"/>
                <a:ea typeface="Cambria Math" pitchFamily="18" charset="0"/>
              </a:rPr>
              <a:t> =  -------------- mod n</a:t>
            </a:r>
            <a:r>
              <a:rPr lang="en-US" sz="2400" baseline="30000" dirty="0" smtClean="0">
                <a:latin typeface="Cambria Math" pitchFamily="18" charset="0"/>
                <a:ea typeface="Cambria Math" pitchFamily="18" charset="0"/>
              </a:rPr>
              <a:t>2</a:t>
            </a:r>
          </a:p>
          <a:p>
            <a:pPr algn="ctr">
              <a:buNone/>
            </a:pPr>
            <a:r>
              <a:rPr lang="en-US" sz="2400" dirty="0" smtClean="0">
                <a:latin typeface="Cambria Math" pitchFamily="18" charset="0"/>
                <a:ea typeface="Cambria Math" pitchFamily="18" charset="0"/>
              </a:rPr>
              <a:t>      </a:t>
            </a:r>
            <a:r>
              <a:rPr lang="en-US" sz="2400" dirty="0" smtClean="0">
                <a:latin typeface="Cambria Math" pitchFamily="18" charset="0"/>
                <a:ea typeface="Cambria Math" pitchFamily="18" charset="0"/>
              </a:rPr>
              <a:t>    </a:t>
            </a:r>
            <a:r>
              <a:rPr lang="en-US" sz="2400" dirty="0" smtClean="0">
                <a:latin typeface="Cambria Math" pitchFamily="18" charset="0"/>
                <a:ea typeface="Cambria Math" pitchFamily="18" charset="0"/>
              </a:rPr>
              <a:t>n                    </a:t>
            </a:r>
            <a:r>
              <a:rPr lang="en-US" sz="2400" dirty="0" smtClean="0">
                <a:latin typeface="Cambria Math" pitchFamily="18" charset="0"/>
                <a:ea typeface="Cambria Math" pitchFamily="18" charset="0"/>
              </a:rPr>
              <a:t>                </a:t>
            </a:r>
            <a:r>
              <a:rPr lang="en-US" sz="2400" dirty="0" err="1" smtClean="0">
                <a:latin typeface="Cambria Math" pitchFamily="18" charset="0"/>
                <a:ea typeface="Cambria Math" pitchFamily="18" charset="0"/>
              </a:rPr>
              <a:t>n</a:t>
            </a:r>
            <a:endParaRPr lang="en-US" sz="2400" dirty="0" smtClean="0">
              <a:latin typeface="Cambria Math" pitchFamily="18" charset="0"/>
              <a:ea typeface="Cambria Math" pitchFamily="18" charset="0"/>
            </a:endParaRPr>
          </a:p>
          <a:p>
            <a:pPr algn="ctr">
              <a:buNone/>
            </a:pPr>
            <a:endParaRPr lang="en-US" sz="2400" dirty="0" smtClean="0">
              <a:latin typeface="Cambria Math" pitchFamily="18" charset="0"/>
              <a:ea typeface="Cambria Math" pitchFamily="18" charset="0"/>
            </a:endParaRPr>
          </a:p>
          <a:p>
            <a:pPr algn="ctr">
              <a:buNone/>
            </a:pPr>
            <a:r>
              <a:rPr lang="en-US" sz="2400" dirty="0" smtClean="0">
                <a:latin typeface="Cambria Math" pitchFamily="18" charset="0"/>
                <a:ea typeface="Cambria Math" pitchFamily="18" charset="0"/>
              </a:rPr>
              <a:t>L(c</a:t>
            </a:r>
            <a:r>
              <a:rPr lang="el-GR" sz="2400" baseline="30000" dirty="0" smtClean="0">
                <a:latin typeface="Cambria Math"/>
                <a:ea typeface="Cambria Math"/>
              </a:rPr>
              <a:t>λ</a:t>
            </a:r>
            <a:r>
              <a:rPr lang="en-US" sz="2400" dirty="0" smtClean="0">
                <a:latin typeface="Cambria Math" pitchFamily="18" charset="0"/>
                <a:ea typeface="Cambria Math" pitchFamily="18" charset="0"/>
              </a:rPr>
              <a:t> mod n</a:t>
            </a:r>
            <a:r>
              <a:rPr lang="en-US" sz="2400" baseline="30000" dirty="0" smtClean="0">
                <a:latin typeface="Cambria Math" pitchFamily="18" charset="0"/>
                <a:ea typeface="Cambria Math" pitchFamily="18" charset="0"/>
              </a:rPr>
              <a:t>2</a:t>
            </a:r>
            <a:r>
              <a:rPr lang="en-US" sz="2400" dirty="0" smtClean="0">
                <a:latin typeface="Cambria Math" pitchFamily="18" charset="0"/>
                <a:ea typeface="Cambria Math" pitchFamily="18" charset="0"/>
              </a:rPr>
              <a:t>) = </a:t>
            </a:r>
            <a:r>
              <a:rPr lang="en-US" sz="2400" dirty="0" smtClean="0">
                <a:latin typeface="Cambria Math" pitchFamily="18" charset="0"/>
                <a:ea typeface="Cambria Math" pitchFamily="18" charset="0"/>
              </a:rPr>
              <a:t>a </a:t>
            </a:r>
            <a:r>
              <a:rPr lang="en-US" sz="2400" dirty="0" smtClean="0">
                <a:latin typeface="Cambria Math" pitchFamily="18" charset="0"/>
                <a:ea typeface="Cambria Math" pitchFamily="18" charset="0"/>
              </a:rPr>
              <a:t>mod n</a:t>
            </a:r>
            <a:r>
              <a:rPr lang="en-US" sz="2400" baseline="30000" dirty="0" smtClean="0">
                <a:latin typeface="Cambria Math" pitchFamily="18" charset="0"/>
                <a:ea typeface="Cambria Math" pitchFamily="18" charset="0"/>
              </a:rPr>
              <a:t>2</a:t>
            </a:r>
            <a:endParaRPr lang="en-US" sz="2400"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Decrypt Result</a:t>
            </a:r>
            <a:endParaRPr lang="en-US" dirty="0"/>
          </a:p>
        </p:txBody>
      </p:sp>
      <p:sp>
        <p:nvSpPr>
          <p:cNvPr id="3" name="Content Placeholder 2"/>
          <p:cNvSpPr>
            <a:spLocks noGrp="1"/>
          </p:cNvSpPr>
          <p:nvPr>
            <p:ph idx="1"/>
          </p:nvPr>
        </p:nvSpPr>
        <p:spPr/>
        <p:txBody>
          <a:bodyPr>
            <a:normAutofit/>
          </a:bodyPr>
          <a:lstStyle/>
          <a:p>
            <a:r>
              <a:rPr lang="en-US" dirty="0" smtClean="0">
                <a:ea typeface="Cambria Math" pitchFamily="18" charset="0"/>
              </a:rPr>
              <a:t>Combining the results gives</a:t>
            </a:r>
          </a:p>
          <a:p>
            <a:pPr algn="ctr">
              <a:buNone/>
            </a:pPr>
            <a:r>
              <a:rPr lang="en-US" sz="2400" dirty="0" smtClean="0">
                <a:latin typeface="Cambria Math" pitchFamily="18" charset="0"/>
                <a:ea typeface="Cambria Math" pitchFamily="18" charset="0"/>
              </a:rPr>
              <a:t>L(c</a:t>
            </a:r>
            <a:r>
              <a:rPr lang="el-GR" sz="2400" baseline="30000" dirty="0" smtClean="0">
                <a:latin typeface="Cambria Math"/>
                <a:ea typeface="Cambria Math"/>
              </a:rPr>
              <a:t>λ</a:t>
            </a:r>
            <a:r>
              <a:rPr lang="en-US" sz="2400" dirty="0" smtClean="0">
                <a:latin typeface="Cambria Math" pitchFamily="18" charset="0"/>
                <a:ea typeface="Cambria Math" pitchFamily="18" charset="0"/>
              </a:rPr>
              <a:t> mod n</a:t>
            </a:r>
            <a:r>
              <a:rPr lang="en-US" sz="2400" baseline="30000" dirty="0" smtClean="0">
                <a:latin typeface="Cambria Math" pitchFamily="18" charset="0"/>
                <a:ea typeface="Cambria Math" pitchFamily="18" charset="0"/>
              </a:rPr>
              <a:t>2</a:t>
            </a:r>
            <a:r>
              <a:rPr lang="en-US" sz="2400" dirty="0" smtClean="0">
                <a:latin typeface="Cambria Math" pitchFamily="18" charset="0"/>
                <a:ea typeface="Cambria Math" pitchFamily="18" charset="0"/>
              </a:rPr>
              <a:t>)                   ma mod n</a:t>
            </a:r>
            <a:r>
              <a:rPr lang="en-US" sz="2400" baseline="30000" dirty="0" smtClean="0">
                <a:latin typeface="Cambria Math" pitchFamily="18" charset="0"/>
                <a:ea typeface="Cambria Math" pitchFamily="18" charset="0"/>
              </a:rPr>
              <a:t>2</a:t>
            </a:r>
            <a:endParaRPr lang="en-US" sz="2400" baseline="30000" dirty="0" smtClean="0">
              <a:latin typeface="Cambria Math" pitchFamily="18" charset="0"/>
              <a:ea typeface="Cambria Math" pitchFamily="18" charset="0"/>
            </a:endParaRPr>
          </a:p>
          <a:p>
            <a:pPr algn="ctr">
              <a:buNone/>
            </a:pPr>
            <a:r>
              <a:rPr lang="en-US" sz="2400" dirty="0" smtClean="0">
                <a:latin typeface="Cambria Math" pitchFamily="18" charset="0"/>
                <a:ea typeface="Cambria Math" pitchFamily="18" charset="0"/>
              </a:rPr>
              <a:t>m =   ------------------ mod </a:t>
            </a:r>
            <a:r>
              <a:rPr lang="en-US" sz="2400" dirty="0" smtClean="0">
                <a:latin typeface="Cambria Math" pitchFamily="18" charset="0"/>
                <a:ea typeface="Cambria Math" pitchFamily="18" charset="0"/>
              </a:rPr>
              <a:t>n = ---------------- mod n</a:t>
            </a:r>
            <a:endParaRPr lang="en-US" sz="2400" dirty="0" smtClean="0">
              <a:latin typeface="Cambria Math" pitchFamily="18" charset="0"/>
              <a:ea typeface="Cambria Math" pitchFamily="18" charset="0"/>
            </a:endParaRPr>
          </a:p>
          <a:p>
            <a:pPr algn="ctr">
              <a:buNone/>
            </a:pPr>
            <a:r>
              <a:rPr lang="en-US" sz="2400" dirty="0" smtClean="0">
                <a:latin typeface="Cambria Math" pitchFamily="18" charset="0"/>
                <a:ea typeface="Cambria Math" pitchFamily="18" charset="0"/>
              </a:rPr>
              <a:t>L(g</a:t>
            </a:r>
            <a:r>
              <a:rPr lang="el-GR" sz="2400" baseline="30000" dirty="0" smtClean="0">
                <a:latin typeface="Cambria Math"/>
                <a:ea typeface="Cambria Math"/>
              </a:rPr>
              <a:t>λ</a:t>
            </a:r>
            <a:r>
              <a:rPr lang="en-US" sz="2400" dirty="0" smtClean="0">
                <a:latin typeface="Cambria Math" pitchFamily="18" charset="0"/>
                <a:ea typeface="Cambria Math" pitchFamily="18" charset="0"/>
              </a:rPr>
              <a:t> mod n</a:t>
            </a:r>
            <a:r>
              <a:rPr lang="en-US" sz="2400" baseline="30000" dirty="0" smtClean="0">
                <a:latin typeface="Cambria Math" pitchFamily="18" charset="0"/>
                <a:ea typeface="Cambria Math" pitchFamily="18" charset="0"/>
              </a:rPr>
              <a:t>2</a:t>
            </a:r>
            <a:r>
              <a:rPr lang="en-US" sz="2400" dirty="0" smtClean="0">
                <a:latin typeface="Cambria Math" pitchFamily="18" charset="0"/>
                <a:ea typeface="Cambria Math" pitchFamily="18" charset="0"/>
              </a:rPr>
              <a:t>)                       a mod n</a:t>
            </a:r>
            <a:r>
              <a:rPr lang="en-US" sz="2400" baseline="30000" dirty="0" smtClean="0">
                <a:latin typeface="Cambria Math" pitchFamily="18" charset="0"/>
                <a:ea typeface="Cambria Math" pitchFamily="18" charset="0"/>
              </a:rPr>
              <a:t>2</a:t>
            </a:r>
            <a:endParaRPr lang="en-US" sz="2400" baseline="30000" dirty="0" smtClean="0">
              <a:latin typeface="Cambria Math" pitchFamily="18" charset="0"/>
              <a:ea typeface="Cambria Math" pitchFamily="18" charset="0"/>
            </a:endParaRPr>
          </a:p>
          <a:p>
            <a:pPr algn="ctr">
              <a:buNone/>
            </a:pPr>
            <a:endParaRPr lang="en-US" sz="2400"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Cryptographic Blinding</a:t>
            </a:r>
            <a:endParaRPr lang="en-US" dirty="0"/>
          </a:p>
        </p:txBody>
      </p:sp>
      <p:sp>
        <p:nvSpPr>
          <p:cNvPr id="3" name="Content Placeholder 2"/>
          <p:cNvSpPr>
            <a:spLocks noGrp="1"/>
          </p:cNvSpPr>
          <p:nvPr>
            <p:ph idx="1"/>
          </p:nvPr>
        </p:nvSpPr>
        <p:spPr/>
        <p:txBody>
          <a:bodyPr/>
          <a:lstStyle/>
          <a:p>
            <a:r>
              <a:rPr lang="en-US" dirty="0" smtClean="0"/>
              <a:t>Cryptographic blinding allows for a message to be multiplied by a specially treated random number, while still allowing the message to be decrypted without knowledge of the random number. </a:t>
            </a:r>
            <a:r>
              <a:rPr lang="en-US" dirty="0" smtClean="0"/>
              <a:t>(Blinding (cryptography), 2011)</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Modular Arithmetic</a:t>
            </a:r>
            <a:endParaRPr lang="en-US" dirty="0"/>
          </a:p>
        </p:txBody>
      </p:sp>
      <p:sp>
        <p:nvSpPr>
          <p:cNvPr id="3" name="Content Placeholder 2"/>
          <p:cNvSpPr>
            <a:spLocks noGrp="1"/>
          </p:cNvSpPr>
          <p:nvPr>
            <p:ph idx="1"/>
          </p:nvPr>
        </p:nvSpPr>
        <p:spPr/>
        <p:txBody>
          <a:bodyPr/>
          <a:lstStyle/>
          <a:p>
            <a:r>
              <a:rPr lang="en-US" dirty="0" smtClean="0"/>
              <a:t>The Division Algorithm</a:t>
            </a:r>
          </a:p>
          <a:p>
            <a:endParaRPr lang="en-US" dirty="0" smtClean="0"/>
          </a:p>
          <a:p>
            <a:pPr algn="ctr">
              <a:buNone/>
            </a:pPr>
            <a:r>
              <a:rPr lang="en-US" dirty="0" smtClean="0"/>
              <a:t>a = m b + r</a:t>
            </a:r>
          </a:p>
          <a:p>
            <a:pPr>
              <a:buNone/>
            </a:pPr>
            <a:endParaRPr lang="en-US" dirty="0" smtClean="0"/>
          </a:p>
          <a:p>
            <a:pPr>
              <a:buNone/>
            </a:pPr>
            <a:r>
              <a:rPr lang="en-US" dirty="0" smtClean="0"/>
              <a:t>“Any integer a can be divided by b in such a way that the remainder is smaller than b.”</a:t>
            </a:r>
          </a:p>
          <a:p>
            <a:pPr>
              <a:buNone/>
            </a:pPr>
            <a:r>
              <a:rPr lang="en-US" dirty="0" smtClean="0"/>
              <a:t>(Burton, 2007, p. 17)</a:t>
            </a:r>
            <a:endParaRPr lang="en-US" dirty="0"/>
          </a:p>
        </p:txBody>
      </p:sp>
      <p:sp>
        <p:nvSpPr>
          <p:cNvPr id="4" name="Date Placeholder 3"/>
          <p:cNvSpPr>
            <a:spLocks noGrp="1"/>
          </p:cNvSpPr>
          <p:nvPr>
            <p:ph type="dt" sz="half" idx="10"/>
          </p:nvPr>
        </p:nvSpPr>
        <p:spPr/>
        <p:txBody>
          <a:bodyPr/>
          <a:lstStyle/>
          <a:p>
            <a:r>
              <a:rPr lang="en-US" dirty="0" smtClean="0"/>
              <a:t>7/16/2011</a:t>
            </a:r>
            <a:endParaRPr lang="en-US" dirty="0"/>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Paillier Blinding</a:t>
            </a:r>
            <a:endParaRPr lang="en-US" dirty="0"/>
          </a:p>
        </p:txBody>
      </p:sp>
      <p:sp>
        <p:nvSpPr>
          <p:cNvPr id="3" name="Content Placeholder 2"/>
          <p:cNvSpPr>
            <a:spLocks noGrp="1"/>
          </p:cNvSpPr>
          <p:nvPr>
            <p:ph idx="1"/>
          </p:nvPr>
        </p:nvSpPr>
        <p:spPr/>
        <p:txBody>
          <a:bodyPr/>
          <a:lstStyle/>
          <a:p>
            <a:r>
              <a:rPr lang="en-US" dirty="0" smtClean="0"/>
              <a:t>We can apply any succession of blinding factors without affecting the successful decryption</a:t>
            </a:r>
          </a:p>
          <a:p>
            <a:pPr algn="ctr">
              <a:buNone/>
            </a:pPr>
            <a:r>
              <a:rPr lang="en-US" dirty="0" smtClean="0">
                <a:latin typeface="Cambria Math" pitchFamily="18" charset="0"/>
                <a:ea typeface="Cambria Math" pitchFamily="18" charset="0"/>
              </a:rPr>
              <a:t>c = g</a:t>
            </a:r>
            <a:r>
              <a:rPr lang="en-US" baseline="30000" dirty="0" smtClean="0">
                <a:latin typeface="Cambria Math" pitchFamily="18" charset="0"/>
                <a:ea typeface="Cambria Math" pitchFamily="18" charset="0"/>
              </a:rPr>
              <a:t>m</a:t>
            </a:r>
            <a:r>
              <a:rPr lang="en-US" dirty="0" smtClean="0">
                <a:latin typeface="Cambria Math" pitchFamily="18" charset="0"/>
                <a:ea typeface="Cambria Math" pitchFamily="18" charset="0"/>
              </a:rPr>
              <a:t> * r</a:t>
            </a:r>
            <a:r>
              <a:rPr lang="en-US" baseline="-25000" dirty="0" smtClean="0">
                <a:latin typeface="Cambria Math" pitchFamily="18" charset="0"/>
                <a:ea typeface="Cambria Math" pitchFamily="18" charset="0"/>
              </a:rPr>
              <a:t>1</a:t>
            </a:r>
            <a:r>
              <a:rPr lang="en-US" baseline="30000" dirty="0" smtClean="0">
                <a:latin typeface="Cambria Math" pitchFamily="18" charset="0"/>
                <a:ea typeface="Cambria Math" pitchFamily="18" charset="0"/>
              </a:rPr>
              <a:t>n</a:t>
            </a:r>
            <a:r>
              <a:rPr lang="en-US" dirty="0" smtClean="0">
                <a:latin typeface="Cambria Math" pitchFamily="18" charset="0"/>
                <a:ea typeface="Cambria Math" pitchFamily="18" charset="0"/>
              </a:rPr>
              <a:t> r</a:t>
            </a:r>
            <a:r>
              <a:rPr lang="en-US" baseline="-25000" dirty="0" smtClean="0">
                <a:latin typeface="Cambria Math" pitchFamily="18" charset="0"/>
                <a:ea typeface="Cambria Math" pitchFamily="18" charset="0"/>
              </a:rPr>
              <a:t>2</a:t>
            </a:r>
            <a:r>
              <a:rPr lang="en-US" baseline="30000" dirty="0" smtClean="0">
                <a:latin typeface="Cambria Math" pitchFamily="18" charset="0"/>
                <a:ea typeface="Cambria Math" pitchFamily="18" charset="0"/>
              </a:rPr>
              <a:t>n</a:t>
            </a:r>
            <a:r>
              <a:rPr lang="en-US" dirty="0" smtClean="0">
                <a:latin typeface="Cambria Math" pitchFamily="18" charset="0"/>
                <a:ea typeface="Cambria Math" pitchFamily="18" charset="0"/>
              </a:rPr>
              <a:t> ... </a:t>
            </a:r>
            <a:r>
              <a:rPr lang="en-US" dirty="0" err="1" smtClean="0">
                <a:latin typeface="Cambria Math" pitchFamily="18" charset="0"/>
                <a:ea typeface="Cambria Math" pitchFamily="18" charset="0"/>
              </a:rPr>
              <a:t>r</a:t>
            </a:r>
            <a:r>
              <a:rPr lang="en-US" baseline="-25000" dirty="0" err="1" smtClean="0">
                <a:latin typeface="Cambria Math" pitchFamily="18" charset="0"/>
                <a:ea typeface="Cambria Math" pitchFamily="18" charset="0"/>
              </a:rPr>
              <a:t>k</a:t>
            </a:r>
            <a:r>
              <a:rPr lang="en-US" baseline="30000" dirty="0" err="1" smtClean="0">
                <a:latin typeface="Cambria Math" pitchFamily="18" charset="0"/>
                <a:ea typeface="Cambria Math" pitchFamily="18" charset="0"/>
              </a:rPr>
              <a:t>n</a:t>
            </a:r>
            <a:r>
              <a:rPr lang="en-US" dirty="0" smtClean="0">
                <a:latin typeface="Cambria Math" pitchFamily="18" charset="0"/>
                <a:ea typeface="Cambria Math" pitchFamily="18" charset="0"/>
              </a:rPr>
              <a:t> mod n</a:t>
            </a:r>
            <a:r>
              <a:rPr lang="en-US" baseline="30000" dirty="0" smtClean="0">
                <a:latin typeface="Cambria Math" pitchFamily="18" charset="0"/>
                <a:ea typeface="Cambria Math" pitchFamily="18" charset="0"/>
              </a:rPr>
              <a:t>2</a:t>
            </a:r>
          </a:p>
          <a:p>
            <a:pPr algn="ctr">
              <a:buNone/>
            </a:pPr>
            <a:r>
              <a:rPr lang="en-US" dirty="0" smtClean="0">
                <a:latin typeface="Cambria Math" pitchFamily="18" charset="0"/>
                <a:ea typeface="Cambria Math" pitchFamily="18" charset="0"/>
              </a:rPr>
              <a:t>= g</a:t>
            </a:r>
            <a:r>
              <a:rPr lang="en-US" baseline="30000" dirty="0" smtClean="0">
                <a:latin typeface="Cambria Math" pitchFamily="18" charset="0"/>
                <a:ea typeface="Cambria Math" pitchFamily="18" charset="0"/>
              </a:rPr>
              <a:t>m</a:t>
            </a:r>
            <a:r>
              <a:rPr lang="en-US" dirty="0" smtClean="0">
                <a:latin typeface="Cambria Math" pitchFamily="18" charset="0"/>
                <a:ea typeface="Cambria Math" pitchFamily="18" charset="0"/>
              </a:rPr>
              <a:t> * </a:t>
            </a:r>
            <a:r>
              <a:rPr lang="en-US" dirty="0" err="1" smtClean="0">
                <a:latin typeface="Cambria Math" pitchFamily="18" charset="0"/>
                <a:ea typeface="Cambria Math" pitchFamily="18" charset="0"/>
              </a:rPr>
              <a:t>r</a:t>
            </a:r>
            <a:r>
              <a:rPr lang="en-US" baseline="30000" dirty="0" err="1" smtClean="0">
                <a:latin typeface="Cambria Math" pitchFamily="18" charset="0"/>
                <a:ea typeface="Cambria Math" pitchFamily="18" charset="0"/>
              </a:rPr>
              <a:t>n</a:t>
            </a:r>
            <a:r>
              <a:rPr lang="en-US" dirty="0" smtClean="0">
                <a:latin typeface="Cambria Math" pitchFamily="18" charset="0"/>
                <a:ea typeface="Cambria Math" pitchFamily="18" charset="0"/>
              </a:rPr>
              <a:t> mod n</a:t>
            </a:r>
            <a:r>
              <a:rPr lang="en-US" baseline="30000" dirty="0" smtClean="0">
                <a:latin typeface="Cambria Math" pitchFamily="18" charset="0"/>
                <a:ea typeface="Cambria Math" pitchFamily="18" charset="0"/>
              </a:rPr>
              <a:t>2</a:t>
            </a: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Tallying the Vote</a:t>
            </a:r>
            <a:endParaRPr lang="en-US" dirty="0"/>
          </a:p>
        </p:txBody>
      </p:sp>
      <p:sp>
        <p:nvSpPr>
          <p:cNvPr id="3" name="Content Placeholder 2"/>
          <p:cNvSpPr>
            <a:spLocks noGrp="1"/>
          </p:cNvSpPr>
          <p:nvPr>
            <p:ph idx="1"/>
          </p:nvPr>
        </p:nvSpPr>
        <p:spPr/>
        <p:txBody>
          <a:bodyPr/>
          <a:lstStyle/>
          <a:p>
            <a:r>
              <a:rPr lang="en-US" dirty="0" smtClean="0"/>
              <a:t>Paillier cryptography is well suited to voting due to its homomorphic property</a:t>
            </a:r>
          </a:p>
          <a:p>
            <a:r>
              <a:rPr lang="en-US" dirty="0" smtClean="0"/>
              <a:t>The multiplication of two ciphertexts is equivalent to the addition of the respective </a:t>
            </a:r>
            <a:r>
              <a:rPr lang="en-US" dirty="0" err="1" smtClean="0"/>
              <a:t>paintexts</a:t>
            </a:r>
            <a:r>
              <a:rPr lang="en-US" dirty="0" smtClean="0"/>
              <a:t>.</a:t>
            </a:r>
            <a:r>
              <a:rPr lang="en-US" dirty="0" smtClean="0"/>
              <a:t> (Paillier, 1999, p. 13</a:t>
            </a:r>
            <a:r>
              <a:rPr lang="en-US" dirty="0" smtClean="0"/>
              <a:t>)</a:t>
            </a:r>
          </a:p>
          <a:p>
            <a:r>
              <a:rPr lang="en-US" dirty="0" smtClean="0"/>
              <a:t>This way, the votes may be tallied without decrypting the ciphertext.</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Homomorphic Paillier</a:t>
            </a:r>
            <a:endParaRPr lang="en-US" dirty="0"/>
          </a:p>
        </p:txBody>
      </p:sp>
      <p:sp>
        <p:nvSpPr>
          <p:cNvPr id="3" name="Content Placeholder 2"/>
          <p:cNvSpPr>
            <a:spLocks noGrp="1"/>
          </p:cNvSpPr>
          <p:nvPr>
            <p:ph idx="1"/>
          </p:nvPr>
        </p:nvSpPr>
        <p:spPr/>
        <p:txBody>
          <a:bodyPr/>
          <a:lstStyle/>
          <a:p>
            <a:r>
              <a:rPr lang="en-US" dirty="0" smtClean="0"/>
              <a:t>Start with two messages and encrypt</a:t>
            </a:r>
          </a:p>
          <a:p>
            <a:pPr algn="ctr">
              <a:buNone/>
            </a:pPr>
            <a:r>
              <a:rPr lang="en-US" sz="2400" dirty="0" smtClean="0">
                <a:latin typeface="Cambria Math" pitchFamily="18" charset="0"/>
                <a:ea typeface="Cambria Math" pitchFamily="18" charset="0"/>
              </a:rPr>
              <a:t>c</a:t>
            </a:r>
            <a:r>
              <a:rPr lang="en-US" sz="2400" baseline="-25000" dirty="0" smtClean="0">
                <a:latin typeface="Cambria Math" pitchFamily="18" charset="0"/>
                <a:ea typeface="Cambria Math" pitchFamily="18" charset="0"/>
              </a:rPr>
              <a:t>1</a:t>
            </a:r>
            <a:r>
              <a:rPr lang="en-US" sz="2400" dirty="0" smtClean="0">
                <a:latin typeface="Cambria Math" pitchFamily="18" charset="0"/>
                <a:ea typeface="Cambria Math" pitchFamily="18" charset="0"/>
              </a:rPr>
              <a:t> = g</a:t>
            </a:r>
            <a:r>
              <a:rPr lang="en-US" sz="2400" baseline="30000" dirty="0" smtClean="0">
                <a:latin typeface="Cambria Math" pitchFamily="18" charset="0"/>
                <a:ea typeface="Cambria Math" pitchFamily="18" charset="0"/>
              </a:rPr>
              <a:t>m1</a:t>
            </a:r>
            <a:r>
              <a:rPr lang="en-US" sz="2400" dirty="0" smtClean="0">
                <a:latin typeface="Cambria Math" pitchFamily="18" charset="0"/>
                <a:ea typeface="Cambria Math" pitchFamily="18" charset="0"/>
              </a:rPr>
              <a:t> r</a:t>
            </a:r>
            <a:r>
              <a:rPr lang="en-US" sz="2400" baseline="-25000" dirty="0" smtClean="0">
                <a:latin typeface="Cambria Math" pitchFamily="18" charset="0"/>
                <a:ea typeface="Cambria Math" pitchFamily="18" charset="0"/>
              </a:rPr>
              <a:t>1</a:t>
            </a:r>
            <a:r>
              <a:rPr lang="en-US" sz="2400" baseline="30000" dirty="0" smtClean="0">
                <a:latin typeface="Cambria Math" pitchFamily="18" charset="0"/>
                <a:ea typeface="Cambria Math" pitchFamily="18" charset="0"/>
              </a:rPr>
              <a:t>n</a:t>
            </a:r>
            <a:r>
              <a:rPr lang="en-US" sz="2400" dirty="0" smtClean="0">
                <a:latin typeface="Cambria Math" pitchFamily="18" charset="0"/>
                <a:ea typeface="Cambria Math" pitchFamily="18" charset="0"/>
              </a:rPr>
              <a:t> mod n</a:t>
            </a:r>
            <a:r>
              <a:rPr lang="en-US" sz="2400" baseline="30000" dirty="0" smtClean="0">
                <a:latin typeface="Cambria Math" pitchFamily="18" charset="0"/>
                <a:ea typeface="Cambria Math" pitchFamily="18" charset="0"/>
              </a:rPr>
              <a:t>2</a:t>
            </a:r>
          </a:p>
          <a:p>
            <a:pPr algn="ctr">
              <a:buNone/>
            </a:pPr>
            <a:r>
              <a:rPr lang="en-US" sz="2400" dirty="0" smtClean="0">
                <a:latin typeface="Cambria Math" pitchFamily="18" charset="0"/>
                <a:ea typeface="Cambria Math" pitchFamily="18" charset="0"/>
              </a:rPr>
              <a:t>c</a:t>
            </a:r>
            <a:r>
              <a:rPr lang="en-US" sz="2400" baseline="-25000" dirty="0" smtClean="0">
                <a:latin typeface="Cambria Math" pitchFamily="18" charset="0"/>
                <a:ea typeface="Cambria Math" pitchFamily="18" charset="0"/>
              </a:rPr>
              <a:t>2</a:t>
            </a:r>
            <a:r>
              <a:rPr lang="en-US" sz="2400" dirty="0" smtClean="0">
                <a:latin typeface="Cambria Math" pitchFamily="18" charset="0"/>
                <a:ea typeface="Cambria Math" pitchFamily="18" charset="0"/>
              </a:rPr>
              <a:t> </a:t>
            </a:r>
            <a:r>
              <a:rPr lang="en-US" sz="2400" dirty="0" smtClean="0">
                <a:latin typeface="Cambria Math" pitchFamily="18" charset="0"/>
                <a:ea typeface="Cambria Math" pitchFamily="18" charset="0"/>
              </a:rPr>
              <a:t>= </a:t>
            </a:r>
            <a:r>
              <a:rPr lang="en-US" sz="2400" dirty="0" smtClean="0">
                <a:latin typeface="Cambria Math" pitchFamily="18" charset="0"/>
                <a:ea typeface="Cambria Math" pitchFamily="18" charset="0"/>
              </a:rPr>
              <a:t>g</a:t>
            </a:r>
            <a:r>
              <a:rPr lang="en-US" sz="2400" baseline="30000" dirty="0" smtClean="0">
                <a:latin typeface="Cambria Math" pitchFamily="18" charset="0"/>
                <a:ea typeface="Cambria Math" pitchFamily="18" charset="0"/>
              </a:rPr>
              <a:t>m2</a:t>
            </a:r>
            <a:r>
              <a:rPr lang="en-US" sz="2400" dirty="0" smtClean="0">
                <a:latin typeface="Cambria Math" pitchFamily="18" charset="0"/>
                <a:ea typeface="Cambria Math" pitchFamily="18" charset="0"/>
              </a:rPr>
              <a:t> r</a:t>
            </a:r>
            <a:r>
              <a:rPr lang="en-US" sz="2400" baseline="-25000" dirty="0" smtClean="0">
                <a:latin typeface="Cambria Math" pitchFamily="18" charset="0"/>
                <a:ea typeface="Cambria Math" pitchFamily="18" charset="0"/>
              </a:rPr>
              <a:t>2</a:t>
            </a:r>
            <a:r>
              <a:rPr lang="en-US" sz="2400" baseline="30000" dirty="0" smtClean="0">
                <a:latin typeface="Cambria Math" pitchFamily="18" charset="0"/>
                <a:ea typeface="Cambria Math" pitchFamily="18" charset="0"/>
              </a:rPr>
              <a:t>n</a:t>
            </a:r>
            <a:r>
              <a:rPr lang="en-US" sz="2400" dirty="0" smtClean="0">
                <a:latin typeface="Cambria Math" pitchFamily="18" charset="0"/>
                <a:ea typeface="Cambria Math" pitchFamily="18" charset="0"/>
              </a:rPr>
              <a:t> </a:t>
            </a:r>
            <a:r>
              <a:rPr lang="en-US" sz="2400" dirty="0" smtClean="0">
                <a:latin typeface="Cambria Math" pitchFamily="18" charset="0"/>
                <a:ea typeface="Cambria Math" pitchFamily="18" charset="0"/>
              </a:rPr>
              <a:t>mod n</a:t>
            </a:r>
            <a:r>
              <a:rPr lang="en-US" sz="2400" baseline="30000" dirty="0" smtClean="0">
                <a:latin typeface="Cambria Math" pitchFamily="18" charset="0"/>
                <a:ea typeface="Cambria Math" pitchFamily="18" charset="0"/>
              </a:rPr>
              <a:t>2</a:t>
            </a:r>
          </a:p>
          <a:p>
            <a:r>
              <a:rPr lang="en-US" dirty="0" smtClean="0">
                <a:ea typeface="Cambria Math" pitchFamily="18" charset="0"/>
              </a:rPr>
              <a:t>Now multiply the two ciphertexts</a:t>
            </a:r>
          </a:p>
          <a:p>
            <a:pPr algn="ctr">
              <a:buNone/>
            </a:pPr>
            <a:r>
              <a:rPr lang="en-US" sz="2400" dirty="0" smtClean="0">
                <a:latin typeface="Cambria Math" pitchFamily="18" charset="0"/>
                <a:ea typeface="Cambria Math" pitchFamily="18" charset="0"/>
              </a:rPr>
              <a:t>c</a:t>
            </a:r>
            <a:r>
              <a:rPr lang="en-US" sz="2400" baseline="-25000" dirty="0" smtClean="0">
                <a:latin typeface="Cambria Math" pitchFamily="18" charset="0"/>
                <a:ea typeface="Cambria Math" pitchFamily="18" charset="0"/>
              </a:rPr>
              <a:t>1</a:t>
            </a:r>
            <a:r>
              <a:rPr lang="en-US" sz="2400" dirty="0" smtClean="0">
                <a:latin typeface="Cambria Math" pitchFamily="18" charset="0"/>
                <a:ea typeface="Cambria Math" pitchFamily="18" charset="0"/>
              </a:rPr>
              <a:t> * c</a:t>
            </a:r>
            <a:r>
              <a:rPr lang="en-US" sz="2400" baseline="-25000" dirty="0" smtClean="0">
                <a:latin typeface="Cambria Math" pitchFamily="18" charset="0"/>
                <a:ea typeface="Cambria Math" pitchFamily="18" charset="0"/>
              </a:rPr>
              <a:t>2</a:t>
            </a:r>
            <a:r>
              <a:rPr lang="en-US" sz="2400" dirty="0" smtClean="0">
                <a:latin typeface="Cambria Math" pitchFamily="18" charset="0"/>
                <a:ea typeface="Cambria Math" pitchFamily="18" charset="0"/>
              </a:rPr>
              <a:t> = g</a:t>
            </a:r>
            <a:r>
              <a:rPr lang="en-US" sz="2400" baseline="30000" dirty="0" smtClean="0">
                <a:latin typeface="Cambria Math" pitchFamily="18" charset="0"/>
                <a:ea typeface="Cambria Math" pitchFamily="18" charset="0"/>
              </a:rPr>
              <a:t>m1</a:t>
            </a:r>
            <a:r>
              <a:rPr lang="en-US" sz="2400" dirty="0" smtClean="0">
                <a:latin typeface="Cambria Math" pitchFamily="18" charset="0"/>
                <a:ea typeface="Cambria Math" pitchFamily="18" charset="0"/>
              </a:rPr>
              <a:t> r</a:t>
            </a:r>
            <a:r>
              <a:rPr lang="en-US" sz="2400" baseline="-25000" dirty="0" smtClean="0">
                <a:latin typeface="Cambria Math" pitchFamily="18" charset="0"/>
                <a:ea typeface="Cambria Math" pitchFamily="18" charset="0"/>
              </a:rPr>
              <a:t>1</a:t>
            </a:r>
            <a:r>
              <a:rPr lang="en-US" sz="2400" baseline="30000" dirty="0" smtClean="0">
                <a:latin typeface="Cambria Math" pitchFamily="18" charset="0"/>
                <a:ea typeface="Cambria Math" pitchFamily="18" charset="0"/>
              </a:rPr>
              <a:t>n</a:t>
            </a:r>
            <a:r>
              <a:rPr lang="en-US" sz="2400" dirty="0" smtClean="0">
                <a:latin typeface="Cambria Math" pitchFamily="18" charset="0"/>
                <a:ea typeface="Cambria Math" pitchFamily="18" charset="0"/>
              </a:rPr>
              <a:t> * g</a:t>
            </a:r>
            <a:r>
              <a:rPr lang="en-US" sz="2400" baseline="30000" dirty="0" smtClean="0">
                <a:latin typeface="Cambria Math" pitchFamily="18" charset="0"/>
                <a:ea typeface="Cambria Math" pitchFamily="18" charset="0"/>
              </a:rPr>
              <a:t>m2</a:t>
            </a:r>
            <a:r>
              <a:rPr lang="en-US" sz="2400" dirty="0" smtClean="0">
                <a:latin typeface="Cambria Math" pitchFamily="18" charset="0"/>
                <a:ea typeface="Cambria Math" pitchFamily="18" charset="0"/>
              </a:rPr>
              <a:t> r</a:t>
            </a:r>
            <a:r>
              <a:rPr lang="en-US" sz="2400" baseline="-25000" dirty="0" smtClean="0">
                <a:latin typeface="Cambria Math" pitchFamily="18" charset="0"/>
                <a:ea typeface="Cambria Math" pitchFamily="18" charset="0"/>
              </a:rPr>
              <a:t>2</a:t>
            </a:r>
            <a:r>
              <a:rPr lang="en-US" sz="2400" baseline="30000" dirty="0" smtClean="0">
                <a:latin typeface="Cambria Math" pitchFamily="18" charset="0"/>
                <a:ea typeface="Cambria Math" pitchFamily="18" charset="0"/>
              </a:rPr>
              <a:t>n</a:t>
            </a:r>
            <a:r>
              <a:rPr lang="en-US" sz="2400" dirty="0" smtClean="0">
                <a:latin typeface="Cambria Math" pitchFamily="18" charset="0"/>
                <a:ea typeface="Cambria Math" pitchFamily="18" charset="0"/>
              </a:rPr>
              <a:t> mod n</a:t>
            </a:r>
            <a:r>
              <a:rPr lang="en-US" sz="2400" baseline="30000" dirty="0" smtClean="0">
                <a:latin typeface="Cambria Math" pitchFamily="18" charset="0"/>
                <a:ea typeface="Cambria Math" pitchFamily="18" charset="0"/>
              </a:rPr>
              <a:t>2</a:t>
            </a:r>
          </a:p>
          <a:p>
            <a:pPr algn="ctr">
              <a:buNone/>
            </a:pPr>
            <a:r>
              <a:rPr lang="en-US" sz="2400" dirty="0" smtClean="0">
                <a:latin typeface="Cambria Math" pitchFamily="18" charset="0"/>
                <a:ea typeface="Cambria Math" pitchFamily="18" charset="0"/>
              </a:rPr>
              <a:t>= g</a:t>
            </a:r>
            <a:r>
              <a:rPr lang="en-US" sz="2400" baseline="30000" dirty="0" smtClean="0">
                <a:latin typeface="Cambria Math" pitchFamily="18" charset="0"/>
                <a:ea typeface="Cambria Math" pitchFamily="18" charset="0"/>
              </a:rPr>
              <a:t>m1</a:t>
            </a:r>
            <a:r>
              <a:rPr lang="en-US" sz="2400" dirty="0" smtClean="0">
                <a:latin typeface="Cambria Math" pitchFamily="18" charset="0"/>
                <a:ea typeface="Cambria Math" pitchFamily="18" charset="0"/>
              </a:rPr>
              <a:t> g</a:t>
            </a:r>
            <a:r>
              <a:rPr lang="en-US" sz="2400" baseline="30000" dirty="0" smtClean="0">
                <a:latin typeface="Cambria Math" pitchFamily="18" charset="0"/>
                <a:ea typeface="Cambria Math" pitchFamily="18" charset="0"/>
              </a:rPr>
              <a:t>m2</a:t>
            </a:r>
            <a:r>
              <a:rPr lang="en-US" sz="2400" dirty="0" smtClean="0">
                <a:latin typeface="Cambria Math" pitchFamily="18" charset="0"/>
                <a:ea typeface="Cambria Math" pitchFamily="18" charset="0"/>
              </a:rPr>
              <a:t> * r</a:t>
            </a:r>
            <a:r>
              <a:rPr lang="en-US" sz="2400" baseline="-25000" dirty="0" smtClean="0">
                <a:latin typeface="Cambria Math" pitchFamily="18" charset="0"/>
                <a:ea typeface="Cambria Math" pitchFamily="18" charset="0"/>
              </a:rPr>
              <a:t>1</a:t>
            </a:r>
            <a:r>
              <a:rPr lang="en-US" sz="2400" baseline="30000" dirty="0" smtClean="0">
                <a:latin typeface="Cambria Math" pitchFamily="18" charset="0"/>
                <a:ea typeface="Cambria Math" pitchFamily="18" charset="0"/>
              </a:rPr>
              <a:t>n</a:t>
            </a:r>
            <a:r>
              <a:rPr lang="en-US" sz="2400" dirty="0" smtClean="0">
                <a:latin typeface="Cambria Math" pitchFamily="18" charset="0"/>
                <a:ea typeface="Cambria Math" pitchFamily="18" charset="0"/>
              </a:rPr>
              <a:t> r</a:t>
            </a:r>
            <a:r>
              <a:rPr lang="en-US" sz="2400" baseline="-25000" dirty="0" smtClean="0">
                <a:latin typeface="Cambria Math" pitchFamily="18" charset="0"/>
                <a:ea typeface="Cambria Math" pitchFamily="18" charset="0"/>
              </a:rPr>
              <a:t>2</a:t>
            </a:r>
            <a:r>
              <a:rPr lang="en-US" sz="2400" baseline="30000" dirty="0" smtClean="0">
                <a:latin typeface="Cambria Math" pitchFamily="18" charset="0"/>
                <a:ea typeface="Cambria Math" pitchFamily="18" charset="0"/>
              </a:rPr>
              <a:t>n</a:t>
            </a:r>
            <a:r>
              <a:rPr lang="en-US" sz="2400" dirty="0" smtClean="0">
                <a:latin typeface="Cambria Math" pitchFamily="18" charset="0"/>
                <a:ea typeface="Cambria Math" pitchFamily="18" charset="0"/>
              </a:rPr>
              <a:t> mod n</a:t>
            </a:r>
            <a:r>
              <a:rPr lang="en-US" sz="2400" baseline="30000" dirty="0" smtClean="0">
                <a:latin typeface="Cambria Math" pitchFamily="18" charset="0"/>
                <a:ea typeface="Cambria Math" pitchFamily="18" charset="0"/>
              </a:rPr>
              <a:t>2</a:t>
            </a:r>
          </a:p>
          <a:p>
            <a:pPr algn="ctr">
              <a:buNone/>
            </a:pPr>
            <a:r>
              <a:rPr lang="en-US" sz="2400" dirty="0" smtClean="0">
                <a:latin typeface="Cambria Math" pitchFamily="18" charset="0"/>
                <a:ea typeface="Cambria Math" pitchFamily="18" charset="0"/>
              </a:rPr>
              <a:t>= g</a:t>
            </a:r>
            <a:r>
              <a:rPr lang="en-US" sz="2400" baseline="30000" dirty="0" smtClean="0">
                <a:latin typeface="Cambria Math" pitchFamily="18" charset="0"/>
                <a:ea typeface="Cambria Math" pitchFamily="18" charset="0"/>
              </a:rPr>
              <a:t>m1 + m2</a:t>
            </a:r>
            <a:r>
              <a:rPr lang="en-US" sz="2400" dirty="0" smtClean="0">
                <a:latin typeface="Cambria Math" pitchFamily="18" charset="0"/>
                <a:ea typeface="Cambria Math" pitchFamily="18" charset="0"/>
              </a:rPr>
              <a:t> * (r</a:t>
            </a:r>
            <a:r>
              <a:rPr lang="en-US" sz="2400" baseline="-25000" dirty="0" smtClean="0">
                <a:latin typeface="Cambria Math" pitchFamily="18" charset="0"/>
                <a:ea typeface="Cambria Math" pitchFamily="18" charset="0"/>
              </a:rPr>
              <a:t>1</a:t>
            </a:r>
            <a:r>
              <a:rPr lang="en-US" sz="2400" dirty="0" smtClean="0">
                <a:latin typeface="Cambria Math" pitchFamily="18" charset="0"/>
                <a:ea typeface="Cambria Math" pitchFamily="18" charset="0"/>
              </a:rPr>
              <a:t> r</a:t>
            </a:r>
            <a:r>
              <a:rPr lang="en-US" sz="2400" baseline="-25000" dirty="0" smtClean="0">
                <a:latin typeface="Cambria Math" pitchFamily="18" charset="0"/>
                <a:ea typeface="Cambria Math" pitchFamily="18" charset="0"/>
              </a:rPr>
              <a:t>2</a:t>
            </a:r>
            <a:r>
              <a:rPr lang="en-US" sz="2400" dirty="0" smtClean="0">
                <a:latin typeface="Cambria Math" pitchFamily="18" charset="0"/>
                <a:ea typeface="Cambria Math" pitchFamily="18" charset="0"/>
              </a:rPr>
              <a:t>)</a:t>
            </a:r>
            <a:r>
              <a:rPr lang="en-US" sz="2400" baseline="30000" dirty="0" smtClean="0">
                <a:latin typeface="Cambria Math" pitchFamily="18" charset="0"/>
                <a:ea typeface="Cambria Math" pitchFamily="18" charset="0"/>
              </a:rPr>
              <a:t>n</a:t>
            </a:r>
            <a:r>
              <a:rPr lang="en-US" sz="2400" dirty="0" smtClean="0">
                <a:latin typeface="Cambria Math" pitchFamily="18" charset="0"/>
                <a:ea typeface="Cambria Math" pitchFamily="18" charset="0"/>
              </a:rPr>
              <a:t> mod n</a:t>
            </a:r>
            <a:r>
              <a:rPr lang="en-US" sz="2400" baseline="30000" dirty="0" smtClean="0">
                <a:latin typeface="Cambria Math" pitchFamily="18" charset="0"/>
                <a:ea typeface="Cambria Math" pitchFamily="18" charset="0"/>
              </a:rPr>
              <a:t>2</a:t>
            </a:r>
          </a:p>
          <a:p>
            <a:pPr algn="ctr">
              <a:buNone/>
            </a:pPr>
            <a:r>
              <a:rPr lang="en-US" sz="2400" dirty="0" smtClean="0">
                <a:latin typeface="Cambria Math" pitchFamily="18" charset="0"/>
                <a:ea typeface="Cambria Math" pitchFamily="18" charset="0"/>
              </a:rPr>
              <a:t>= g</a:t>
            </a:r>
            <a:r>
              <a:rPr lang="en-US" sz="2400" baseline="30000" dirty="0" smtClean="0">
                <a:latin typeface="Cambria Math" pitchFamily="18" charset="0"/>
                <a:ea typeface="Cambria Math" pitchFamily="18" charset="0"/>
              </a:rPr>
              <a:t>m3</a:t>
            </a:r>
            <a:r>
              <a:rPr lang="en-US" sz="2400" dirty="0" smtClean="0">
                <a:latin typeface="Cambria Math" pitchFamily="18" charset="0"/>
                <a:ea typeface="Cambria Math" pitchFamily="18" charset="0"/>
              </a:rPr>
              <a:t> * r</a:t>
            </a:r>
            <a:r>
              <a:rPr lang="en-US" sz="2400" baseline="-25000" dirty="0" smtClean="0">
                <a:latin typeface="Cambria Math" pitchFamily="18" charset="0"/>
                <a:ea typeface="Cambria Math" pitchFamily="18" charset="0"/>
              </a:rPr>
              <a:t>3</a:t>
            </a:r>
            <a:r>
              <a:rPr lang="en-US" sz="2400" baseline="30000" dirty="0" smtClean="0">
                <a:latin typeface="Cambria Math" pitchFamily="18" charset="0"/>
                <a:ea typeface="Cambria Math" pitchFamily="18" charset="0"/>
              </a:rPr>
              <a:t>n</a:t>
            </a:r>
            <a:r>
              <a:rPr lang="en-US" sz="2400" dirty="0" smtClean="0">
                <a:latin typeface="Cambria Math" pitchFamily="18" charset="0"/>
                <a:ea typeface="Cambria Math" pitchFamily="18" charset="0"/>
              </a:rPr>
              <a:t> mod n</a:t>
            </a:r>
            <a:r>
              <a:rPr lang="en-US" sz="2400" baseline="30000" dirty="0" smtClean="0">
                <a:latin typeface="Cambria Math" pitchFamily="18" charset="0"/>
                <a:ea typeface="Cambria Math" pitchFamily="18" charset="0"/>
              </a:rPr>
              <a:t>2</a:t>
            </a:r>
            <a:endParaRPr lang="en-US" sz="2400" baseline="30000" dirty="0">
              <a:latin typeface="Cambria Math" pitchFamily="18" charset="0"/>
              <a:ea typeface="Cambria Math" pitchFamily="18" charset="0"/>
            </a:endParaRP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Cited</a:t>
            </a:r>
            <a:endParaRPr lang="en-US" dirty="0"/>
          </a:p>
        </p:txBody>
      </p:sp>
      <p:sp>
        <p:nvSpPr>
          <p:cNvPr id="3" name="Content Placeholder 2"/>
          <p:cNvSpPr>
            <a:spLocks noGrp="1"/>
          </p:cNvSpPr>
          <p:nvPr>
            <p:ph idx="1"/>
          </p:nvPr>
        </p:nvSpPr>
        <p:spPr/>
        <p:txBody>
          <a:bodyPr>
            <a:normAutofit/>
          </a:bodyPr>
          <a:lstStyle/>
          <a:p>
            <a:r>
              <a:rPr lang="en-US" sz="2000" i="1" dirty="0" smtClean="0"/>
              <a:t>Blinding (cryptography).</a:t>
            </a:r>
            <a:r>
              <a:rPr lang="en-US" sz="2000" dirty="0" smtClean="0"/>
              <a:t> (2011, June 3). Retrieved July 10, 2011, from Wikipedia: http://en.wikipedia.org/wiki/Blinding_(cryptography)</a:t>
            </a:r>
            <a:endParaRPr lang="en-US" sz="2000" dirty="0" smtClean="0"/>
          </a:p>
          <a:p>
            <a:r>
              <a:rPr lang="en-US" sz="2000" dirty="0" smtClean="0"/>
              <a:t>Burton</a:t>
            </a:r>
            <a:r>
              <a:rPr lang="en-US" sz="2000" dirty="0" smtClean="0"/>
              <a:t>, D. M. (2007). </a:t>
            </a:r>
            <a:r>
              <a:rPr lang="en-US" sz="2000" i="1" dirty="0" smtClean="0"/>
              <a:t>Elementary Number Theory, Sixth Edition.</a:t>
            </a:r>
            <a:r>
              <a:rPr lang="en-US" sz="2000" dirty="0" smtClean="0"/>
              <a:t> New York, New York 10020: McGraw-Hill Higher Education.</a:t>
            </a:r>
          </a:p>
          <a:p>
            <a:r>
              <a:rPr lang="en-US" sz="2000" i="1" dirty="0" smtClean="0"/>
              <a:t>Euclidean algorithm.</a:t>
            </a:r>
            <a:r>
              <a:rPr lang="en-US" sz="2000" dirty="0" smtClean="0"/>
              <a:t> (2011, June 30). Retrieved July 7, 2011, from Wikipedia: http://en.wikipedia.org/wiki/Euclid_algorithm</a:t>
            </a:r>
          </a:p>
          <a:p>
            <a:r>
              <a:rPr lang="en-US" sz="2000" dirty="0" smtClean="0"/>
              <a:t>Garrett, P. (2004). </a:t>
            </a:r>
            <a:r>
              <a:rPr lang="en-US" sz="2000" i="1" dirty="0" smtClean="0"/>
              <a:t>The Mathematics of Coding Theory.</a:t>
            </a:r>
            <a:r>
              <a:rPr lang="en-US" sz="2000" dirty="0" smtClean="0"/>
              <a:t> Upper Saddle River, New Jersey: Pearson Prentice Hall</a:t>
            </a:r>
            <a:r>
              <a:rPr lang="en-US" sz="2000" dirty="0" smtClean="0"/>
              <a:t>.</a:t>
            </a:r>
          </a:p>
          <a:p>
            <a:r>
              <a:rPr lang="en-US" sz="2000" i="1" dirty="0" smtClean="0"/>
              <a:t>MPIR home page</a:t>
            </a:r>
            <a:r>
              <a:rPr lang="en-US" sz="2000" dirty="0" smtClean="0"/>
              <a:t>. (</a:t>
            </a:r>
            <a:r>
              <a:rPr lang="en-US" sz="2000" dirty="0" err="1" smtClean="0"/>
              <a:t>n.d</a:t>
            </a:r>
            <a:r>
              <a:rPr lang="en-US" sz="2000" dirty="0" smtClean="0"/>
              <a:t>.). Retrieved July 9, 2011, from MPIR: http://www.mpir.org/</a:t>
            </a:r>
          </a:p>
          <a:p>
            <a:r>
              <a:rPr lang="en-US" sz="2000" dirty="0" smtClean="0"/>
              <a:t>Paillier</a:t>
            </a:r>
            <a:r>
              <a:rPr lang="en-US" sz="2000" dirty="0" smtClean="0"/>
              <a:t>, P. (1999). Public-Key Cryptosystems Based on Composite Degree </a:t>
            </a:r>
            <a:r>
              <a:rPr lang="en-US" sz="2000" dirty="0" err="1" smtClean="0"/>
              <a:t>Residuosity</a:t>
            </a:r>
            <a:r>
              <a:rPr lang="en-US" sz="2000" dirty="0" smtClean="0"/>
              <a:t> </a:t>
            </a:r>
            <a:r>
              <a:rPr lang="en-US" sz="2000" dirty="0" err="1" smtClean="0"/>
              <a:t>Clases</a:t>
            </a:r>
            <a:r>
              <a:rPr lang="en-US" sz="2000" dirty="0" smtClean="0"/>
              <a:t>. </a:t>
            </a:r>
            <a:r>
              <a:rPr lang="en-US" sz="2000" i="1" dirty="0" smtClean="0"/>
              <a:t>Advances in Cryptology - </a:t>
            </a:r>
            <a:r>
              <a:rPr lang="en-US" sz="2000" i="1" dirty="0" err="1" smtClean="0"/>
              <a:t>Eurocrypt</a:t>
            </a:r>
            <a:r>
              <a:rPr lang="en-US" sz="2000" i="1" dirty="0" smtClean="0"/>
              <a:t> '99</a:t>
            </a:r>
            <a:r>
              <a:rPr lang="en-US" sz="2000" dirty="0" smtClean="0"/>
              <a:t> , pp. 223-238</a:t>
            </a:r>
            <a:r>
              <a:rPr lang="en-US" sz="2000" dirty="0" smtClean="0"/>
              <a:t>.</a:t>
            </a:r>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continued</a:t>
            </a:r>
            <a:endParaRPr lang="en-US" dirty="0"/>
          </a:p>
        </p:txBody>
      </p:sp>
      <p:sp>
        <p:nvSpPr>
          <p:cNvPr id="3" name="Content Placeholder 2"/>
          <p:cNvSpPr>
            <a:spLocks noGrp="1"/>
          </p:cNvSpPr>
          <p:nvPr>
            <p:ph idx="1"/>
          </p:nvPr>
        </p:nvSpPr>
        <p:spPr/>
        <p:txBody>
          <a:bodyPr>
            <a:normAutofit/>
          </a:bodyPr>
          <a:lstStyle/>
          <a:p>
            <a:r>
              <a:rPr lang="en-US" sz="2000" i="1" dirty="0" smtClean="0"/>
              <a:t>Safe prime.</a:t>
            </a:r>
            <a:r>
              <a:rPr lang="en-US" sz="2000" dirty="0" smtClean="0"/>
              <a:t> (2010, August 24). Retrieved July 9, 2011, from </a:t>
            </a:r>
            <a:r>
              <a:rPr lang="en-US" sz="2000" dirty="0" smtClean="0"/>
              <a:t>Wikipedia</a:t>
            </a:r>
            <a:r>
              <a:rPr lang="en-US" sz="2000" dirty="0" smtClean="0"/>
              <a:t>: http://en.wikipedia.org/wiki/Safe_prime</a:t>
            </a:r>
            <a:endParaRPr lang="en-US" sz="2000" dirty="0" smtClean="0"/>
          </a:p>
          <a:p>
            <a:r>
              <a:rPr lang="en-US" sz="2000" dirty="0" smtClean="0"/>
              <a:t>Shamir</a:t>
            </a:r>
            <a:r>
              <a:rPr lang="en-US" sz="2000" dirty="0" smtClean="0"/>
              <a:t>, A. (November, 1979). How to Share a Secret. </a:t>
            </a:r>
            <a:r>
              <a:rPr lang="en-US" sz="2000" i="1" dirty="0" smtClean="0"/>
              <a:t>Communications of the ACM</a:t>
            </a:r>
            <a:r>
              <a:rPr lang="en-US" sz="2000" dirty="0" smtClean="0"/>
              <a:t> , 612-613.</a:t>
            </a:r>
          </a:p>
          <a:p>
            <a:r>
              <a:rPr lang="en-US" sz="2000" i="1" dirty="0" smtClean="0"/>
              <a:t>Stallings</a:t>
            </a:r>
            <a:r>
              <a:rPr lang="en-US" sz="2000" i="1" dirty="0" smtClean="0"/>
              <a:t>, W. </a:t>
            </a:r>
            <a:r>
              <a:rPr lang="en-US" sz="2000" i="1" dirty="0" smtClean="0"/>
              <a:t>(2011). Cryptography and Network Security, Principles and Practice, Fifth Edition. Prentice Hall.</a:t>
            </a:r>
          </a:p>
          <a:p>
            <a:r>
              <a:rPr lang="en-US" sz="2000" i="1" dirty="0" smtClean="0"/>
              <a:t>The GNU </a:t>
            </a:r>
            <a:r>
              <a:rPr lang="en-US" sz="2000" i="1" dirty="0" err="1" smtClean="0"/>
              <a:t>Muliple</a:t>
            </a:r>
            <a:r>
              <a:rPr lang="en-US" sz="2000" i="1" dirty="0" smtClean="0"/>
              <a:t> Precision Arithmetic Library. (</a:t>
            </a:r>
            <a:r>
              <a:rPr lang="en-US" sz="2000" i="1" dirty="0" err="1" smtClean="0"/>
              <a:t>n.d</a:t>
            </a:r>
            <a:r>
              <a:rPr lang="en-US" sz="2000" i="1" dirty="0" smtClean="0"/>
              <a:t>.). Retrieved July 9, 2011, from GNU: http://gmplib.org/</a:t>
            </a:r>
          </a:p>
          <a:p>
            <a:pPr>
              <a:buNone/>
            </a:pPr>
            <a:endParaRPr lang="en-US" sz="2000" i="1" dirty="0" smtClean="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54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latin typeface="Cambria Math" pitchFamily="18" charset="0"/>
                <a:ea typeface="Cambria Math" pitchFamily="18" charset="0"/>
              </a:rPr>
              <a:t>13 = 1 * 12 + 1</a:t>
            </a:r>
          </a:p>
          <a:p>
            <a:pPr lvl="1"/>
            <a:r>
              <a:rPr lang="en-US" dirty="0" smtClean="0">
                <a:latin typeface="Cambria Math" pitchFamily="18" charset="0"/>
                <a:ea typeface="Cambria Math" pitchFamily="18" charset="0"/>
              </a:rPr>
              <a:t>13 </a:t>
            </a:r>
            <a:r>
              <a:rPr lang="en-US" dirty="0" smtClean="0">
                <a:latin typeface="Cambria Math" pitchFamily="18" charset="0"/>
                <a:ea typeface="Cambria Math" pitchFamily="18" charset="0"/>
              </a:rPr>
              <a:t>≡ </a:t>
            </a:r>
            <a:r>
              <a:rPr lang="en-US" dirty="0" smtClean="0">
                <a:latin typeface="Cambria Math" pitchFamily="18" charset="0"/>
                <a:ea typeface="Cambria Math" pitchFamily="18" charset="0"/>
              </a:rPr>
              <a:t>1 mod 12</a:t>
            </a:r>
          </a:p>
          <a:p>
            <a:pPr lvl="1"/>
            <a:endParaRPr lang="en-US" dirty="0" smtClean="0"/>
          </a:p>
          <a:p>
            <a:r>
              <a:rPr lang="en-US" dirty="0" smtClean="0">
                <a:latin typeface="Cambria Math" pitchFamily="18" charset="0"/>
                <a:ea typeface="Cambria Math" pitchFamily="18" charset="0"/>
              </a:rPr>
              <a:t>9 = 0 * 12 + 9</a:t>
            </a:r>
          </a:p>
          <a:p>
            <a:pPr lvl="1"/>
            <a:r>
              <a:rPr lang="en-US" dirty="0" smtClean="0">
                <a:latin typeface="Cambria Math" pitchFamily="18" charset="0"/>
                <a:ea typeface="Cambria Math" pitchFamily="18" charset="0"/>
              </a:rPr>
              <a:t>9 ≡ 9 mod 12</a:t>
            </a:r>
            <a:endParaRPr lang="en-US" dirty="0">
              <a:latin typeface="Cambria Math" pitchFamily="18" charset="0"/>
              <a:ea typeface="Cambria Math" pitchFamily="18" charset="0"/>
            </a:endParaRPr>
          </a:p>
        </p:txBody>
      </p:sp>
      <p:sp>
        <p:nvSpPr>
          <p:cNvPr id="4" name="Date Placeholder 3"/>
          <p:cNvSpPr>
            <a:spLocks noGrp="1"/>
          </p:cNvSpPr>
          <p:nvPr>
            <p:ph type="dt" sz="half" idx="10"/>
          </p:nvPr>
        </p:nvSpPr>
        <p:spPr/>
        <p:txBody>
          <a:bodyPr/>
          <a:lstStyle/>
          <a:p>
            <a:r>
              <a:rPr lang="en-US" dirty="0" smtClean="0"/>
              <a:t>7/16/2011</a:t>
            </a:r>
            <a:endParaRPr lang="en-US" dirty="0"/>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t>
            </a:r>
            <a:endParaRPr lang="en-US" dirty="0"/>
          </a:p>
        </p:txBody>
      </p:sp>
      <p:sp>
        <p:nvSpPr>
          <p:cNvPr id="3" name="Content Placeholder 2"/>
          <p:cNvSpPr>
            <a:spLocks noGrp="1"/>
          </p:cNvSpPr>
          <p:nvPr>
            <p:ph idx="1"/>
          </p:nvPr>
        </p:nvSpPr>
        <p:spPr/>
        <p:txBody>
          <a:bodyPr/>
          <a:lstStyle/>
          <a:p>
            <a:r>
              <a:rPr lang="en-US" dirty="0" smtClean="0"/>
              <a:t>First express the numbers in modular form</a:t>
            </a:r>
          </a:p>
          <a:p>
            <a:r>
              <a:rPr lang="en-US" dirty="0" smtClean="0"/>
              <a:t>Add the numbers and collect the terms</a:t>
            </a:r>
          </a:p>
          <a:p>
            <a:r>
              <a:rPr lang="en-US" dirty="0" smtClean="0"/>
              <a:t>Adjust the multiplier if needed so that the residue is positive and less than the modulus</a:t>
            </a:r>
            <a:endParaRPr lang="en-US" dirty="0"/>
          </a:p>
        </p:txBody>
      </p:sp>
      <p:sp>
        <p:nvSpPr>
          <p:cNvPr id="4" name="Date Placeholder 3"/>
          <p:cNvSpPr>
            <a:spLocks noGrp="1"/>
          </p:cNvSpPr>
          <p:nvPr>
            <p:ph type="dt" sz="half" idx="10"/>
          </p:nvPr>
        </p:nvSpPr>
        <p:spPr/>
        <p:txBody>
          <a:bodyPr/>
          <a:lstStyle/>
          <a:p>
            <a:r>
              <a:rPr lang="en-US" dirty="0" smtClean="0"/>
              <a:t>7/16/2011</a:t>
            </a:r>
            <a:endParaRPr lang="en-US" dirty="0"/>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Subtraction</a:t>
            </a:r>
            <a:endParaRPr lang="en-US" dirty="0"/>
          </a:p>
        </p:txBody>
      </p:sp>
      <p:sp>
        <p:nvSpPr>
          <p:cNvPr id="3" name="Content Placeholder 2"/>
          <p:cNvSpPr>
            <a:spLocks noGrp="1"/>
          </p:cNvSpPr>
          <p:nvPr>
            <p:ph idx="1"/>
          </p:nvPr>
        </p:nvSpPr>
        <p:spPr/>
        <p:txBody>
          <a:bodyPr/>
          <a:lstStyle/>
          <a:p>
            <a:r>
              <a:rPr lang="en-US" dirty="0" smtClean="0"/>
              <a:t>First express the numbers in modular form</a:t>
            </a:r>
          </a:p>
          <a:p>
            <a:r>
              <a:rPr lang="en-US" dirty="0" smtClean="0"/>
              <a:t>Subtract the numbers and collect the terms</a:t>
            </a:r>
          </a:p>
          <a:p>
            <a:r>
              <a:rPr lang="en-US" dirty="0" smtClean="0"/>
              <a:t>Adjust the multiplier if needed so that the residue is positive and less than the modulus</a:t>
            </a:r>
          </a:p>
          <a:p>
            <a:endParaRPr lang="en-US" dirty="0"/>
          </a:p>
        </p:txBody>
      </p:sp>
      <p:sp>
        <p:nvSpPr>
          <p:cNvPr id="4" name="Date Placeholder 3"/>
          <p:cNvSpPr>
            <a:spLocks noGrp="1"/>
          </p:cNvSpPr>
          <p:nvPr>
            <p:ph type="dt" sz="half" idx="10"/>
          </p:nvPr>
        </p:nvSpPr>
        <p:spPr/>
        <p:txBody>
          <a:bodyPr/>
          <a:lstStyle/>
          <a:p>
            <a:r>
              <a:rPr lang="en-US" dirty="0" smtClean="0"/>
              <a:t>7/16/2011</a:t>
            </a:r>
            <a:endParaRPr lang="en-US" dirty="0"/>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Multiplication</a:t>
            </a:r>
            <a:endParaRPr lang="en-US" dirty="0"/>
          </a:p>
        </p:txBody>
      </p:sp>
      <p:sp>
        <p:nvSpPr>
          <p:cNvPr id="3" name="Content Placeholder 2"/>
          <p:cNvSpPr>
            <a:spLocks noGrp="1"/>
          </p:cNvSpPr>
          <p:nvPr>
            <p:ph idx="1"/>
          </p:nvPr>
        </p:nvSpPr>
        <p:spPr/>
        <p:txBody>
          <a:bodyPr/>
          <a:lstStyle/>
          <a:p>
            <a:r>
              <a:rPr lang="en-US" dirty="0" smtClean="0"/>
              <a:t>Multiplication is merely repeated addition</a:t>
            </a:r>
          </a:p>
          <a:p>
            <a:r>
              <a:rPr lang="en-US" dirty="0" smtClean="0"/>
              <a:t>Adjust the multiplier so that the residue is positive and less than the modulus</a:t>
            </a:r>
            <a:endParaRPr lang="en-US" dirty="0"/>
          </a:p>
        </p:txBody>
      </p:sp>
      <p:sp>
        <p:nvSpPr>
          <p:cNvPr id="4" name="Date Placeholder 3"/>
          <p:cNvSpPr>
            <a:spLocks noGrp="1"/>
          </p:cNvSpPr>
          <p:nvPr>
            <p:ph type="dt" sz="half" idx="10"/>
          </p:nvPr>
        </p:nvSpPr>
        <p:spPr/>
        <p:txBody>
          <a:bodyPr/>
          <a:lstStyle/>
          <a:p>
            <a:r>
              <a:rPr lang="en-US" smtClean="0"/>
              <a:t>7/16/2011</a:t>
            </a:r>
            <a:endParaRPr lang="en-US"/>
          </a:p>
        </p:txBody>
      </p:sp>
      <p:sp>
        <p:nvSpPr>
          <p:cNvPr id="5" name="Footer Placeholder 4"/>
          <p:cNvSpPr>
            <a:spLocks noGrp="1"/>
          </p:cNvSpPr>
          <p:nvPr>
            <p:ph type="ftr" sz="quarter" idx="11"/>
          </p:nvPr>
        </p:nvSpPr>
        <p:spPr/>
        <p:txBody>
          <a:bodyPr/>
          <a:lstStyle/>
          <a:p>
            <a:r>
              <a:rPr lang="en-US" smtClean="0"/>
              <a:t>Cliff McCullough</a:t>
            </a:r>
            <a:endParaRPr lang="en-US"/>
          </a:p>
        </p:txBody>
      </p:sp>
      <p:sp>
        <p:nvSpPr>
          <p:cNvPr id="6" name="Slide Number Placeholder 5"/>
          <p:cNvSpPr>
            <a:spLocks noGrp="1"/>
          </p:cNvSpPr>
          <p:nvPr>
            <p:ph type="sldNum" sz="quarter" idx="12"/>
          </p:nvPr>
        </p:nvSpPr>
        <p:spPr/>
        <p:txBody>
          <a:bodyPr/>
          <a:lstStyle/>
          <a:p>
            <a:fld id="{AF28F22D-2605-49ED-8B90-1ECDC4D3CFF4}"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610</TotalTime>
  <Words>4079</Words>
  <Application>Microsoft Office PowerPoint</Application>
  <PresentationFormat>On-screen Show (4:3)</PresentationFormat>
  <Paragraphs>679</Paragraphs>
  <Slides>54</Slides>
  <Notes>34</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54</vt:i4>
      </vt:variant>
    </vt:vector>
  </HeadingPairs>
  <TitlesOfParts>
    <vt:vector size="57" baseType="lpstr">
      <vt:lpstr>Solstice</vt:lpstr>
      <vt:lpstr>Visio</vt:lpstr>
      <vt:lpstr>Microsoft Office Visio Drawing</vt:lpstr>
      <vt:lpstr>The Algebra of Encryption</vt:lpstr>
      <vt:lpstr>Modern Cryptography</vt:lpstr>
      <vt:lpstr>Multi-Precision Calculator</vt:lpstr>
      <vt:lpstr>That’s a lot of digits</vt:lpstr>
      <vt:lpstr>Modular Arithmetic</vt:lpstr>
      <vt:lpstr>Examples</vt:lpstr>
      <vt:lpstr>Addition</vt:lpstr>
      <vt:lpstr>Subtraction</vt:lpstr>
      <vt:lpstr>Multiplication</vt:lpstr>
      <vt:lpstr>Division</vt:lpstr>
      <vt:lpstr>Division by Multiplicative Inverse</vt:lpstr>
      <vt:lpstr>Useful Functions</vt:lpstr>
      <vt:lpstr>Greatest Common Divisor</vt:lpstr>
      <vt:lpstr>GCD Example</vt:lpstr>
      <vt:lpstr>GCD Results</vt:lpstr>
      <vt:lpstr>Extended Euclidean Algorithm</vt:lpstr>
      <vt:lpstr>Extended Euclid Example</vt:lpstr>
      <vt:lpstr>Finding the MMI</vt:lpstr>
      <vt:lpstr>Modular Exponentiation</vt:lpstr>
      <vt:lpstr>Exponentiation Example</vt:lpstr>
      <vt:lpstr>Modular Exponentiation Example</vt:lpstr>
      <vt:lpstr>Consider Multiplication</vt:lpstr>
      <vt:lpstr>Chinese Remainder Theorem</vt:lpstr>
      <vt:lpstr>How To CRT</vt:lpstr>
      <vt:lpstr>CRT Pre-calculations</vt:lpstr>
      <vt:lpstr>CRT Pre-calculations too</vt:lpstr>
      <vt:lpstr>CRT Addition</vt:lpstr>
      <vt:lpstr>CRT Multiplication</vt:lpstr>
      <vt:lpstr>Euler’s Totient Function</vt:lpstr>
      <vt:lpstr>Phi Examples</vt:lpstr>
      <vt:lpstr>Public Key Cryptography - RSA</vt:lpstr>
      <vt:lpstr>How to RSA</vt:lpstr>
      <vt:lpstr>Why Does RSA Work</vt:lpstr>
      <vt:lpstr>RSA and CRT</vt:lpstr>
      <vt:lpstr>RSA Example</vt:lpstr>
      <vt:lpstr>RSA-CRT Pre-calculations</vt:lpstr>
      <vt:lpstr>RSA Encrypt</vt:lpstr>
      <vt:lpstr>RSA-CRT Decrypt</vt:lpstr>
      <vt:lpstr>How to Share a Secret</vt:lpstr>
      <vt:lpstr>Why It Is Secret</vt:lpstr>
      <vt:lpstr>Paillier Cryptography</vt:lpstr>
      <vt:lpstr>How to Paillier</vt:lpstr>
      <vt:lpstr>Paillier Encrypt</vt:lpstr>
      <vt:lpstr>Paillier Decrypt</vt:lpstr>
      <vt:lpstr>The Generator g</vt:lpstr>
      <vt:lpstr>Decrypt Numerator</vt:lpstr>
      <vt:lpstr>Decrypt Denominator</vt:lpstr>
      <vt:lpstr>The Decrypt Result</vt:lpstr>
      <vt:lpstr>Cryptographic Blinding</vt:lpstr>
      <vt:lpstr>Paillier Blinding</vt:lpstr>
      <vt:lpstr>Tallying the Vote</vt:lpstr>
      <vt:lpstr>Homomorphic Paillier</vt:lpstr>
      <vt:lpstr>References Cited</vt:lpstr>
      <vt:lpstr>References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Algebra of Encryption</dc:title>
  <dc:creator>Cliff McCullough</dc:creator>
  <cp:lastModifiedBy>Cliff McCullough</cp:lastModifiedBy>
  <cp:revision>86</cp:revision>
  <dcterms:created xsi:type="dcterms:W3CDTF">2011-07-17T02:01:20Z</dcterms:created>
  <dcterms:modified xsi:type="dcterms:W3CDTF">2011-07-17T22:42:38Z</dcterms:modified>
</cp:coreProperties>
</file>