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0"/>
  </p:notesMasterIdLst>
  <p:sldIdLst>
    <p:sldId id="256" r:id="rId2"/>
    <p:sldId id="259" r:id="rId3"/>
    <p:sldId id="315" r:id="rId4"/>
    <p:sldId id="299" r:id="rId5"/>
    <p:sldId id="319" r:id="rId6"/>
    <p:sldId id="263" r:id="rId7"/>
    <p:sldId id="283" r:id="rId8"/>
    <p:sldId id="264" r:id="rId9"/>
    <p:sldId id="265" r:id="rId10"/>
    <p:sldId id="295" r:id="rId11"/>
    <p:sldId id="292" r:id="rId12"/>
    <p:sldId id="320" r:id="rId13"/>
    <p:sldId id="294" r:id="rId14"/>
    <p:sldId id="296" r:id="rId15"/>
    <p:sldId id="266" r:id="rId16"/>
    <p:sldId id="267" r:id="rId17"/>
    <p:sldId id="268" r:id="rId18"/>
    <p:sldId id="269" r:id="rId19"/>
    <p:sldId id="272" r:id="rId20"/>
    <p:sldId id="270" r:id="rId21"/>
    <p:sldId id="303" r:id="rId22"/>
    <p:sldId id="288" r:id="rId23"/>
    <p:sldId id="285" r:id="rId24"/>
    <p:sldId id="287" r:id="rId25"/>
    <p:sldId id="260" r:id="rId26"/>
    <p:sldId id="304" r:id="rId27"/>
    <p:sldId id="297" r:id="rId28"/>
    <p:sldId id="300" r:id="rId29"/>
    <p:sldId id="276" r:id="rId30"/>
    <p:sldId id="279" r:id="rId31"/>
    <p:sldId id="301" r:id="rId32"/>
    <p:sldId id="298" r:id="rId33"/>
    <p:sldId id="306" r:id="rId34"/>
    <p:sldId id="317" r:id="rId35"/>
    <p:sldId id="318" r:id="rId36"/>
    <p:sldId id="316" r:id="rId37"/>
    <p:sldId id="307" r:id="rId38"/>
    <p:sldId id="308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34FC1BC-540C-4D1F-9D42-D2B7680238F6}">
          <p14:sldIdLst>
            <p14:sldId id="256"/>
            <p14:sldId id="259"/>
            <p14:sldId id="315"/>
            <p14:sldId id="299"/>
            <p14:sldId id="319"/>
            <p14:sldId id="263"/>
            <p14:sldId id="283"/>
            <p14:sldId id="264"/>
            <p14:sldId id="265"/>
            <p14:sldId id="295"/>
            <p14:sldId id="292"/>
            <p14:sldId id="320"/>
            <p14:sldId id="294"/>
            <p14:sldId id="296"/>
            <p14:sldId id="266"/>
            <p14:sldId id="267"/>
            <p14:sldId id="268"/>
            <p14:sldId id="269"/>
            <p14:sldId id="272"/>
            <p14:sldId id="270"/>
            <p14:sldId id="303"/>
            <p14:sldId id="288"/>
            <p14:sldId id="285"/>
            <p14:sldId id="287"/>
            <p14:sldId id="260"/>
            <p14:sldId id="304"/>
            <p14:sldId id="297"/>
            <p14:sldId id="300"/>
            <p14:sldId id="276"/>
            <p14:sldId id="279"/>
            <p14:sldId id="301"/>
            <p14:sldId id="298"/>
            <p14:sldId id="306"/>
            <p14:sldId id="317"/>
            <p14:sldId id="318"/>
            <p14:sldId id="316"/>
            <p14:sldId id="307"/>
            <p14:sldId id="30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11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08" autoAdjust="0"/>
    <p:restoredTop sz="94660"/>
  </p:normalViewPr>
  <p:slideViewPr>
    <p:cSldViewPr>
      <p:cViewPr>
        <p:scale>
          <a:sx n="100" d="100"/>
          <a:sy n="100" d="100"/>
        </p:scale>
        <p:origin x="-1716" y="-2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109B84-546D-4398-9399-286B52D1E29F}" type="datetimeFigureOut">
              <a:rPr lang="en-US" smtClean="0"/>
              <a:t>7/27/2011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3CFBE-AA33-48BF-A9DA-1EE22F08B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064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33CFBE-AA33-48BF-A9DA-1EE22F08B719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1591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33CFBE-AA33-48BF-A9DA-1EE22F08B719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1591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33CFBE-AA33-48BF-A9DA-1EE22F08B719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1591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33CFBE-AA33-48BF-A9DA-1EE22F08B719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159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9F237C04-92A3-41BB-8F37-F798C21F2DB7}" type="datetimeFigureOut">
              <a:rPr lang="en-US" smtClean="0"/>
              <a:t>7/27/2011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8265F0F-0CD8-414D-A348-2F733A383A00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37C04-92A3-41BB-8F37-F798C21F2DB7}" type="datetimeFigureOut">
              <a:rPr lang="en-US" smtClean="0"/>
              <a:t>7/27/2011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65F0F-0CD8-414D-A348-2F733A383A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37C04-92A3-41BB-8F37-F798C21F2DB7}" type="datetimeFigureOut">
              <a:rPr lang="en-US" smtClean="0"/>
              <a:t>7/27/2011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65F0F-0CD8-414D-A348-2F733A383A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37C04-92A3-41BB-8F37-F798C21F2DB7}" type="datetimeFigureOut">
              <a:rPr lang="en-US" smtClean="0"/>
              <a:t>7/27/2011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65F0F-0CD8-414D-A348-2F733A383A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37C04-92A3-41BB-8F37-F798C21F2DB7}" type="datetimeFigureOut">
              <a:rPr lang="en-US" smtClean="0"/>
              <a:t>7/27/2011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65F0F-0CD8-414D-A348-2F733A383A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37C04-92A3-41BB-8F37-F798C21F2DB7}" type="datetimeFigureOut">
              <a:rPr lang="en-US" smtClean="0"/>
              <a:t>7/27/2011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65F0F-0CD8-414D-A348-2F733A383A0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37C04-92A3-41BB-8F37-F798C21F2DB7}" type="datetimeFigureOut">
              <a:rPr lang="en-US" smtClean="0"/>
              <a:t>7/27/2011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65F0F-0CD8-414D-A348-2F733A383A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37C04-92A3-41BB-8F37-F798C21F2DB7}" type="datetimeFigureOut">
              <a:rPr lang="en-US" smtClean="0"/>
              <a:t>7/27/2011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65F0F-0CD8-414D-A348-2F733A383A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37C04-92A3-41BB-8F37-F798C21F2DB7}" type="datetimeFigureOut">
              <a:rPr lang="en-US" smtClean="0"/>
              <a:t>7/27/2011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65F0F-0CD8-414D-A348-2F733A383A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37C04-92A3-41BB-8F37-F798C21F2DB7}" type="datetimeFigureOut">
              <a:rPr lang="en-US" smtClean="0"/>
              <a:t>7/27/2011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65F0F-0CD8-414D-A348-2F733A383A00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37C04-92A3-41BB-8F37-F798C21F2DB7}" type="datetimeFigureOut">
              <a:rPr lang="en-US" smtClean="0"/>
              <a:t>7/27/2011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65F0F-0CD8-414D-A348-2F733A383A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9F237C04-92A3-41BB-8F37-F798C21F2DB7}" type="datetimeFigureOut">
              <a:rPr lang="en-US" smtClean="0"/>
              <a:t>7/27/2011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48265F0F-0CD8-414D-A348-2F733A383A0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smartgrid.ieee.org/" TargetMode="External"/><Relationship Id="rId13" Type="http://schemas.openxmlformats.org/officeDocument/2006/relationships/hyperlink" Target="http://www.smartgridcc.org/" TargetMode="External"/><Relationship Id="rId3" Type="http://schemas.openxmlformats.org/officeDocument/2006/relationships/hyperlink" Target="http://smartgrid-for-india.blogspot.com/2010/05/cisco-joins-smart-grid-bandwagon.html" TargetMode="External"/><Relationship Id="rId7" Type="http://schemas.openxmlformats.org/officeDocument/2006/relationships/hyperlink" Target="http://www.nist.gov/smartgrid/" TargetMode="External"/><Relationship Id="rId12" Type="http://schemas.openxmlformats.org/officeDocument/2006/relationships/hyperlink" Target="http://www.zigbee.org/" TargetMode="External"/><Relationship Id="rId2" Type="http://schemas.openxmlformats.org/officeDocument/2006/relationships/hyperlink" Target="http://www.ibm.com/smarterplanet/us/en/smart_grid/ideas/index.html?re=sph" TargetMode="External"/><Relationship Id="rId16" Type="http://schemas.openxmlformats.org/officeDocument/2006/relationships/hyperlink" Target="http://smartgrid-for-india.blogspot.com/2010/07/united-states-to-set-up-international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icrosoft-hohm.com/" TargetMode="External"/><Relationship Id="rId11" Type="http://schemas.openxmlformats.org/officeDocument/2006/relationships/hyperlink" Target="http://www.gridwise.org/" TargetMode="External"/><Relationship Id="rId5" Type="http://schemas.openxmlformats.org/officeDocument/2006/relationships/hyperlink" Target="http://www.google.com/powermeter/about/index.html" TargetMode="External"/><Relationship Id="rId15" Type="http://schemas.openxmlformats.org/officeDocument/2006/relationships/hyperlink" Target="http://www.smartgrid.gov/" TargetMode="External"/><Relationship Id="rId10" Type="http://schemas.openxmlformats.org/officeDocument/2006/relationships/hyperlink" Target="http://www.gridwiseac.org/" TargetMode="External"/><Relationship Id="rId4" Type="http://schemas.openxmlformats.org/officeDocument/2006/relationships/hyperlink" Target="http://www.ecomagination.com/" TargetMode="External"/><Relationship Id="rId9" Type="http://schemas.openxmlformats.org/officeDocument/2006/relationships/hyperlink" Target="http://www.oe.energy.gov/smartgrid.htm" TargetMode="External"/><Relationship Id="rId14" Type="http://schemas.openxmlformats.org/officeDocument/2006/relationships/hyperlink" Target="http://www.sgiclearinghouse.org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hyperlink" Target="http://www.merl.com/projects/zigbeeprofile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gif"/><Relationship Id="rId4" Type="http://schemas.openxmlformats.org/officeDocument/2006/relationships/image" Target="../media/image47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l.gov/scada/publications/d/securing_the_smart_grid_current_issues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shade val="94000"/>
                <a:satMod val="114000"/>
                <a:lumMod val="96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304800"/>
            <a:ext cx="3581400" cy="124496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Home </a:t>
            </a:r>
            <a:r>
              <a:rPr lang="en-US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Security</a:t>
            </a:r>
            <a:br>
              <a:rPr lang="en-US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en-US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In Smart Grids</a:t>
            </a:r>
            <a:endParaRPr lang="en-US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2438400"/>
            <a:ext cx="3496235" cy="3243309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 smtClean="0"/>
              <a:t>By:</a:t>
            </a:r>
          </a:p>
          <a:p>
            <a:r>
              <a:rPr lang="en-US" dirty="0" smtClean="0"/>
              <a:t>Abdullah </a:t>
            </a:r>
            <a:r>
              <a:rPr lang="en-US" dirty="0" err="1" smtClean="0"/>
              <a:t>Almurayh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CS691</a:t>
            </a:r>
          </a:p>
          <a:p>
            <a:r>
              <a:rPr lang="en-US" dirty="0" smtClean="0"/>
              <a:t>Summer 2011</a:t>
            </a:r>
          </a:p>
          <a:p>
            <a:r>
              <a:rPr lang="en-US" sz="1200" b="1" dirty="0" smtClean="0"/>
              <a:t>University of Colorado at Colorado Springs</a:t>
            </a:r>
          </a:p>
        </p:txBody>
      </p:sp>
      <p:pic>
        <p:nvPicPr>
          <p:cNvPr id="4102" name="Picture 6" descr="http://images.skem1.com/client_id_8005/smart_ho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2875"/>
            <a:ext cx="3467100" cy="4622800"/>
          </a:xfrm>
          <a:prstGeom prst="roundRect">
            <a:avLst>
              <a:gd name="adj" fmla="val 4473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21299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Smart Grid in the US</a:t>
            </a:r>
            <a:endParaRPr lang="en-US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16" b="8249"/>
          <a:stretch/>
        </p:blipFill>
        <p:spPr bwMode="auto">
          <a:xfrm>
            <a:off x="1132190" y="1828800"/>
            <a:ext cx="6781800" cy="313423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/>
        </p:spPr>
      </p:pic>
      <p:sp>
        <p:nvSpPr>
          <p:cNvPr id="3" name="Rectangle 2"/>
          <p:cNvSpPr/>
          <p:nvPr/>
        </p:nvSpPr>
        <p:spPr>
          <a:xfrm>
            <a:off x="545123" y="5181541"/>
            <a:ext cx="48768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/>
              <a:t>Key</a:t>
            </a:r>
            <a:r>
              <a:rPr lang="en-US" sz="1400" b="1" dirty="0"/>
              <a:t>: </a:t>
            </a:r>
            <a:endParaRPr lang="en-US" sz="1400" b="1" dirty="0" smtClean="0"/>
          </a:p>
          <a:p>
            <a:r>
              <a:rPr lang="en-US" sz="1400" b="1" dirty="0" smtClean="0">
                <a:solidFill>
                  <a:srgbClr val="FF0000"/>
                </a:solidFill>
              </a:rPr>
              <a:t>red=electricity</a:t>
            </a:r>
            <a:r>
              <a:rPr lang="en-US" sz="1400" b="1" dirty="0"/>
              <a:t>, </a:t>
            </a:r>
            <a:r>
              <a:rPr lang="en-US" sz="1400" b="1" dirty="0">
                <a:solidFill>
                  <a:srgbClr val="00B050"/>
                </a:solidFill>
              </a:rPr>
              <a:t>green=gas</a:t>
            </a:r>
            <a:r>
              <a:rPr lang="en-US" sz="1400" b="1" dirty="0"/>
              <a:t>, </a:t>
            </a:r>
            <a:r>
              <a:rPr lang="en-US" sz="1400" b="1" dirty="0">
                <a:solidFill>
                  <a:srgbClr val="0070C0"/>
                </a:solidFill>
              </a:rPr>
              <a:t>blue=water</a:t>
            </a:r>
            <a:r>
              <a:rPr lang="en-US" sz="1400" b="1" dirty="0"/>
              <a:t>, </a:t>
            </a:r>
            <a:endParaRPr lang="en-US" sz="1400" b="1" dirty="0" smtClean="0"/>
          </a:p>
          <a:p>
            <a:r>
              <a:rPr lang="en-US" sz="1400" b="1" dirty="0" smtClean="0"/>
              <a:t>triangle=trial , </a:t>
            </a:r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</a:rPr>
              <a:t>circle=project</a:t>
            </a:r>
            <a:endParaRPr lang="en-US" sz="1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97755" y="5334000"/>
            <a:ext cx="29241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</a:rPr>
              <a:t>AMR</a:t>
            </a:r>
            <a:r>
              <a:rPr lang="en-US" sz="1400" b="1" dirty="0" smtClean="0"/>
              <a:t>: Automatic </a:t>
            </a:r>
            <a:r>
              <a:rPr lang="en-US" sz="1400" b="1" dirty="0"/>
              <a:t>Meter Reading</a:t>
            </a:r>
          </a:p>
        </p:txBody>
      </p:sp>
      <p:sp>
        <p:nvSpPr>
          <p:cNvPr id="6" name="Rectangle 5"/>
          <p:cNvSpPr/>
          <p:nvPr/>
        </p:nvSpPr>
        <p:spPr>
          <a:xfrm>
            <a:off x="5105400" y="5650588"/>
            <a:ext cx="356219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AMI</a:t>
            </a:r>
            <a:r>
              <a:rPr lang="en-US" sz="1400" b="1" dirty="0" smtClean="0"/>
              <a:t>: Advanced </a:t>
            </a:r>
            <a:r>
              <a:rPr lang="en-US" sz="1400" b="1" dirty="0"/>
              <a:t>Metering </a:t>
            </a:r>
            <a:r>
              <a:rPr lang="en-US" sz="1400" b="1" dirty="0" smtClean="0"/>
              <a:t>Infrastructure</a:t>
            </a:r>
          </a:p>
          <a:p>
            <a:endParaRPr lang="en-US" sz="1400" b="1" dirty="0"/>
          </a:p>
          <a:p>
            <a:endParaRPr lang="en-US" sz="1400" b="1" dirty="0" smtClean="0"/>
          </a:p>
          <a:p>
            <a:pPr algn="r"/>
            <a:r>
              <a:rPr lang="en-US" sz="1400" b="1" dirty="0" smtClean="0"/>
              <a:t>2009</a:t>
            </a:r>
            <a:endParaRPr lang="en-US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6200" y="6550223"/>
            <a:ext cx="8893781" cy="27699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fld id="{A95224A0-0F92-4B79-B22C-92C104CCD733}" type="slidenum">
              <a:rPr lang="ar-SA" sz="1200" b="1"/>
              <a:pPr/>
              <a:t>10</a:t>
            </a:fld>
            <a:r>
              <a:rPr lang="en-US" sz="1200" b="1" dirty="0"/>
              <a:t>                                                                            </a:t>
            </a:r>
            <a:r>
              <a:rPr lang="en-US" sz="1200" b="1" dirty="0" err="1"/>
              <a:t>Almurayh</a:t>
            </a:r>
            <a:r>
              <a:rPr lang="en-US" sz="1200" b="1" dirty="0"/>
              <a:t>/CS691/Home Security                                                    7/27/2011</a:t>
            </a:r>
            <a:endParaRPr lang="ar-SA" sz="1200" b="1" dirty="0"/>
          </a:p>
        </p:txBody>
      </p:sp>
    </p:spTree>
    <p:extLst>
      <p:ext uri="{BB962C8B-B14F-4D97-AF65-F5344CB8AC3E}">
        <p14:creationId xmlns:p14="http://schemas.microsoft.com/office/powerpoint/2010/main" val="390388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024744" cy="5334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Advanced Metering </a:t>
            </a:r>
            <a:r>
              <a:rPr lang="en-US" b="1" dirty="0"/>
              <a:t>devices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3125" y="1588070"/>
            <a:ext cx="7538258" cy="20574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A technology for </a:t>
            </a:r>
            <a:r>
              <a:rPr lang="en-US" sz="2000" dirty="0"/>
              <a:t>automatically collecting real-time </a:t>
            </a:r>
            <a:r>
              <a:rPr lang="en-US" sz="2000" dirty="0" smtClean="0"/>
              <a:t>consumption </a:t>
            </a:r>
            <a:r>
              <a:rPr lang="en-US" sz="2000" dirty="0"/>
              <a:t>and status data from </a:t>
            </a:r>
            <a:r>
              <a:rPr lang="en-US" sz="2000" dirty="0" smtClean="0"/>
              <a:t>metering </a:t>
            </a:r>
            <a:r>
              <a:rPr lang="en-US" sz="2000" dirty="0"/>
              <a:t>devices </a:t>
            </a:r>
            <a:endParaRPr lang="en-US" sz="2000" dirty="0" smtClean="0"/>
          </a:p>
          <a:p>
            <a:r>
              <a:rPr lang="en-US" sz="2000" dirty="0" smtClean="0"/>
              <a:t>Meter Reader: collects </a:t>
            </a:r>
            <a:r>
              <a:rPr lang="en-US" sz="2000" dirty="0"/>
              <a:t>meter readings from an </a:t>
            </a:r>
            <a:r>
              <a:rPr lang="en-US" sz="2000" dirty="0" smtClean="0"/>
              <a:t>AMR.</a:t>
            </a:r>
            <a:endParaRPr lang="en-US" sz="2000" dirty="0"/>
          </a:p>
          <a:p>
            <a:r>
              <a:rPr lang="en-US" sz="2000" dirty="0"/>
              <a:t> "</a:t>
            </a:r>
            <a:r>
              <a:rPr lang="en-US" sz="2000" dirty="0" smtClean="0"/>
              <a:t>walk-by“ or  </a:t>
            </a:r>
            <a:r>
              <a:rPr lang="en-US" sz="2000" dirty="0"/>
              <a:t>"drive-by" </a:t>
            </a:r>
            <a:r>
              <a:rPr lang="en-US" sz="2000" dirty="0" smtClean="0"/>
              <a:t> mobile meter </a:t>
            </a:r>
            <a:r>
              <a:rPr lang="en-US" sz="2000" dirty="0"/>
              <a:t>reading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200" y="6550223"/>
            <a:ext cx="8893781" cy="27699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fld id="{A95224A0-0F92-4B79-B22C-92C104CCD733}" type="slidenum">
              <a:rPr lang="ar-SA" sz="1200" b="1"/>
              <a:pPr/>
              <a:t>11</a:t>
            </a:fld>
            <a:r>
              <a:rPr lang="en-US" sz="1200" b="1" dirty="0"/>
              <a:t>                                                                            </a:t>
            </a:r>
            <a:r>
              <a:rPr lang="en-US" sz="1200" b="1" dirty="0" err="1"/>
              <a:t>Almurayh</a:t>
            </a:r>
            <a:r>
              <a:rPr lang="en-US" sz="1200" b="1" dirty="0"/>
              <a:t>/CS691/Home Security                                                    7/27/2011</a:t>
            </a:r>
            <a:endParaRPr lang="ar-SA" sz="12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38"/>
          <a:stretch/>
        </p:blipFill>
        <p:spPr bwMode="auto">
          <a:xfrm>
            <a:off x="3886200" y="4038600"/>
            <a:ext cx="3952875" cy="2057007"/>
          </a:xfrm>
          <a:prstGeom prst="roundRect">
            <a:avLst>
              <a:gd name="adj" fmla="val 5816"/>
            </a:avLst>
          </a:prstGeom>
          <a:solidFill>
            <a:srgbClr val="FFFFFF">
              <a:shade val="8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Automatic Meter Readi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3721" r="3999" b="3721"/>
          <a:stretch/>
        </p:blipFill>
        <p:spPr bwMode="auto">
          <a:xfrm>
            <a:off x="1219200" y="4038600"/>
            <a:ext cx="1881283" cy="2057007"/>
          </a:xfrm>
          <a:prstGeom prst="roundRect">
            <a:avLst>
              <a:gd name="adj" fmla="val 5594"/>
            </a:avLst>
          </a:prstGeom>
          <a:solidFill>
            <a:srgbClr val="FFFFFF">
              <a:shade val="85000"/>
            </a:srgbClr>
          </a:solidFill>
          <a:ln w="9525"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0" name="Rectangle 9"/>
          <p:cNvSpPr/>
          <p:nvPr/>
        </p:nvSpPr>
        <p:spPr>
          <a:xfrm>
            <a:off x="990600" y="1247313"/>
            <a:ext cx="37016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AMR</a:t>
            </a:r>
            <a:r>
              <a:rPr lang="en-US" b="1" dirty="0" smtClean="0"/>
              <a:t>: Automatic </a:t>
            </a:r>
            <a:r>
              <a:rPr lang="en-US" b="1" dirty="0"/>
              <a:t>Meter Reading</a:t>
            </a:r>
          </a:p>
        </p:txBody>
      </p:sp>
    </p:spTree>
    <p:extLst>
      <p:ext uri="{BB962C8B-B14F-4D97-AF65-F5344CB8AC3E}">
        <p14:creationId xmlns:p14="http://schemas.microsoft.com/office/powerpoint/2010/main" val="153432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www.centerpointenergy.com/staticfiles/CNP/Common/SiteAssets/doc/itron%20meter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44"/>
          <a:stretch/>
        </p:blipFill>
        <p:spPr bwMode="auto">
          <a:xfrm>
            <a:off x="5602778" y="3729593"/>
            <a:ext cx="2514600" cy="2451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024744" cy="5334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Advanced Metering </a:t>
            </a:r>
            <a:r>
              <a:rPr lang="en-US" b="1" dirty="0"/>
              <a:t>devices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5340" y="1752600"/>
            <a:ext cx="7360920" cy="30480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A device  for  a utility </a:t>
            </a:r>
            <a:r>
              <a:rPr lang="en-US" sz="2000" dirty="0"/>
              <a:t>or the customer to </a:t>
            </a:r>
            <a:r>
              <a:rPr lang="en-US" sz="2000" dirty="0" smtClean="0"/>
              <a:t>monitor and </a:t>
            </a:r>
            <a:r>
              <a:rPr lang="en-US" sz="2000" dirty="0"/>
              <a:t>control energy </a:t>
            </a:r>
            <a:r>
              <a:rPr lang="en-US" sz="2000" dirty="0" smtClean="0"/>
              <a:t>usage.</a:t>
            </a:r>
            <a:endParaRPr lang="en-US" sz="2000" dirty="0"/>
          </a:p>
          <a:p>
            <a:r>
              <a:rPr lang="en-US" sz="2000" dirty="0" smtClean="0"/>
              <a:t>It </a:t>
            </a:r>
            <a:r>
              <a:rPr lang="en-US" sz="2000" dirty="0"/>
              <a:t>transmits data </a:t>
            </a:r>
            <a:r>
              <a:rPr lang="en-US" sz="2000" dirty="0" smtClean="0"/>
              <a:t>on energy </a:t>
            </a:r>
            <a:r>
              <a:rPr lang="en-US" sz="2000" dirty="0"/>
              <a:t>use back to the utility </a:t>
            </a:r>
            <a:r>
              <a:rPr lang="en-US" sz="2000" dirty="0" smtClean="0"/>
              <a:t>instead of driving by and reading. </a:t>
            </a:r>
            <a:endParaRPr lang="en-US" sz="1600" b="1" i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00" y="6550223"/>
            <a:ext cx="8893781" cy="27699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fld id="{A95224A0-0F92-4B79-B22C-92C104CCD733}" type="slidenum">
              <a:rPr lang="ar-SA" sz="1200" b="1"/>
              <a:pPr/>
              <a:t>12</a:t>
            </a:fld>
            <a:r>
              <a:rPr lang="en-US" sz="1200" b="1" dirty="0"/>
              <a:t>                                                                            </a:t>
            </a:r>
            <a:r>
              <a:rPr lang="en-US" sz="1200" b="1" dirty="0" err="1"/>
              <a:t>Almurayh</a:t>
            </a:r>
            <a:r>
              <a:rPr lang="en-US" sz="1200" b="1" dirty="0"/>
              <a:t>/CS691/Home Security                                                    7/27/2011</a:t>
            </a:r>
            <a:endParaRPr lang="ar-SA" sz="1200" b="1" dirty="0"/>
          </a:p>
        </p:txBody>
      </p:sp>
      <p:sp>
        <p:nvSpPr>
          <p:cNvPr id="12" name="Rectangle 11"/>
          <p:cNvSpPr/>
          <p:nvPr/>
        </p:nvSpPr>
        <p:spPr>
          <a:xfrm>
            <a:off x="990600" y="1295400"/>
            <a:ext cx="50048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AMI</a:t>
            </a:r>
            <a:r>
              <a:rPr lang="en-US" sz="2000" b="1" dirty="0" smtClean="0"/>
              <a:t>: Advanced </a:t>
            </a:r>
            <a:r>
              <a:rPr lang="en-US" sz="2000" b="1" dirty="0"/>
              <a:t>Metering </a:t>
            </a:r>
            <a:r>
              <a:rPr lang="en-US" sz="2000" b="1" dirty="0" smtClean="0"/>
              <a:t>Infrastructure</a:t>
            </a:r>
          </a:p>
        </p:txBody>
      </p:sp>
      <p:pic>
        <p:nvPicPr>
          <p:cNvPr id="2050" name="Picture 2" descr="http://www.greentechmedia.com/content/images/articles/SCEPreps163BSmartMeterProgram_medium_image1_93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33" b="12960"/>
          <a:stretch/>
        </p:blipFill>
        <p:spPr bwMode="auto">
          <a:xfrm>
            <a:off x="1143000" y="3737608"/>
            <a:ext cx="3962400" cy="244372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751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7534834" cy="762000"/>
          </a:xfrm>
        </p:spPr>
        <p:txBody>
          <a:bodyPr>
            <a:normAutofit/>
          </a:bodyPr>
          <a:lstStyle/>
          <a:p>
            <a:r>
              <a:rPr lang="en-US" b="1" dirty="0" smtClean="0"/>
              <a:t>Smart </a:t>
            </a:r>
            <a:r>
              <a:rPr lang="en-US" b="1" dirty="0"/>
              <a:t>Grid </a:t>
            </a:r>
            <a:r>
              <a:rPr lang="en-US" b="1" dirty="0" smtClean="0"/>
              <a:t>Focus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890" y="1600200"/>
            <a:ext cx="3979072" cy="3508977"/>
          </a:xfrm>
        </p:spPr>
        <p:txBody>
          <a:bodyPr>
            <a:noAutofit/>
          </a:bodyPr>
          <a:lstStyle/>
          <a:p>
            <a:r>
              <a:rPr lang="en-US" sz="1800" dirty="0" smtClean="0"/>
              <a:t>Xcel </a:t>
            </a:r>
            <a:r>
              <a:rPr lang="en-US" sz="1800" dirty="0"/>
              <a:t>Energy has started Smart Grid </a:t>
            </a:r>
            <a:r>
              <a:rPr lang="en-US" sz="1800" dirty="0" smtClean="0"/>
              <a:t>trial projects </a:t>
            </a:r>
            <a:r>
              <a:rPr lang="en-US" sz="1800" dirty="0"/>
              <a:t>to </a:t>
            </a:r>
            <a:r>
              <a:rPr lang="en-US" sz="1800" dirty="0" smtClean="0"/>
              <a:t>transform </a:t>
            </a:r>
            <a:r>
              <a:rPr lang="en-US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Boulder</a:t>
            </a:r>
            <a:r>
              <a:rPr lang="en-US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Colorado </a:t>
            </a:r>
            <a:r>
              <a:rPr lang="en-US" sz="1800" dirty="0"/>
              <a:t>into Smart Grid city. When completed, Boulder will be </a:t>
            </a:r>
            <a:r>
              <a:rPr lang="en-US" sz="1800" i="1" dirty="0">
                <a:solidFill>
                  <a:srgbClr val="C00000"/>
                </a:solidFill>
              </a:rPr>
              <a:t>the first Smart City in the world. </a:t>
            </a:r>
          </a:p>
        </p:txBody>
      </p:sp>
      <p:pic>
        <p:nvPicPr>
          <p:cNvPr id="8194" name="Picture 2" descr="http://www.consumerenergyreport.com/wp-content/uploads/2009/09/boulder-smart-gri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962" y="1676400"/>
            <a:ext cx="3771900" cy="252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609599" y="4648200"/>
            <a:ext cx="836038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</a:rPr>
              <a:t>T</a:t>
            </a:r>
            <a:r>
              <a:rPr lang="en-US" sz="1400" dirty="0" smtClean="0">
                <a:solidFill>
                  <a:srgbClr val="C00000"/>
                </a:solidFill>
              </a:rPr>
              <a:t>he </a:t>
            </a:r>
            <a:r>
              <a:rPr lang="en-US" sz="1400" dirty="0">
                <a:solidFill>
                  <a:srgbClr val="C00000"/>
                </a:solidFill>
              </a:rPr>
              <a:t>Xcel pilot builds on the following </a:t>
            </a:r>
            <a:r>
              <a:rPr lang="en-US" sz="1400" dirty="0" smtClean="0">
                <a:solidFill>
                  <a:srgbClr val="C00000"/>
                </a:solidFill>
              </a:rPr>
              <a:t>technology </a:t>
            </a:r>
            <a:r>
              <a:rPr lang="en-US" sz="1400" b="1" i="1" dirty="0" smtClean="0">
                <a:solidFill>
                  <a:srgbClr val="C00000"/>
                </a:solidFill>
              </a:rPr>
              <a:t>options</a:t>
            </a:r>
            <a:r>
              <a:rPr lang="en-US" sz="1400" dirty="0" smtClean="0">
                <a:solidFill>
                  <a:srgbClr val="C00000"/>
                </a:solidFill>
              </a:rPr>
              <a:t>:</a:t>
            </a:r>
          </a:p>
          <a:p>
            <a:r>
              <a:rPr lang="en-US" sz="1400" b="1" dirty="0" smtClean="0"/>
              <a:t>option 1:</a:t>
            </a:r>
            <a:r>
              <a:rPr lang="en-US" sz="1400" dirty="0" smtClean="0"/>
              <a:t> "Smart plugs" that allows </a:t>
            </a:r>
            <a:r>
              <a:rPr lang="en-US" sz="1400" dirty="0"/>
              <a:t>customers </a:t>
            </a:r>
            <a:r>
              <a:rPr lang="en-US" sz="1400" b="1" i="1" dirty="0"/>
              <a:t>to control their </a:t>
            </a:r>
            <a:r>
              <a:rPr lang="en-US" sz="1400" b="1" i="1" dirty="0" smtClean="0"/>
              <a:t>appliances remotely.</a:t>
            </a:r>
            <a:r>
              <a:rPr lang="en-US" sz="1400" dirty="0" smtClean="0"/>
              <a:t> </a:t>
            </a:r>
            <a:endParaRPr lang="en-US" sz="1400" dirty="0"/>
          </a:p>
          <a:p>
            <a:r>
              <a:rPr lang="en-US" sz="1400" b="1" dirty="0"/>
              <a:t>option</a:t>
            </a:r>
            <a:r>
              <a:rPr lang="en-US" sz="1400" dirty="0"/>
              <a:t> </a:t>
            </a:r>
            <a:r>
              <a:rPr lang="en-US" sz="1400" b="1" dirty="0" smtClean="0"/>
              <a:t>2</a:t>
            </a:r>
            <a:r>
              <a:rPr lang="en-US" sz="1400" dirty="0" smtClean="0"/>
              <a:t>: </a:t>
            </a:r>
            <a:r>
              <a:rPr lang="en-US" sz="1400" b="1" i="1" dirty="0" smtClean="0"/>
              <a:t>Xcel turns </a:t>
            </a:r>
            <a:r>
              <a:rPr lang="en-US" sz="1400" b="1" i="1" dirty="0"/>
              <a:t>down power </a:t>
            </a:r>
            <a:r>
              <a:rPr lang="en-US" sz="1400" dirty="0"/>
              <a:t>to household appliances </a:t>
            </a:r>
            <a:r>
              <a:rPr lang="en-US" sz="1400" dirty="0" smtClean="0"/>
              <a:t>when power </a:t>
            </a:r>
            <a:r>
              <a:rPr lang="en-US" sz="1400" b="1" i="1" dirty="0" smtClean="0"/>
              <a:t>peaks</a:t>
            </a:r>
            <a:r>
              <a:rPr lang="en-US" sz="1400" dirty="0" smtClean="0"/>
              <a:t>.</a:t>
            </a:r>
            <a:endParaRPr lang="en-US" sz="1400" dirty="0"/>
          </a:p>
          <a:p>
            <a:r>
              <a:rPr lang="en-US" sz="1400" b="1" dirty="0"/>
              <a:t>option</a:t>
            </a:r>
            <a:r>
              <a:rPr lang="en-US" sz="1400" dirty="0"/>
              <a:t> </a:t>
            </a:r>
            <a:r>
              <a:rPr lang="en-US" sz="1400" b="1" dirty="0" smtClean="0"/>
              <a:t>3</a:t>
            </a:r>
            <a:r>
              <a:rPr lang="en-US" sz="1400" dirty="0" smtClean="0"/>
              <a:t>: </a:t>
            </a:r>
            <a:r>
              <a:rPr lang="en-US" sz="1400" b="1" i="1" dirty="0"/>
              <a:t>Xcel </a:t>
            </a:r>
            <a:r>
              <a:rPr lang="en-US" sz="1400" b="1" i="1" dirty="0" smtClean="0"/>
              <a:t>runs appliances </a:t>
            </a:r>
            <a:r>
              <a:rPr lang="en-US" sz="1400" dirty="0"/>
              <a:t>when more energy is being produced </a:t>
            </a:r>
            <a:r>
              <a:rPr lang="en-US" sz="1400" dirty="0" smtClean="0"/>
              <a:t>by </a:t>
            </a:r>
            <a:r>
              <a:rPr lang="en-US" sz="1400" b="1" i="1" dirty="0" smtClean="0"/>
              <a:t>alternative</a:t>
            </a:r>
            <a:r>
              <a:rPr lang="en-US" sz="1400" dirty="0" smtClean="0"/>
              <a:t> </a:t>
            </a:r>
            <a:r>
              <a:rPr lang="en-US" sz="1400" b="1" i="1" dirty="0" smtClean="0"/>
              <a:t>sources</a:t>
            </a:r>
            <a:r>
              <a:rPr lang="en-US" sz="1400" dirty="0" smtClean="0"/>
              <a:t>.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76200" y="6550223"/>
            <a:ext cx="8893781" cy="27699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fld id="{A95224A0-0F92-4B79-B22C-92C104CCD733}" type="slidenum">
              <a:rPr lang="ar-SA" sz="1200" b="1"/>
              <a:pPr/>
              <a:t>13</a:t>
            </a:fld>
            <a:r>
              <a:rPr lang="en-US" sz="1200" b="1" dirty="0"/>
              <a:t>                                                                            </a:t>
            </a:r>
            <a:r>
              <a:rPr lang="en-US" sz="1200" b="1" dirty="0" err="1"/>
              <a:t>Almurayh</a:t>
            </a:r>
            <a:r>
              <a:rPr lang="en-US" sz="1200" b="1" dirty="0"/>
              <a:t>/CS691/Home Security                                                    7/27/2011</a:t>
            </a:r>
            <a:endParaRPr lang="ar-SA" sz="1200" b="1" dirty="0"/>
          </a:p>
        </p:txBody>
      </p:sp>
    </p:spTree>
    <p:extLst>
      <p:ext uri="{BB962C8B-B14F-4D97-AF65-F5344CB8AC3E}">
        <p14:creationId xmlns:p14="http://schemas.microsoft.com/office/powerpoint/2010/main" val="413525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7534834" cy="762000"/>
          </a:xfrm>
        </p:spPr>
        <p:txBody>
          <a:bodyPr>
            <a:normAutofit/>
          </a:bodyPr>
          <a:lstStyle/>
          <a:p>
            <a:r>
              <a:rPr lang="en-US" b="1" dirty="0"/>
              <a:t>Key </a:t>
            </a:r>
            <a:r>
              <a:rPr lang="en-US" b="1" dirty="0" smtClean="0"/>
              <a:t>developments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772400" cy="3508977"/>
          </a:xfrm>
        </p:spPr>
        <p:txBody>
          <a:bodyPr>
            <a:noAutofit/>
          </a:bodyPr>
          <a:lstStyle/>
          <a:p>
            <a:pPr>
              <a:spcAft>
                <a:spcPts val="1800"/>
              </a:spcAft>
            </a:pPr>
            <a:r>
              <a:rPr lang="en-US" sz="1400" dirty="0" smtClean="0"/>
              <a:t>Almost </a:t>
            </a:r>
            <a:r>
              <a:rPr lang="en-US" sz="1400" dirty="0"/>
              <a:t>every </a:t>
            </a:r>
            <a:r>
              <a:rPr lang="en-US" sz="1400" b="1" dirty="0">
                <a:solidFill>
                  <a:srgbClr val="C00000"/>
                </a:solidFill>
              </a:rPr>
              <a:t>utility in the US </a:t>
            </a:r>
            <a:r>
              <a:rPr lang="en-US" sz="1400" dirty="0"/>
              <a:t>has some </a:t>
            </a:r>
            <a:r>
              <a:rPr lang="en-US" sz="1400" dirty="0" smtClean="0"/>
              <a:t>of </a:t>
            </a:r>
            <a:r>
              <a:rPr lang="en-US" sz="1400" dirty="0"/>
              <a:t>Smart Grid 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focus or project </a:t>
            </a:r>
            <a:r>
              <a:rPr lang="en-US" sz="1400" dirty="0"/>
              <a:t>going on </a:t>
            </a:r>
            <a:r>
              <a:rPr lang="en-US" sz="1400" dirty="0" smtClean="0"/>
              <a:t>.</a:t>
            </a:r>
            <a:endParaRPr lang="en-US" sz="1400" dirty="0"/>
          </a:p>
          <a:p>
            <a:pPr>
              <a:spcAft>
                <a:spcPts val="1800"/>
              </a:spcAft>
            </a:pPr>
            <a:r>
              <a:rPr lang="en-US" sz="1400" dirty="0"/>
              <a:t>All major </a:t>
            </a:r>
            <a:r>
              <a:rPr lang="en-US" sz="1400" b="1" dirty="0" smtClean="0">
                <a:solidFill>
                  <a:srgbClr val="C00000"/>
                </a:solidFill>
              </a:rPr>
              <a:t>Tech US </a:t>
            </a:r>
            <a:r>
              <a:rPr lang="en-US" sz="1400" b="1" dirty="0">
                <a:solidFill>
                  <a:srgbClr val="C00000"/>
                </a:solidFill>
              </a:rPr>
              <a:t>companies </a:t>
            </a:r>
            <a:r>
              <a:rPr lang="en-US" sz="1400" dirty="0"/>
              <a:t>including </a:t>
            </a:r>
            <a:r>
              <a:rPr lang="en-US" sz="1400" dirty="0">
                <a:solidFill>
                  <a:srgbClr val="0070C0"/>
                </a:solidFill>
              </a:rPr>
              <a:t>IBM</a:t>
            </a:r>
            <a:r>
              <a:rPr lang="en-US" sz="1400" dirty="0"/>
              <a:t> (</a:t>
            </a:r>
            <a:r>
              <a:rPr lang="en-US" sz="1400" dirty="0">
                <a:hlinkClick r:id="rId2"/>
              </a:rPr>
              <a:t>Smart Planet</a:t>
            </a:r>
            <a:r>
              <a:rPr lang="en-US" sz="1400" dirty="0"/>
              <a:t>), </a:t>
            </a:r>
            <a:r>
              <a:rPr lang="en-US" sz="1400" dirty="0">
                <a:solidFill>
                  <a:srgbClr val="0070C0"/>
                </a:solidFill>
              </a:rPr>
              <a:t>Cisco(</a:t>
            </a:r>
            <a:r>
              <a:rPr lang="en-US" sz="1400" dirty="0">
                <a:solidFill>
                  <a:srgbClr val="0070C0"/>
                </a:solidFill>
                <a:hlinkClick r:id="rId3"/>
              </a:rPr>
              <a:t>Smart</a:t>
            </a:r>
            <a:r>
              <a:rPr lang="en-US" sz="1400" dirty="0">
                <a:hlinkClick r:id="rId3"/>
              </a:rPr>
              <a:t> Grid products</a:t>
            </a:r>
            <a:r>
              <a:rPr lang="en-US" sz="1400" dirty="0"/>
              <a:t>), </a:t>
            </a:r>
            <a:r>
              <a:rPr lang="en-US" sz="1400" dirty="0">
                <a:solidFill>
                  <a:srgbClr val="0070C0"/>
                </a:solidFill>
              </a:rPr>
              <a:t>GE</a:t>
            </a:r>
            <a:r>
              <a:rPr lang="en-US" sz="1400" dirty="0"/>
              <a:t> (</a:t>
            </a:r>
            <a:r>
              <a:rPr lang="en-US" sz="1400" dirty="0" err="1">
                <a:hlinkClick r:id="rId4"/>
              </a:rPr>
              <a:t>ecomagination</a:t>
            </a:r>
            <a:r>
              <a:rPr lang="en-US" sz="1400" dirty="0"/>
              <a:t>), </a:t>
            </a:r>
            <a:r>
              <a:rPr lang="en-US" sz="1400" dirty="0">
                <a:solidFill>
                  <a:srgbClr val="0070C0"/>
                </a:solidFill>
              </a:rPr>
              <a:t>Google</a:t>
            </a:r>
            <a:r>
              <a:rPr lang="en-US" sz="1400" dirty="0"/>
              <a:t> (</a:t>
            </a:r>
            <a:r>
              <a:rPr lang="en-US" sz="1400" dirty="0" err="1">
                <a:hlinkClick r:id="rId5"/>
              </a:rPr>
              <a:t>PowerMeter</a:t>
            </a:r>
            <a:r>
              <a:rPr lang="en-US" sz="1400" dirty="0"/>
              <a:t>), </a:t>
            </a:r>
            <a:r>
              <a:rPr lang="en-US" sz="1400" dirty="0">
                <a:solidFill>
                  <a:srgbClr val="0070C0"/>
                </a:solidFill>
              </a:rPr>
              <a:t>Microsoft(</a:t>
            </a:r>
            <a:r>
              <a:rPr lang="en-US" sz="1400" dirty="0" err="1">
                <a:solidFill>
                  <a:srgbClr val="0070C0"/>
                </a:solidFill>
                <a:hlinkClick r:id="rId6"/>
              </a:rPr>
              <a:t>Hohm</a:t>
            </a:r>
            <a:r>
              <a:rPr lang="en-US" sz="1400" dirty="0"/>
              <a:t>), </a:t>
            </a:r>
            <a:r>
              <a:rPr lang="en-US" sz="1400" dirty="0" err="1"/>
              <a:t>Itron</a:t>
            </a:r>
            <a:r>
              <a:rPr lang="en-US" sz="1400" dirty="0"/>
              <a:t>, Accenture have 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strong Smart Grid focus </a:t>
            </a:r>
          </a:p>
          <a:p>
            <a:pPr>
              <a:spcAft>
                <a:spcPts val="1800"/>
              </a:spcAft>
            </a:pPr>
            <a:r>
              <a:rPr lang="en-US" sz="1400" dirty="0">
                <a:hlinkClick r:id="rId7"/>
              </a:rPr>
              <a:t>National Institute of Science and Technology</a:t>
            </a:r>
            <a:r>
              <a:rPr lang="en-US" sz="1400" dirty="0"/>
              <a:t>, </a:t>
            </a:r>
            <a:r>
              <a:rPr lang="en-US" sz="1400" dirty="0">
                <a:hlinkClick r:id="rId8"/>
              </a:rPr>
              <a:t>IEEE</a:t>
            </a:r>
            <a:r>
              <a:rPr lang="en-US" sz="1400" dirty="0"/>
              <a:t>, </a:t>
            </a:r>
            <a:r>
              <a:rPr lang="en-US" sz="1400" dirty="0">
                <a:hlinkClick r:id="rId9"/>
              </a:rPr>
              <a:t>Department of Energy</a:t>
            </a:r>
            <a:r>
              <a:rPr lang="en-US" sz="1400" dirty="0"/>
              <a:t> are actively collaborating with the stakeholders to set up 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Smart Grid standards </a:t>
            </a:r>
          </a:p>
          <a:p>
            <a:pPr>
              <a:spcAft>
                <a:spcPts val="1800"/>
              </a:spcAft>
            </a:pPr>
            <a:r>
              <a:rPr lang="en-US" sz="1400" dirty="0"/>
              <a:t>More than 10 Smart Grid organization (</a:t>
            </a:r>
            <a:r>
              <a:rPr lang="en-US" sz="1400" dirty="0" err="1">
                <a:hlinkClick r:id="rId10"/>
              </a:rPr>
              <a:t>GridWise</a:t>
            </a:r>
            <a:r>
              <a:rPr lang="en-US" sz="1400" dirty="0">
                <a:hlinkClick r:id="rId10"/>
              </a:rPr>
              <a:t> Architecture</a:t>
            </a:r>
            <a:r>
              <a:rPr lang="en-US" sz="1400" dirty="0"/>
              <a:t>, </a:t>
            </a:r>
            <a:r>
              <a:rPr lang="en-US" sz="1400" dirty="0" err="1">
                <a:hlinkClick r:id="rId11"/>
              </a:rPr>
              <a:t>GridWise</a:t>
            </a:r>
            <a:r>
              <a:rPr lang="en-US" sz="1400" dirty="0">
                <a:hlinkClick r:id="rId11"/>
              </a:rPr>
              <a:t> Alliance</a:t>
            </a:r>
            <a:r>
              <a:rPr lang="en-US" sz="1400" dirty="0"/>
              <a:t>, </a:t>
            </a:r>
            <a:r>
              <a:rPr lang="en-US" sz="1400" dirty="0" err="1">
                <a:hlinkClick r:id="rId12"/>
              </a:rPr>
              <a:t>ZigBee</a:t>
            </a:r>
            <a:r>
              <a:rPr lang="en-US" sz="1400" dirty="0">
                <a:hlinkClick r:id="rId12"/>
              </a:rPr>
              <a:t> Alliance</a:t>
            </a:r>
            <a:r>
              <a:rPr lang="en-US" sz="1400" dirty="0"/>
              <a:t>, </a:t>
            </a:r>
            <a:r>
              <a:rPr lang="en-US" sz="1400" dirty="0">
                <a:hlinkClick r:id="rId13"/>
              </a:rPr>
              <a:t>Smart Grid Consumer Coalition</a:t>
            </a:r>
            <a:r>
              <a:rPr lang="en-US" sz="1400" dirty="0"/>
              <a:t>)  have been established and are actively </a:t>
            </a:r>
            <a:r>
              <a:rPr lang="en-US" sz="1400" dirty="0" smtClean="0"/>
              <a:t>following 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Smart Grid related development</a:t>
            </a:r>
            <a:r>
              <a:rPr lang="en-US" sz="1400" dirty="0"/>
              <a:t>. </a:t>
            </a:r>
          </a:p>
          <a:p>
            <a:pPr>
              <a:spcAft>
                <a:spcPts val="1800"/>
              </a:spcAft>
            </a:pPr>
            <a:r>
              <a:rPr lang="en-US" sz="1400" dirty="0">
                <a:hlinkClick r:id="rId14"/>
              </a:rPr>
              <a:t>Smart Grid Clearing house</a:t>
            </a:r>
            <a:r>
              <a:rPr lang="en-US" sz="1400" dirty="0"/>
              <a:t> and </a:t>
            </a:r>
            <a:r>
              <a:rPr lang="en-US" sz="1400" dirty="0">
                <a:hlinkClick r:id="rId15"/>
              </a:rPr>
              <a:t>www.smartgrid.gov</a:t>
            </a:r>
            <a:r>
              <a:rPr lang="en-US" sz="1400" dirty="0"/>
              <a:t> provide 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comprehensive information about smart grid</a:t>
            </a:r>
            <a:r>
              <a:rPr lang="en-US" sz="1400" dirty="0"/>
              <a:t> </a:t>
            </a:r>
            <a:endParaRPr lang="en-US" sz="1400" dirty="0" smtClean="0"/>
          </a:p>
          <a:p>
            <a:pPr>
              <a:spcAft>
                <a:spcPts val="1800"/>
              </a:spcAft>
            </a:pPr>
            <a:r>
              <a:rPr lang="en-US" sz="1400" b="1" dirty="0" smtClean="0">
                <a:solidFill>
                  <a:srgbClr val="C00000"/>
                </a:solidFill>
              </a:rPr>
              <a:t>The</a:t>
            </a:r>
            <a:r>
              <a:rPr lang="en-US" sz="1400" dirty="0" smtClean="0"/>
              <a:t> </a:t>
            </a:r>
            <a:r>
              <a:rPr lang="en-US" sz="1400" b="1" dirty="0">
                <a:solidFill>
                  <a:srgbClr val="C00000"/>
                </a:solidFill>
              </a:rPr>
              <a:t>US </a:t>
            </a:r>
            <a:r>
              <a:rPr lang="en-US" sz="1400" b="1" dirty="0" smtClean="0">
                <a:solidFill>
                  <a:srgbClr val="C00000"/>
                </a:solidFill>
              </a:rPr>
              <a:t>and </a:t>
            </a:r>
            <a:r>
              <a:rPr lang="en-US" sz="1400" b="1" dirty="0">
                <a:solidFill>
                  <a:srgbClr val="C00000"/>
                </a:solidFill>
              </a:rPr>
              <a:t>15 other countries </a:t>
            </a:r>
            <a:r>
              <a:rPr lang="en-US" sz="1400" dirty="0"/>
              <a:t>have launched </a:t>
            </a:r>
            <a:r>
              <a:rPr lang="en-US" sz="1400" dirty="0">
                <a:hlinkClick r:id="rId16"/>
              </a:rPr>
              <a:t>International Smart Grid Action Network</a:t>
            </a:r>
            <a:r>
              <a:rPr lang="en-US" sz="1400" dirty="0"/>
              <a:t> for 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global smart grid </a:t>
            </a:r>
            <a:r>
              <a:rPr lang="en-US" sz="1400" dirty="0"/>
              <a:t>collaboration.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" y="6550223"/>
            <a:ext cx="8893781" cy="27699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fld id="{A95224A0-0F92-4B79-B22C-92C104CCD733}" type="slidenum">
              <a:rPr lang="ar-SA" sz="1200" b="1"/>
              <a:pPr/>
              <a:t>14</a:t>
            </a:fld>
            <a:r>
              <a:rPr lang="en-US" sz="1200" b="1" dirty="0"/>
              <a:t>                                                                            </a:t>
            </a:r>
            <a:r>
              <a:rPr lang="en-US" sz="1200" b="1" dirty="0" err="1"/>
              <a:t>Almurayh</a:t>
            </a:r>
            <a:r>
              <a:rPr lang="en-US" sz="1200" b="1" dirty="0"/>
              <a:t>/CS691/Home Security                                                    7/27/2011</a:t>
            </a:r>
            <a:endParaRPr lang="ar-SA" sz="1200" b="1" dirty="0"/>
          </a:p>
        </p:txBody>
      </p:sp>
    </p:spTree>
    <p:extLst>
      <p:ext uri="{BB962C8B-B14F-4D97-AF65-F5344CB8AC3E}">
        <p14:creationId xmlns:p14="http://schemas.microsoft.com/office/powerpoint/2010/main" val="74350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30480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Power Sources for Smart Grid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772400" cy="3508977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b="1" dirty="0" smtClean="0"/>
              <a:t>Wind Plant</a:t>
            </a:r>
            <a:endParaRPr lang="en-US" b="1" dirty="0"/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Hydropower  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Solar power  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Nuclear power 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97"/>
          <a:stretch/>
        </p:blipFill>
        <p:spPr bwMode="auto">
          <a:xfrm>
            <a:off x="4543425" y="2514600"/>
            <a:ext cx="4143375" cy="3975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2391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30480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Power Sources for Smart Grid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772400" cy="3508977"/>
          </a:xfrm>
        </p:spPr>
        <p:txBody>
          <a:bodyPr>
            <a:normAutofit/>
          </a:bodyPr>
          <a:lstStyle/>
          <a:p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Wind Plant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Hydropower  </a:t>
            </a:r>
            <a:endParaRPr lang="en-US" b="1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Solar power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Nuclear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power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720" y="3219450"/>
            <a:ext cx="5212080" cy="325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42" y="4043362"/>
            <a:ext cx="3010525" cy="229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9600" y="5986835"/>
            <a:ext cx="12458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/>
              <a:t>Micro </a:t>
            </a:r>
            <a:r>
              <a:rPr lang="en-US" sz="1400" b="1" dirty="0" smtClean="0"/>
              <a:t>Hydro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797342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612174"/>
            <a:ext cx="5505450" cy="3864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30480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Power Sources for Smart Grid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772400" cy="3508977"/>
          </a:xfrm>
        </p:spPr>
        <p:txBody>
          <a:bodyPr>
            <a:normAutofit/>
          </a:bodyPr>
          <a:lstStyle/>
          <a:p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Wind Plant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Hydropower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Plant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Solar power</a:t>
            </a:r>
            <a:endParaRPr lang="en-US" b="1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Nuclear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power</a:t>
            </a:r>
          </a:p>
        </p:txBody>
      </p:sp>
    </p:spTree>
    <p:extLst>
      <p:ext uri="{BB962C8B-B14F-4D97-AF65-F5344CB8AC3E}">
        <p14:creationId xmlns:p14="http://schemas.microsoft.com/office/powerpoint/2010/main" val="950797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30480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Power Sources for Smart Grid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772400" cy="3508977"/>
          </a:xfrm>
        </p:spPr>
        <p:txBody>
          <a:bodyPr>
            <a:normAutofit/>
          </a:bodyPr>
          <a:lstStyle/>
          <a:p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Wind Plant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Hydropower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Plant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Solar power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b="1" dirty="0" smtClean="0"/>
              <a:t>Nuclear </a:t>
            </a:r>
            <a:r>
              <a:rPr lang="en-US" b="1" dirty="0"/>
              <a:t>power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838450"/>
            <a:ext cx="4902200" cy="367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0797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api.ning.com/files/QIi1qluneCHF3o2oinDk9VpLG6bgsZbyvhmk7xcHOYYhREbU27P5iIV3o87ObH4-1ChE7zQRDLNq2nWeVk9coPVEbO0X*WVS/sgbul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971800"/>
            <a:ext cx="5693635" cy="351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30480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Power Sources for Smart Grid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772400" cy="3508977"/>
          </a:xfrm>
        </p:spPr>
        <p:txBody>
          <a:bodyPr>
            <a:normAutofit/>
          </a:bodyPr>
          <a:lstStyle/>
          <a:p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Wind Plant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Hydropower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Plant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Solar power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Nuclear power</a:t>
            </a:r>
          </a:p>
          <a:p>
            <a:r>
              <a:rPr lang="en-US" b="1" dirty="0" smtClean="0"/>
              <a:t>Others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2286000" y="2590800"/>
            <a:ext cx="1905000" cy="1295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378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024744" cy="7620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Outline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6777317" cy="3508977"/>
          </a:xfrm>
        </p:spPr>
        <p:txBody>
          <a:bodyPr>
            <a:normAutofit/>
          </a:bodyPr>
          <a:lstStyle/>
          <a:p>
            <a:r>
              <a:rPr lang="en-US" dirty="0" smtClean="0"/>
              <a:t>Introduction to Smart Grid</a:t>
            </a:r>
          </a:p>
          <a:p>
            <a:r>
              <a:rPr lang="en-US" dirty="0"/>
              <a:t>Smart </a:t>
            </a:r>
            <a:r>
              <a:rPr lang="en-US" dirty="0" smtClean="0"/>
              <a:t>Grid Architecture</a:t>
            </a:r>
          </a:p>
          <a:p>
            <a:r>
              <a:rPr lang="en-US" dirty="0"/>
              <a:t>Smart </a:t>
            </a:r>
            <a:r>
              <a:rPr lang="en-US" dirty="0" smtClean="0"/>
              <a:t>Grid Communications</a:t>
            </a:r>
            <a:endParaRPr lang="en-US" dirty="0"/>
          </a:p>
          <a:p>
            <a:r>
              <a:rPr lang="en-US" dirty="0"/>
              <a:t>Controller Area Network</a:t>
            </a:r>
          </a:p>
          <a:p>
            <a:r>
              <a:rPr lang="en-US" dirty="0"/>
              <a:t>Home Automation </a:t>
            </a:r>
          </a:p>
          <a:p>
            <a:r>
              <a:rPr lang="en-US" dirty="0"/>
              <a:t>Smart Grid Security </a:t>
            </a:r>
          </a:p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" y="6550223"/>
            <a:ext cx="8991600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fld id="{A95224A0-0F92-4B79-B22C-92C104CCD733}" type="slidenum">
              <a:rPr lang="ar-SA" sz="1200" b="1" smtClean="0"/>
              <a:t>2</a:t>
            </a:fld>
            <a:r>
              <a:rPr lang="en-US" sz="1200" b="1" dirty="0" smtClean="0"/>
              <a:t>                                                                            </a:t>
            </a:r>
            <a:r>
              <a:rPr lang="en-US" sz="1200" b="1" dirty="0" err="1" smtClean="0"/>
              <a:t>Almurayh</a:t>
            </a:r>
            <a:r>
              <a:rPr lang="en-US" sz="1200" b="1" dirty="0" smtClean="0"/>
              <a:t>/CS691/Home Security                                                    7/27/2011</a:t>
            </a:r>
            <a:endParaRPr lang="ar-SA" sz="1200" b="1" dirty="0"/>
          </a:p>
        </p:txBody>
      </p:sp>
    </p:spTree>
    <p:extLst>
      <p:ext uri="{BB962C8B-B14F-4D97-AF65-F5344CB8AC3E}">
        <p14:creationId xmlns:p14="http://schemas.microsoft.com/office/powerpoint/2010/main" val="318337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Smart Grids </a:t>
            </a:r>
            <a:r>
              <a:rPr lang="en-US" b="1" dirty="0" smtClean="0"/>
              <a:t>Conceptual Model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1"/>
          <a:stretch/>
        </p:blipFill>
        <p:spPr bwMode="auto">
          <a:xfrm>
            <a:off x="990600" y="1143000"/>
            <a:ext cx="6934200" cy="520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6200" y="6550223"/>
            <a:ext cx="8893781" cy="27699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fld id="{A95224A0-0F92-4B79-B22C-92C104CCD733}" type="slidenum">
              <a:rPr lang="ar-SA" sz="1200" b="1"/>
              <a:pPr/>
              <a:t>20</a:t>
            </a:fld>
            <a:r>
              <a:rPr lang="en-US" sz="1200" b="1" dirty="0"/>
              <a:t>                                                                            </a:t>
            </a:r>
            <a:r>
              <a:rPr lang="en-US" sz="1200" b="1" dirty="0" err="1"/>
              <a:t>Almurayh</a:t>
            </a:r>
            <a:r>
              <a:rPr lang="en-US" sz="1200" b="1" dirty="0"/>
              <a:t>/CS691/Home Security                                                    7/27/2011</a:t>
            </a:r>
            <a:endParaRPr lang="ar-SA" sz="1200" b="1" dirty="0"/>
          </a:p>
        </p:txBody>
      </p:sp>
    </p:spTree>
    <p:extLst>
      <p:ext uri="{BB962C8B-B14F-4D97-AF65-F5344CB8AC3E}">
        <p14:creationId xmlns:p14="http://schemas.microsoft.com/office/powerpoint/2010/main" val="4260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304800"/>
            <a:ext cx="8167744" cy="6858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Multi-Tier </a:t>
            </a:r>
            <a:r>
              <a:rPr lang="en-US" sz="3200" b="1" dirty="0"/>
              <a:t>Smart Grid </a:t>
            </a:r>
            <a:r>
              <a:rPr lang="en-US" sz="3200" b="1" dirty="0" smtClean="0"/>
              <a:t>Architecture</a:t>
            </a:r>
            <a:endParaRPr lang="en-US" sz="3200" b="1" dirty="0"/>
          </a:p>
        </p:txBody>
      </p:sp>
      <p:pic>
        <p:nvPicPr>
          <p:cNvPr id="1026" name="Picture 2" descr="Multi-Tier Smart Grid Architectur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86" b="2862"/>
          <a:stretch/>
        </p:blipFill>
        <p:spPr bwMode="auto">
          <a:xfrm>
            <a:off x="485775" y="2743200"/>
            <a:ext cx="8201025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85774" y="1371600"/>
            <a:ext cx="56102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Smart </a:t>
            </a:r>
            <a:r>
              <a:rPr lang="en-US" dirty="0"/>
              <a:t>Grids consists of </a:t>
            </a:r>
            <a:r>
              <a:rPr lang="en-US" b="1" dirty="0"/>
              <a:t>Multi-Tier </a:t>
            </a:r>
            <a:r>
              <a:rPr lang="en-US" b="1" dirty="0" smtClean="0"/>
              <a:t>Network</a:t>
            </a:r>
            <a:r>
              <a:rPr lang="en-US" dirty="0" smtClean="0"/>
              <a:t>:</a:t>
            </a:r>
            <a:endParaRPr lang="en-US" dirty="0"/>
          </a:p>
          <a:p>
            <a:pPr marL="285750" indent="-114300">
              <a:buFont typeface="Arial" pitchFamily="34" charset="0"/>
              <a:buChar char="•"/>
            </a:pPr>
            <a:r>
              <a:rPr lang="en-US" b="1" dirty="0">
                <a:solidFill>
                  <a:srgbClr val="0070C0"/>
                </a:solidFill>
              </a:rPr>
              <a:t>WAN  </a:t>
            </a:r>
            <a:r>
              <a:rPr lang="en-US" dirty="0"/>
              <a:t>(distribution)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  Miles</a:t>
            </a:r>
          </a:p>
          <a:p>
            <a:pPr marL="285750" indent="-114300">
              <a:buFont typeface="Arial" pitchFamily="34" charset="0"/>
              <a:buChar char="•"/>
            </a:pPr>
            <a:r>
              <a:rPr lang="en-US" b="1" dirty="0">
                <a:solidFill>
                  <a:srgbClr val="0070C0"/>
                </a:solidFill>
              </a:rPr>
              <a:t>NAN </a:t>
            </a:r>
            <a:r>
              <a:rPr lang="en-US" dirty="0"/>
              <a:t>(metering)</a:t>
            </a:r>
            <a:r>
              <a:rPr lang="en-US" dirty="0">
                <a:sym typeface="Wingdings" pitchFamily="2" charset="2"/>
              </a:rPr>
              <a:t> </a:t>
            </a:r>
            <a:r>
              <a:rPr lang="en-US" dirty="0"/>
              <a:t>   Meters</a:t>
            </a:r>
          </a:p>
          <a:p>
            <a:pPr marL="285750" indent="-114300">
              <a:buFont typeface="Arial" pitchFamily="34" charset="0"/>
              <a:buChar char="•"/>
            </a:pPr>
            <a:r>
              <a:rPr lang="en-US" b="1" dirty="0">
                <a:solidFill>
                  <a:srgbClr val="0070C0"/>
                </a:solidFill>
              </a:rPr>
              <a:t>HAN </a:t>
            </a:r>
            <a:r>
              <a:rPr lang="en-US" dirty="0"/>
              <a:t>(consumer)</a:t>
            </a:r>
            <a:r>
              <a:rPr lang="en-US" dirty="0">
                <a:sym typeface="Wingdings" pitchFamily="2" charset="2"/>
              </a:rPr>
              <a:t> </a:t>
            </a:r>
            <a:r>
              <a:rPr lang="en-US" dirty="0"/>
              <a:t>  Yards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200" y="6550223"/>
            <a:ext cx="8893781" cy="27699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fld id="{A95224A0-0F92-4B79-B22C-92C104CCD733}" type="slidenum">
              <a:rPr lang="ar-SA" sz="1200" b="1"/>
              <a:pPr/>
              <a:t>21</a:t>
            </a:fld>
            <a:r>
              <a:rPr lang="en-US" sz="1200" b="1" dirty="0"/>
              <a:t>                                                                            </a:t>
            </a:r>
            <a:r>
              <a:rPr lang="en-US" sz="1200" b="1" dirty="0" err="1"/>
              <a:t>Almurayh</a:t>
            </a:r>
            <a:r>
              <a:rPr lang="en-US" sz="1200" b="1" dirty="0"/>
              <a:t>/CS691/Home Security                                                    7/27/2011</a:t>
            </a:r>
            <a:endParaRPr lang="ar-SA" sz="1200" b="1" dirty="0"/>
          </a:p>
        </p:txBody>
      </p:sp>
    </p:spTree>
    <p:extLst>
      <p:ext uri="{BB962C8B-B14F-4D97-AF65-F5344CB8AC3E}">
        <p14:creationId xmlns:p14="http://schemas.microsoft.com/office/powerpoint/2010/main" val="104742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537" b="9864"/>
          <a:stretch/>
        </p:blipFill>
        <p:spPr bwMode="auto">
          <a:xfrm>
            <a:off x="304800" y="2133600"/>
            <a:ext cx="8505538" cy="4068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42856" y="304800"/>
            <a:ext cx="8167744" cy="6858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Multi-Tier </a:t>
            </a:r>
            <a:r>
              <a:rPr lang="en-US" sz="3200" b="1" dirty="0"/>
              <a:t>Smart Grid </a:t>
            </a:r>
            <a:r>
              <a:rPr lang="en-US" sz="3200" b="1" dirty="0" smtClean="0"/>
              <a:t>Architecture</a:t>
            </a:r>
            <a:endParaRPr lang="en-US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6200" y="6550223"/>
            <a:ext cx="8893781" cy="27699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fld id="{A95224A0-0F92-4B79-B22C-92C104CCD733}" type="slidenum">
              <a:rPr lang="ar-SA" sz="1200" b="1"/>
              <a:pPr/>
              <a:t>22</a:t>
            </a:fld>
            <a:r>
              <a:rPr lang="en-US" sz="1200" b="1" dirty="0"/>
              <a:t>                                                                            </a:t>
            </a:r>
            <a:r>
              <a:rPr lang="en-US" sz="1200" b="1" dirty="0" err="1"/>
              <a:t>Almurayh</a:t>
            </a:r>
            <a:r>
              <a:rPr lang="en-US" sz="1200" b="1" dirty="0"/>
              <a:t>/CS691/Home Security                                                    7/27/2011</a:t>
            </a:r>
            <a:endParaRPr lang="ar-SA" sz="1200" b="1" dirty="0"/>
          </a:p>
        </p:txBody>
      </p:sp>
    </p:spTree>
    <p:extLst>
      <p:ext uri="{BB962C8B-B14F-4D97-AF65-F5344CB8AC3E}">
        <p14:creationId xmlns:p14="http://schemas.microsoft.com/office/powerpoint/2010/main" val="32374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4" r="2792"/>
          <a:stretch/>
        </p:blipFill>
        <p:spPr bwMode="auto">
          <a:xfrm>
            <a:off x="843379" y="1325383"/>
            <a:ext cx="7310021" cy="5080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42856" y="304800"/>
            <a:ext cx="8167744" cy="6858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Multi-Tier </a:t>
            </a:r>
            <a:r>
              <a:rPr lang="en-US" sz="3200" b="1" dirty="0"/>
              <a:t>Smart Grid </a:t>
            </a:r>
            <a:r>
              <a:rPr lang="en-US" sz="3200" b="1" dirty="0" smtClean="0"/>
              <a:t>Architecture</a:t>
            </a:r>
            <a:endParaRPr lang="en-US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6200" y="6550223"/>
            <a:ext cx="8893781" cy="27699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fld id="{A95224A0-0F92-4B79-B22C-92C104CCD733}" type="slidenum">
              <a:rPr lang="ar-SA" sz="1200" b="1"/>
              <a:pPr/>
              <a:t>23</a:t>
            </a:fld>
            <a:r>
              <a:rPr lang="en-US" sz="1200" b="1" dirty="0"/>
              <a:t>                                                                            </a:t>
            </a:r>
            <a:r>
              <a:rPr lang="en-US" sz="1200" b="1" dirty="0" err="1"/>
              <a:t>Almurayh</a:t>
            </a:r>
            <a:r>
              <a:rPr lang="en-US" sz="1200" b="1" dirty="0"/>
              <a:t>/CS691/Home Security                                                    7/27/2011</a:t>
            </a:r>
            <a:endParaRPr lang="ar-SA" sz="1200" b="1" dirty="0"/>
          </a:p>
        </p:txBody>
      </p:sp>
    </p:spTree>
    <p:extLst>
      <p:ext uri="{BB962C8B-B14F-4D97-AF65-F5344CB8AC3E}">
        <p14:creationId xmlns:p14="http://schemas.microsoft.com/office/powerpoint/2010/main" val="42025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762000" y="2286000"/>
            <a:ext cx="7543800" cy="4019957"/>
          </a:xfrm>
          <a:prstGeom prst="roundRect">
            <a:avLst>
              <a:gd name="adj" fmla="val 223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572" y="3317091"/>
            <a:ext cx="1252573" cy="966452"/>
          </a:xfrm>
          <a:prstGeom prst="rect">
            <a:avLst/>
          </a:prstGeom>
        </p:spPr>
      </p:pic>
      <p:pic>
        <p:nvPicPr>
          <p:cNvPr id="3083" name="Picture 11" descr="http://www.n3ventures.com/images/Gadgets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10" t="1" r="33120" b="61004"/>
          <a:stretch/>
        </p:blipFill>
        <p:spPr bwMode="auto">
          <a:xfrm>
            <a:off x="7010401" y="3985520"/>
            <a:ext cx="1219199" cy="865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090" y="381000"/>
            <a:ext cx="8024310" cy="685800"/>
          </a:xfrm>
        </p:spPr>
        <p:txBody>
          <a:bodyPr>
            <a:normAutofit/>
          </a:bodyPr>
          <a:lstStyle/>
          <a:p>
            <a:r>
              <a:rPr lang="en-US" sz="3200" b="1" dirty="0"/>
              <a:t>Consumer</a:t>
            </a:r>
            <a:r>
              <a:rPr lang="en-US" sz="2800" b="1" dirty="0" smtClean="0"/>
              <a:t> </a:t>
            </a:r>
            <a:r>
              <a:rPr lang="en-US" sz="3200" b="1" dirty="0"/>
              <a:t>invests power in Smart Grids</a:t>
            </a:r>
          </a:p>
        </p:txBody>
      </p:sp>
      <p:pic>
        <p:nvPicPr>
          <p:cNvPr id="3076" name="Picture 4" descr="http://www.geekologie.com/2009/07/26/lego-house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411727"/>
            <a:ext cx="2410294" cy="163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 flipH="1">
            <a:off x="436267" y="2766024"/>
            <a:ext cx="1773533" cy="2463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ube 7"/>
          <p:cNvSpPr/>
          <p:nvPr/>
        </p:nvSpPr>
        <p:spPr>
          <a:xfrm>
            <a:off x="4724400" y="5486400"/>
            <a:ext cx="1885086" cy="705730"/>
          </a:xfrm>
          <a:prstGeom prst="cube">
            <a:avLst>
              <a:gd name="adj" fmla="val 54219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Power Storage</a:t>
            </a:r>
            <a:endParaRPr lang="en-US" sz="1400" b="1" dirty="0"/>
          </a:p>
        </p:txBody>
      </p:sp>
      <p:sp>
        <p:nvSpPr>
          <p:cNvPr id="9" name="Flowchart: Summing Junction 8"/>
          <p:cNvSpPr/>
          <p:nvPr/>
        </p:nvSpPr>
        <p:spPr>
          <a:xfrm>
            <a:off x="4419600" y="4463629"/>
            <a:ext cx="647998" cy="625144"/>
          </a:xfrm>
          <a:prstGeom prst="flowChartSummingJunction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rgbClr val="FF0000"/>
              </a:solidFill>
            </a:endParaRPr>
          </a:p>
        </p:txBody>
      </p:sp>
      <p:cxnSp>
        <p:nvCxnSpPr>
          <p:cNvPr id="11" name="Elbow Connector 10"/>
          <p:cNvCxnSpPr>
            <a:stCxn id="7" idx="3"/>
            <a:endCxn id="9" idx="1"/>
          </p:cNvCxnSpPr>
          <p:nvPr/>
        </p:nvCxnSpPr>
        <p:spPr>
          <a:xfrm>
            <a:off x="3052145" y="3800317"/>
            <a:ext cx="1462352" cy="754862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Elbow Connector 12"/>
          <p:cNvCxnSpPr>
            <a:stCxn id="3081" idx="2"/>
            <a:endCxn id="9" idx="3"/>
          </p:cNvCxnSpPr>
          <p:nvPr/>
        </p:nvCxnSpPr>
        <p:spPr>
          <a:xfrm rot="5400000" flipH="1" flipV="1">
            <a:off x="2802744" y="3517512"/>
            <a:ext cx="232041" cy="3191464"/>
          </a:xfrm>
          <a:prstGeom prst="bentConnector3">
            <a:avLst>
              <a:gd name="adj1" fmla="val -98517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Elbow Connector 16"/>
          <p:cNvCxnSpPr>
            <a:stCxn id="9" idx="5"/>
          </p:cNvCxnSpPr>
          <p:nvPr/>
        </p:nvCxnSpPr>
        <p:spPr>
          <a:xfrm rot="16200000" flipH="1">
            <a:off x="4859103" y="5110821"/>
            <a:ext cx="588496" cy="361300"/>
          </a:xfrm>
          <a:prstGeom prst="bentConnector3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9" name="Elbow Connector 18"/>
          <p:cNvCxnSpPr>
            <a:stCxn id="9" idx="7"/>
          </p:cNvCxnSpPr>
          <p:nvPr/>
        </p:nvCxnSpPr>
        <p:spPr>
          <a:xfrm rot="5400000" flipH="1" flipV="1">
            <a:off x="4843242" y="3835822"/>
            <a:ext cx="848816" cy="589899"/>
          </a:xfrm>
          <a:prstGeom prst="bentConnector3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>
            <a:stCxn id="9" idx="6"/>
          </p:cNvCxnSpPr>
          <p:nvPr/>
        </p:nvCxnSpPr>
        <p:spPr>
          <a:xfrm flipV="1">
            <a:off x="5067598" y="4315781"/>
            <a:ext cx="2323802" cy="46042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4419600" y="4503193"/>
            <a:ext cx="6570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C00000"/>
                </a:solidFill>
              </a:rPr>
              <a:t>Power </a:t>
            </a:r>
          </a:p>
          <a:p>
            <a:pPr algn="ctr"/>
            <a:r>
              <a:rPr lang="en-US" sz="1200" b="1" dirty="0" smtClean="0">
                <a:solidFill>
                  <a:srgbClr val="C00000"/>
                </a:solidFill>
              </a:rPr>
              <a:t>Router</a:t>
            </a:r>
            <a:endParaRPr lang="en-US" sz="1200" b="1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206501" y="4800600"/>
            <a:ext cx="148029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Smart </a:t>
            </a:r>
            <a:r>
              <a:rPr lang="en-US" sz="1400" b="1" dirty="0" smtClean="0"/>
              <a:t>Grid</a:t>
            </a:r>
            <a:endParaRPr lang="en-US" sz="1400" b="1" dirty="0"/>
          </a:p>
        </p:txBody>
      </p:sp>
      <p:sp>
        <p:nvSpPr>
          <p:cNvPr id="6" name="Rectangle 5"/>
          <p:cNvSpPr/>
          <p:nvPr/>
        </p:nvSpPr>
        <p:spPr>
          <a:xfrm>
            <a:off x="1302934" y="4301174"/>
            <a:ext cx="270214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/>
              <a:t>Home Power Generating</a:t>
            </a:r>
            <a:endParaRPr lang="en-US" sz="1400" b="1" dirty="0"/>
          </a:p>
        </p:txBody>
      </p:sp>
      <p:sp>
        <p:nvSpPr>
          <p:cNvPr id="20" name="Rectangle 19"/>
          <p:cNvSpPr/>
          <p:nvPr/>
        </p:nvSpPr>
        <p:spPr>
          <a:xfrm>
            <a:off x="762000" y="1828800"/>
            <a:ext cx="393415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0070C0"/>
                </a:solidFill>
              </a:rPr>
              <a:t>Save money &amp; </a:t>
            </a:r>
            <a:r>
              <a:rPr lang="en-US" sz="1600" b="1" dirty="0" smtClean="0">
                <a:solidFill>
                  <a:srgbClr val="C00000"/>
                </a:solidFill>
              </a:rPr>
              <a:t>make</a:t>
            </a:r>
            <a:r>
              <a:rPr lang="en-US" sz="1600" b="1" dirty="0" smtClean="0">
                <a:solidFill>
                  <a:srgbClr val="0070C0"/>
                </a:solidFill>
              </a:rPr>
              <a:t> Money </a:t>
            </a:r>
            <a:r>
              <a:rPr lang="en-US" sz="1600" b="1" dirty="0" smtClean="0">
                <a:solidFill>
                  <a:srgbClr val="0070C0"/>
                </a:solidFill>
                <a:sym typeface="Wingdings" pitchFamily="2" charset="2"/>
              </a:rPr>
              <a:t></a:t>
            </a:r>
            <a:endParaRPr lang="en-US" sz="1600" b="1" dirty="0">
              <a:solidFill>
                <a:srgbClr val="0070C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6200" y="6550223"/>
            <a:ext cx="9065302" cy="27699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fld id="{A95224A0-0F92-4B79-B22C-92C104CCD733}" type="slidenum">
              <a:rPr lang="ar-SA" sz="1200" b="1"/>
              <a:pPr/>
              <a:t>24</a:t>
            </a:fld>
            <a:r>
              <a:rPr lang="en-US" sz="1200" b="1" dirty="0"/>
              <a:t>                                                                            </a:t>
            </a:r>
            <a:r>
              <a:rPr lang="en-US" sz="1200" b="1" dirty="0" err="1"/>
              <a:t>Almurayh</a:t>
            </a:r>
            <a:r>
              <a:rPr lang="en-US" sz="1200" b="1" dirty="0"/>
              <a:t>/CS691/Home Security                                                    7/27/2011</a:t>
            </a:r>
            <a:endParaRPr lang="ar-SA" sz="1200" b="1" dirty="0"/>
          </a:p>
        </p:txBody>
      </p:sp>
    </p:spTree>
    <p:extLst>
      <p:ext uri="{BB962C8B-B14F-4D97-AF65-F5344CB8AC3E}">
        <p14:creationId xmlns:p14="http://schemas.microsoft.com/office/powerpoint/2010/main" val="131272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056" y="533400"/>
            <a:ext cx="7024744" cy="5334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Relationship in Smart Grids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00200"/>
            <a:ext cx="7239000" cy="3508977"/>
          </a:xfrm>
        </p:spPr>
        <p:txBody>
          <a:bodyPr>
            <a:normAutofit/>
          </a:bodyPr>
          <a:lstStyle/>
          <a:p>
            <a:r>
              <a:rPr lang="en-US" dirty="0"/>
              <a:t>No master-slave relationship</a:t>
            </a:r>
          </a:p>
          <a:p>
            <a:r>
              <a:rPr lang="en-US" dirty="0" smtClean="0"/>
              <a:t>Pairing relationship.</a:t>
            </a:r>
          </a:p>
          <a:p>
            <a:pPr marL="68580" indent="0">
              <a:buNone/>
            </a:pPr>
            <a:r>
              <a:rPr lang="en-US" sz="1800" b="1" i="1" dirty="0" smtClean="0">
                <a:solidFill>
                  <a:srgbClr val="C00000"/>
                </a:solidFill>
              </a:rPr>
              <a:t> </a:t>
            </a:r>
            <a:r>
              <a:rPr lang="en-US" sz="1800" b="1" i="1" dirty="0">
                <a:solidFill>
                  <a:srgbClr val="C00000"/>
                </a:solidFill>
              </a:rPr>
              <a:t>( I need things from you and you need things from me)</a:t>
            </a:r>
          </a:p>
        </p:txBody>
      </p:sp>
      <p:pic>
        <p:nvPicPr>
          <p:cNvPr id="2050" name="Picture 2" descr="http://harcourtbrown.com/wp-content/uploads/Smart-Grid_power-research-insti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3" t="3729" r="2202" b="4745"/>
          <a:stretch/>
        </p:blipFill>
        <p:spPr bwMode="auto">
          <a:xfrm>
            <a:off x="1905000" y="3124200"/>
            <a:ext cx="4610099" cy="2887997"/>
          </a:xfrm>
          <a:prstGeom prst="rect">
            <a:avLst/>
          </a:prstGeom>
          <a:noFill/>
          <a:ln w="95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6200" y="6550223"/>
            <a:ext cx="9065302" cy="27699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fld id="{A95224A0-0F92-4B79-B22C-92C104CCD733}" type="slidenum">
              <a:rPr lang="ar-SA" sz="1200" b="1"/>
              <a:pPr/>
              <a:t>25</a:t>
            </a:fld>
            <a:r>
              <a:rPr lang="en-US" sz="1200" b="1" dirty="0"/>
              <a:t>                                                                            </a:t>
            </a:r>
            <a:r>
              <a:rPr lang="en-US" sz="1200" b="1" dirty="0" err="1"/>
              <a:t>Almurayh</a:t>
            </a:r>
            <a:r>
              <a:rPr lang="en-US" sz="1200" b="1" dirty="0"/>
              <a:t>/CS691/Home Security                                                    7/27/2011</a:t>
            </a:r>
            <a:endParaRPr lang="ar-SA" sz="1200" b="1" dirty="0"/>
          </a:p>
        </p:txBody>
      </p:sp>
    </p:spTree>
    <p:extLst>
      <p:ext uri="{BB962C8B-B14F-4D97-AF65-F5344CB8AC3E}">
        <p14:creationId xmlns:p14="http://schemas.microsoft.com/office/powerpoint/2010/main" val="6150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024744" cy="5334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Controller Area </a:t>
            </a:r>
            <a:r>
              <a:rPr lang="en-US" b="1" dirty="0" smtClean="0"/>
              <a:t>Network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010400" cy="3508977"/>
          </a:xfrm>
        </p:spPr>
        <p:txBody>
          <a:bodyPr>
            <a:normAutofit/>
          </a:bodyPr>
          <a:lstStyle/>
          <a:p>
            <a:r>
              <a:rPr lang="en-US" sz="2000" dirty="0" smtClean="0"/>
              <a:t>Allows </a:t>
            </a:r>
            <a:r>
              <a:rPr lang="en-US" sz="2000" dirty="0"/>
              <a:t>smart devices to communicate </a:t>
            </a:r>
            <a:endParaRPr lang="en-US" sz="2000" dirty="0" smtClean="0"/>
          </a:p>
          <a:p>
            <a:r>
              <a:rPr lang="en-US" sz="2000" dirty="0" smtClean="0"/>
              <a:t>Developed </a:t>
            </a:r>
            <a:r>
              <a:rPr lang="en-US" sz="2000" dirty="0"/>
              <a:t>in the automotive industry as an </a:t>
            </a:r>
            <a:r>
              <a:rPr lang="en-US" sz="2000" dirty="0" smtClean="0"/>
              <a:t>in-vehicle</a:t>
            </a:r>
          </a:p>
          <a:p>
            <a:r>
              <a:rPr lang="en-US" sz="2000" dirty="0"/>
              <a:t>In 1993, CAN became the international standard known as ISO 11898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581400"/>
            <a:ext cx="4724400" cy="2686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6200" y="6550223"/>
            <a:ext cx="9065302" cy="27699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fld id="{A95224A0-0F92-4B79-B22C-92C104CCD733}" type="slidenum">
              <a:rPr lang="ar-SA" sz="1200" b="1"/>
              <a:pPr/>
              <a:t>26</a:t>
            </a:fld>
            <a:r>
              <a:rPr lang="en-US" sz="1200" b="1" dirty="0"/>
              <a:t>                                                                            </a:t>
            </a:r>
            <a:r>
              <a:rPr lang="en-US" sz="1200" b="1" dirty="0" err="1"/>
              <a:t>Almurayh</a:t>
            </a:r>
            <a:r>
              <a:rPr lang="en-US" sz="1200" b="1" dirty="0"/>
              <a:t>/CS691/Home Security                                                    7/27/2011</a:t>
            </a:r>
            <a:endParaRPr lang="ar-SA" sz="1200" b="1" dirty="0"/>
          </a:p>
        </p:txBody>
      </p:sp>
    </p:spTree>
    <p:extLst>
      <p:ext uri="{BB962C8B-B14F-4D97-AF65-F5344CB8AC3E}">
        <p14:creationId xmlns:p14="http://schemas.microsoft.com/office/powerpoint/2010/main" val="163153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7024744" cy="685800"/>
          </a:xfrm>
        </p:spPr>
        <p:txBody>
          <a:bodyPr>
            <a:normAutofit/>
          </a:bodyPr>
          <a:lstStyle/>
          <a:p>
            <a:r>
              <a:rPr lang="en-US" sz="3200" b="1" dirty="0"/>
              <a:t>Controller Area Network</a:t>
            </a:r>
          </a:p>
        </p:txBody>
      </p:sp>
      <p:pic>
        <p:nvPicPr>
          <p:cNvPr id="18" name="Picture 2" descr="http://www.ti.com/corp/docs/landing/smartmetering/smart-meteri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934" y="2209800"/>
            <a:ext cx="7382212" cy="3707368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6200" y="6550223"/>
            <a:ext cx="9065302" cy="27699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fld id="{A95224A0-0F92-4B79-B22C-92C104CCD733}" type="slidenum">
              <a:rPr lang="ar-SA" sz="1200" b="1"/>
              <a:pPr/>
              <a:t>27</a:t>
            </a:fld>
            <a:r>
              <a:rPr lang="en-US" sz="1200" b="1" dirty="0"/>
              <a:t>                                                                            </a:t>
            </a:r>
            <a:r>
              <a:rPr lang="en-US" sz="1200" b="1" dirty="0" err="1"/>
              <a:t>Almurayh</a:t>
            </a:r>
            <a:r>
              <a:rPr lang="en-US" sz="1200" b="1" dirty="0"/>
              <a:t>/CS691/Home Security                                                    7/27/2011</a:t>
            </a:r>
            <a:endParaRPr lang="ar-SA" sz="1200" b="1" dirty="0"/>
          </a:p>
        </p:txBody>
      </p:sp>
    </p:spTree>
    <p:extLst>
      <p:ext uri="{BB962C8B-B14F-4D97-AF65-F5344CB8AC3E}">
        <p14:creationId xmlns:p14="http://schemas.microsoft.com/office/powerpoint/2010/main" val="396451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366" y="304800"/>
            <a:ext cx="7611034" cy="762000"/>
          </a:xfrm>
        </p:spPr>
        <p:txBody>
          <a:bodyPr>
            <a:normAutofit/>
          </a:bodyPr>
          <a:lstStyle/>
          <a:p>
            <a:r>
              <a:rPr lang="en-US" sz="3200" b="1" dirty="0"/>
              <a:t>Controller Area Network</a:t>
            </a:r>
          </a:p>
        </p:txBody>
      </p:sp>
      <p:sp>
        <p:nvSpPr>
          <p:cNvPr id="10" name="Rectangle 9"/>
          <p:cNvSpPr/>
          <p:nvPr/>
        </p:nvSpPr>
        <p:spPr>
          <a:xfrm>
            <a:off x="1257300" y="1524000"/>
            <a:ext cx="72771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/>
              <a:t>Communications </a:t>
            </a:r>
            <a:r>
              <a:rPr lang="en-US" b="1" i="1" dirty="0" smtClean="0"/>
              <a:t>Protocols in CAN:</a:t>
            </a: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wireless </a:t>
            </a:r>
            <a:r>
              <a:rPr lang="en-US" dirty="0"/>
              <a:t>networks 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IEEE 802 specifications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low-cost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low </a:t>
            </a:r>
            <a:r>
              <a:rPr lang="en-US" dirty="0"/>
              <a:t>power characteristics 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low </a:t>
            </a:r>
            <a:r>
              <a:rPr lang="en-US" dirty="0" smtClean="0"/>
              <a:t>rate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radio </a:t>
            </a:r>
            <a:r>
              <a:rPr lang="en-US" dirty="0"/>
              <a:t>waves that easily travel through </a:t>
            </a:r>
            <a:r>
              <a:rPr lang="en-US" dirty="0" smtClean="0"/>
              <a:t>walls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targets </a:t>
            </a:r>
            <a:r>
              <a:rPr lang="en-US" dirty="0"/>
              <a:t>smart grid applications </a:t>
            </a:r>
            <a:r>
              <a:rPr lang="en-US" dirty="0" smtClean="0"/>
              <a:t>[</a:t>
            </a:r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smart </a:t>
            </a:r>
            <a:r>
              <a:rPr lang="en-US" sz="1400" b="1" i="1" dirty="0">
                <a:solidFill>
                  <a:schemeClr val="accent1">
                    <a:lumMod val="50000"/>
                  </a:schemeClr>
                </a:solidFill>
              </a:rPr>
              <a:t>meters, home </a:t>
            </a:r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appliances, computers</a:t>
            </a:r>
            <a:r>
              <a:rPr lang="en-US" sz="1400" b="1" i="1" dirty="0">
                <a:solidFill>
                  <a:schemeClr val="accent1">
                    <a:lumMod val="50000"/>
                  </a:schemeClr>
                </a:solidFill>
              </a:rPr>
              <a:t>, video game consoles, smartphones, or digital audio </a:t>
            </a:r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players </a:t>
            </a:r>
            <a:r>
              <a:rPr lang="en-US" sz="1400" b="1" i="1" dirty="0">
                <a:solidFill>
                  <a:schemeClr val="accent1">
                    <a:lumMod val="50000"/>
                  </a:schemeClr>
                </a:solidFill>
              </a:rPr>
              <a:t>and plug-in electric hybrid vehicles</a:t>
            </a:r>
            <a:r>
              <a:rPr lang="en-US" dirty="0" smtClean="0"/>
              <a:t>.]</a:t>
            </a: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r>
              <a:rPr lang="en-US" dirty="0" smtClean="0"/>
              <a:t>Examples: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/>
              <a:t>ZigBee</a:t>
            </a:r>
            <a:r>
              <a:rPr lang="en-US" dirty="0" smtClean="0"/>
              <a:t>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Wi-Fi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Z-Wave</a:t>
            </a:r>
          </a:p>
        </p:txBody>
      </p:sp>
      <p:pic>
        <p:nvPicPr>
          <p:cNvPr id="1026" name="Picture 2" descr="http://www.merl.com/template/image.php?src=projects/images/zigbeeprofile.gif&amp;width=25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900" y="4908294"/>
            <a:ext cx="685800" cy="792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techgenie.com/wp-content/uploads/Wifi-Hotspots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542" y="5009528"/>
            <a:ext cx="1066800" cy="740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portushome.com/images/zwave_logo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038836"/>
            <a:ext cx="152400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6200" y="6550223"/>
            <a:ext cx="9065302" cy="27699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fld id="{A95224A0-0F92-4B79-B22C-92C104CCD733}" type="slidenum">
              <a:rPr lang="ar-SA" sz="1200" b="1"/>
              <a:pPr/>
              <a:t>28</a:t>
            </a:fld>
            <a:r>
              <a:rPr lang="en-US" sz="1200" b="1" dirty="0"/>
              <a:t>                                                                            </a:t>
            </a:r>
            <a:r>
              <a:rPr lang="en-US" sz="1200" b="1" dirty="0" err="1"/>
              <a:t>Almurayh</a:t>
            </a:r>
            <a:r>
              <a:rPr lang="en-US" sz="1200" b="1" dirty="0"/>
              <a:t>/CS691/Home Security                                                    7/27/2011</a:t>
            </a:r>
            <a:endParaRPr lang="ar-SA" sz="1200" b="1" dirty="0"/>
          </a:p>
        </p:txBody>
      </p:sp>
    </p:spTree>
    <p:extLst>
      <p:ext uri="{BB962C8B-B14F-4D97-AF65-F5344CB8AC3E}">
        <p14:creationId xmlns:p14="http://schemas.microsoft.com/office/powerpoint/2010/main" val="30649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7024744" cy="6858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Home Automation in Smart </a:t>
            </a:r>
            <a:r>
              <a:rPr lang="en-US" sz="3200" b="1" dirty="0"/>
              <a:t>Grid </a:t>
            </a:r>
          </a:p>
        </p:txBody>
      </p:sp>
      <p:pic>
        <p:nvPicPr>
          <p:cNvPr id="9" name="Picture 2" descr="http://blogs.conchango.com/photos/conchango_bloggers/images/15494/640x400.asp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47800"/>
            <a:ext cx="6096000" cy="381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http://blogs.conchango.com/photos/conchango_bloggers/images/15493/640x400.asp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733800"/>
            <a:ext cx="4169381" cy="26058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533400" y="5833572"/>
            <a:ext cx="37096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Meters ( </a:t>
            </a:r>
            <a:r>
              <a:rPr lang="en-US" sz="1600" i="1" dirty="0" smtClean="0"/>
              <a:t>electric</a:t>
            </a:r>
            <a:r>
              <a:rPr lang="en-US" sz="1600" i="1" dirty="0"/>
              <a:t>, gas, </a:t>
            </a:r>
            <a:r>
              <a:rPr lang="en-US" sz="1600" i="1" dirty="0" smtClean="0"/>
              <a:t>and water  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6200" y="6550223"/>
            <a:ext cx="9065302" cy="27699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fld id="{A95224A0-0F92-4B79-B22C-92C104CCD733}" type="slidenum">
              <a:rPr lang="ar-SA" sz="1200" b="1"/>
              <a:pPr/>
              <a:t>29</a:t>
            </a:fld>
            <a:r>
              <a:rPr lang="en-US" sz="1200" b="1" dirty="0"/>
              <a:t>                                                                            </a:t>
            </a:r>
            <a:r>
              <a:rPr lang="en-US" sz="1200" b="1" dirty="0" err="1"/>
              <a:t>Almurayh</a:t>
            </a:r>
            <a:r>
              <a:rPr lang="en-US" sz="1200" b="1" dirty="0"/>
              <a:t>/CS691/Home Security                                                    7/27/2011</a:t>
            </a:r>
            <a:endParaRPr lang="ar-SA" sz="1200" b="1" dirty="0"/>
          </a:p>
        </p:txBody>
      </p:sp>
    </p:spTree>
    <p:extLst>
      <p:ext uri="{BB962C8B-B14F-4D97-AF65-F5344CB8AC3E}">
        <p14:creationId xmlns:p14="http://schemas.microsoft.com/office/powerpoint/2010/main" val="405052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46" name="Picture 22" descr="http://myedmondsnews.com/wp-content/uploads/2011/07/bollard-w-220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971799"/>
            <a:ext cx="1581150" cy="237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44" name="Picture 20" descr="http://www.busworld.org/_cms/news/pics/foto_sys_Afbeeldingen_Afbeelding_66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9572" y="2590800"/>
            <a:ext cx="3375255" cy="2452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42" name="Picture 18" descr="http://www.easyvectors.com/assets/images/vectors/bdpreview/compact-electric-car1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850" y="3222998"/>
            <a:ext cx="2942700" cy="239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024744" cy="7620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The </a:t>
            </a:r>
            <a:r>
              <a:rPr lang="en-US" sz="3600" b="1" dirty="0"/>
              <a:t>Electricity </a:t>
            </a:r>
            <a:r>
              <a:rPr lang="en-US" sz="3600" b="1" dirty="0" smtClean="0"/>
              <a:t>Crisis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Population </a:t>
            </a:r>
            <a:r>
              <a:rPr lang="en-US" dirty="0"/>
              <a:t>of </a:t>
            </a:r>
            <a:r>
              <a:rPr lang="en-US" dirty="0" smtClean="0"/>
              <a:t>Electric devices has grown</a:t>
            </a:r>
          </a:p>
          <a:p>
            <a:r>
              <a:rPr lang="en-US" dirty="0"/>
              <a:t>More Electricity </a:t>
            </a:r>
            <a:r>
              <a:rPr lang="en-US" dirty="0" smtClean="0"/>
              <a:t>demanding</a:t>
            </a:r>
            <a:endParaRPr lang="en-US" dirty="0"/>
          </a:p>
        </p:txBody>
      </p:sp>
      <p:pic>
        <p:nvPicPr>
          <p:cNvPr id="26626" name="Picture 2" descr="http://www.shopstressless.com/images/person-presenting-thumb7408464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48400" y="3657601"/>
            <a:ext cx="23622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8" name="Picture 4" descr="http://icons.iconseeker.com/png/128/refresh-cl/hardware-my-phone-picture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419600"/>
            <a:ext cx="685800" cy="685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0" name="Picture 6" descr="http://icons.iconarchive.com/icons/tpdkdesign.net/refresh-cl/256/Hardware-Tablet-PC-icon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181475"/>
            <a:ext cx="1162050" cy="11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2" name="Picture 8" descr="http://images.findicons.com/files/icons/1833/toons/128/laptop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968" y="5236415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4" name="Picture 10" descr="http://www.instructorguides.com/assets/boxes/computer-basics-icon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084" y="4762500"/>
            <a:ext cx="1693116" cy="1693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6" name="Picture 12" descr="http://www.find-how.com/icons/AlienAqua%20game%20folder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1" y="3962399"/>
            <a:ext cx="914401" cy="91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8" name="Picture 14" descr="http://findicons.com/files/icons/892/gvs/256/tv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40" name="Picture 16" descr="http://4.bp.blogspot.com/_7Cq3GiEkxOY/TMxnaazMDsI/AAAAAAAAA9M/lqc6CLa4jN8/s1600/camera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447" y="5236415"/>
            <a:ext cx="914400" cy="91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76200" y="6550223"/>
            <a:ext cx="8893781" cy="27699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fld id="{A95224A0-0F92-4B79-B22C-92C104CCD733}" type="slidenum">
              <a:rPr lang="ar-SA" sz="1200" b="1"/>
              <a:pPr/>
              <a:t>3</a:t>
            </a:fld>
            <a:r>
              <a:rPr lang="en-US" sz="1200" b="1" dirty="0"/>
              <a:t>                                                                            </a:t>
            </a:r>
            <a:r>
              <a:rPr lang="en-US" sz="1200" b="1" dirty="0" err="1"/>
              <a:t>Almurayh</a:t>
            </a:r>
            <a:r>
              <a:rPr lang="en-US" sz="1200" b="1" dirty="0"/>
              <a:t>/CS691/Home Security                                                    7/27/2011</a:t>
            </a:r>
            <a:endParaRPr lang="ar-SA" sz="1200" b="1" dirty="0"/>
          </a:p>
        </p:txBody>
      </p:sp>
    </p:spTree>
    <p:extLst>
      <p:ext uri="{BB962C8B-B14F-4D97-AF65-F5344CB8AC3E}">
        <p14:creationId xmlns:p14="http://schemas.microsoft.com/office/powerpoint/2010/main" val="83417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1524000"/>
            <a:ext cx="7772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 consumers </a:t>
            </a:r>
            <a:r>
              <a:rPr lang="en-US" dirty="0"/>
              <a:t>can remotely monitor and control </a:t>
            </a:r>
            <a:r>
              <a:rPr lang="en-US" dirty="0" smtClean="0"/>
              <a:t>his home energy.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16386" name="Picture 2" descr="http://d2lupdnmi5p5au.cloudfront.net/i__src5018fde97a7145920d5315172931db1f_paraf0d99c20bd457d46a92c72841873c47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2" t="5677" r="9387"/>
          <a:stretch/>
        </p:blipFill>
        <p:spPr bwMode="auto">
          <a:xfrm>
            <a:off x="1981200" y="1981200"/>
            <a:ext cx="4870939" cy="4211405"/>
          </a:xfrm>
          <a:prstGeom prst="roundRect">
            <a:avLst>
              <a:gd name="adj" fmla="val 2035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7024744" cy="6858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Home Automation in Smart </a:t>
            </a:r>
            <a:r>
              <a:rPr lang="en-US" sz="3200" b="1" dirty="0"/>
              <a:t>Grid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200" y="6550223"/>
            <a:ext cx="9065302" cy="27699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fld id="{A95224A0-0F92-4B79-B22C-92C104CCD733}" type="slidenum">
              <a:rPr lang="ar-SA" sz="1200" b="1"/>
              <a:pPr/>
              <a:t>30</a:t>
            </a:fld>
            <a:r>
              <a:rPr lang="en-US" sz="1200" b="1" dirty="0"/>
              <a:t>                                                                            </a:t>
            </a:r>
            <a:r>
              <a:rPr lang="en-US" sz="1200" b="1" dirty="0" err="1"/>
              <a:t>Almurayh</a:t>
            </a:r>
            <a:r>
              <a:rPr lang="en-US" sz="1200" b="1" dirty="0"/>
              <a:t>/CS691/Home Security                                                    7/27/2011</a:t>
            </a:r>
            <a:endParaRPr lang="ar-SA" sz="1200" b="1" dirty="0"/>
          </a:p>
        </p:txBody>
      </p:sp>
    </p:spTree>
    <p:extLst>
      <p:ext uri="{BB962C8B-B14F-4D97-AF65-F5344CB8AC3E}">
        <p14:creationId xmlns:p14="http://schemas.microsoft.com/office/powerpoint/2010/main" val="299734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7534834" cy="762000"/>
          </a:xfrm>
        </p:spPr>
        <p:txBody>
          <a:bodyPr>
            <a:normAutofit/>
          </a:bodyPr>
          <a:lstStyle/>
          <a:p>
            <a:r>
              <a:rPr lang="en-US" sz="3200" b="1" dirty="0"/>
              <a:t>Home Automation in Smart Grid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0" y="1600201"/>
            <a:ext cx="3657600" cy="274320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b="1" dirty="0" smtClean="0"/>
              <a:t>Old appliance!</a:t>
            </a:r>
            <a:endParaRPr lang="en-US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5400"/>
            <a:ext cx="3638550" cy="486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6200" y="6550223"/>
            <a:ext cx="9065302" cy="27699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fld id="{A95224A0-0F92-4B79-B22C-92C104CCD733}" type="slidenum">
              <a:rPr lang="ar-SA" sz="1200" b="1"/>
              <a:pPr/>
              <a:t>31</a:t>
            </a:fld>
            <a:r>
              <a:rPr lang="en-US" sz="1200" b="1" dirty="0"/>
              <a:t>                                                                            </a:t>
            </a:r>
            <a:r>
              <a:rPr lang="en-US" sz="1200" b="1" dirty="0" err="1"/>
              <a:t>Almurayh</a:t>
            </a:r>
            <a:r>
              <a:rPr lang="en-US" sz="1200" b="1" dirty="0"/>
              <a:t>/CS691/Home Security                                                    7/27/2011</a:t>
            </a:r>
            <a:endParaRPr lang="ar-SA" sz="1200" b="1" dirty="0"/>
          </a:p>
        </p:txBody>
      </p:sp>
      <p:pic>
        <p:nvPicPr>
          <p:cNvPr id="3074" name="Picture 2" descr="[old-iron.jpg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83" y="274320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696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://www.zigbee.org/DesktopModules/ZigBeeCertifiedProducts/ProductImages/1906271079ZOE-R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22242" y="1981200"/>
            <a:ext cx="2464482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911469" y="18288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>Smart Plug:</a:t>
            </a:r>
          </a:p>
          <a:p>
            <a:r>
              <a:rPr lang="en-US" dirty="0" smtClean="0"/>
              <a:t>allows </a:t>
            </a:r>
            <a:r>
              <a:rPr lang="en-US" dirty="0"/>
              <a:t>control of appliances and lighting based on Demand Response and Price </a:t>
            </a:r>
            <a:r>
              <a:rPr lang="en-US" dirty="0" smtClean="0"/>
              <a:t>events. 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305800" cy="685800"/>
          </a:xfrm>
        </p:spPr>
        <p:txBody>
          <a:bodyPr>
            <a:noAutofit/>
          </a:bodyPr>
          <a:lstStyle/>
          <a:p>
            <a:r>
              <a:rPr lang="en-US" sz="3600" b="1" dirty="0"/>
              <a:t>Home Automation in Smart Grid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200" y="6550223"/>
            <a:ext cx="9065302" cy="27699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fld id="{A95224A0-0F92-4B79-B22C-92C104CCD733}" type="slidenum">
              <a:rPr lang="ar-SA" sz="1200" b="1"/>
              <a:pPr/>
              <a:t>32</a:t>
            </a:fld>
            <a:r>
              <a:rPr lang="en-US" sz="1200" b="1" dirty="0"/>
              <a:t>                                                                            </a:t>
            </a:r>
            <a:r>
              <a:rPr lang="en-US" sz="1200" b="1" dirty="0" err="1"/>
              <a:t>Almurayh</a:t>
            </a:r>
            <a:r>
              <a:rPr lang="en-US" sz="1200" b="1" dirty="0"/>
              <a:t>/CS691/Home Security                                                    7/27/2011</a:t>
            </a:r>
            <a:endParaRPr lang="ar-SA" sz="1200" b="1" dirty="0"/>
          </a:p>
        </p:txBody>
      </p:sp>
    </p:spTree>
    <p:extLst>
      <p:ext uri="{BB962C8B-B14F-4D97-AF65-F5344CB8AC3E}">
        <p14:creationId xmlns:p14="http://schemas.microsoft.com/office/powerpoint/2010/main" val="222527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7534834" cy="6858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Security attacks in </a:t>
            </a:r>
            <a:r>
              <a:rPr lang="en-US" b="1" dirty="0"/>
              <a:t>Smart Grid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3051777"/>
          </a:xfrm>
        </p:spPr>
        <p:txBody>
          <a:bodyPr>
            <a:normAutofit/>
          </a:bodyPr>
          <a:lstStyle/>
          <a:p>
            <a:r>
              <a:rPr lang="en-US" b="1" dirty="0"/>
              <a:t>Large-scale </a:t>
            </a:r>
            <a:r>
              <a:rPr lang="en-US" b="1" dirty="0" smtClean="0"/>
              <a:t>attack </a:t>
            </a:r>
            <a:r>
              <a:rPr lang="en-US" dirty="0"/>
              <a:t>[Core network</a:t>
            </a:r>
            <a:r>
              <a:rPr lang="en-US" dirty="0" smtClean="0"/>
              <a:t>]</a:t>
            </a:r>
          </a:p>
          <a:p>
            <a:r>
              <a:rPr lang="en-US" b="1" dirty="0" smtClean="0"/>
              <a:t>Small-scale attack </a:t>
            </a:r>
            <a:r>
              <a:rPr lang="en-US" dirty="0" smtClean="0"/>
              <a:t>[ HAN, CAN]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62000" y="3124200"/>
            <a:ext cx="7772400" cy="2971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11480" indent="-342900">
              <a:spcBef>
                <a:spcPct val="20000"/>
              </a:spcBef>
              <a:buClr>
                <a:schemeClr val="accent1"/>
              </a:buClr>
              <a:buSzPct val="76000"/>
              <a:buFont typeface="Wingdings" pitchFamily="2" charset="2"/>
              <a:buChar char="Ø"/>
            </a:pPr>
            <a:r>
              <a:rPr lang="en-US" sz="1600" b="1" dirty="0">
                <a:solidFill>
                  <a:schemeClr val="tx2"/>
                </a:solidFill>
              </a:rPr>
              <a:t>Attackers may use entry </a:t>
            </a:r>
            <a:r>
              <a:rPr lang="en-US" sz="1600" b="1" dirty="0">
                <a:solidFill>
                  <a:schemeClr val="accent3">
                    <a:lumMod val="75000"/>
                  </a:schemeClr>
                </a:solidFill>
              </a:rPr>
              <a:t>points physically unprotected</a:t>
            </a:r>
            <a:r>
              <a:rPr lang="en-US" sz="1600" b="1" dirty="0">
                <a:solidFill>
                  <a:schemeClr val="tx2"/>
                </a:solidFill>
              </a:rPr>
              <a:t>. </a:t>
            </a:r>
          </a:p>
          <a:p>
            <a:pPr marL="411480" indent="-342900">
              <a:spcBef>
                <a:spcPct val="20000"/>
              </a:spcBef>
              <a:buClr>
                <a:schemeClr val="accent1"/>
              </a:buClr>
              <a:buSzPct val="76000"/>
              <a:buFont typeface="Wingdings" pitchFamily="2" charset="2"/>
              <a:buChar char="Ø"/>
            </a:pPr>
            <a:r>
              <a:rPr lang="en-US" sz="1600" b="1" dirty="0">
                <a:solidFill>
                  <a:schemeClr val="tx2"/>
                </a:solidFill>
              </a:rPr>
              <a:t>Wireless networks can be </a:t>
            </a:r>
            <a:r>
              <a:rPr lang="en-US" sz="1600" b="1" dirty="0">
                <a:solidFill>
                  <a:schemeClr val="accent3">
                    <a:lumMod val="75000"/>
                  </a:schemeClr>
                </a:solidFill>
              </a:rPr>
              <a:t>easily monitored </a:t>
            </a:r>
            <a:r>
              <a:rPr lang="en-US" sz="1600" b="1" dirty="0">
                <a:solidFill>
                  <a:schemeClr val="tx2"/>
                </a:solidFill>
              </a:rPr>
              <a:t>by attackers.</a:t>
            </a:r>
          </a:p>
          <a:p>
            <a:pPr marL="411480" indent="-342900">
              <a:spcBef>
                <a:spcPct val="20000"/>
              </a:spcBef>
              <a:buClr>
                <a:schemeClr val="accent1"/>
              </a:buClr>
              <a:buSzPct val="76000"/>
              <a:buFont typeface="Wingdings" pitchFamily="2" charset="2"/>
              <a:buChar char="Ø"/>
            </a:pPr>
            <a:r>
              <a:rPr lang="en-US" sz="1600" b="1" dirty="0">
                <a:solidFill>
                  <a:schemeClr val="tx2"/>
                </a:solidFill>
              </a:rPr>
              <a:t>Wireless networks may be </a:t>
            </a:r>
            <a:r>
              <a:rPr lang="en-US" sz="1600" b="1" dirty="0" smtClean="0">
                <a:solidFill>
                  <a:schemeClr val="accent3">
                    <a:lumMod val="75000"/>
                  </a:schemeClr>
                </a:solidFill>
              </a:rPr>
              <a:t>vulnerable</a:t>
            </a:r>
            <a:r>
              <a:rPr lang="en-US" sz="1600" b="1" dirty="0" smtClean="0">
                <a:solidFill>
                  <a:schemeClr val="tx2"/>
                </a:solidFill>
              </a:rPr>
              <a:t> </a:t>
            </a:r>
            <a:r>
              <a:rPr lang="en-US" sz="1600" b="1" dirty="0">
                <a:solidFill>
                  <a:schemeClr val="tx2"/>
                </a:solidFill>
              </a:rPr>
              <a:t>to Man-in-the-Middle attacks.</a:t>
            </a:r>
          </a:p>
          <a:p>
            <a:pPr marL="411480" indent="-342900">
              <a:spcBef>
                <a:spcPct val="20000"/>
              </a:spcBef>
              <a:buClr>
                <a:schemeClr val="accent1"/>
              </a:buClr>
              <a:buSzPct val="76000"/>
              <a:buFont typeface="Wingdings" pitchFamily="2" charset="2"/>
              <a:buChar char="Ø"/>
            </a:pPr>
            <a:r>
              <a:rPr lang="en-US" sz="1600" b="1" dirty="0">
                <a:solidFill>
                  <a:schemeClr val="tx2"/>
                </a:solidFill>
              </a:rPr>
              <a:t>There </a:t>
            </a:r>
            <a:r>
              <a:rPr lang="en-US" sz="1600" b="1" dirty="0" smtClean="0">
                <a:solidFill>
                  <a:schemeClr val="tx2"/>
                </a:solidFill>
              </a:rPr>
              <a:t>may be </a:t>
            </a:r>
            <a:r>
              <a:rPr lang="en-US" sz="1600" b="1" dirty="0" smtClean="0">
                <a:solidFill>
                  <a:schemeClr val="accent3">
                    <a:lumMod val="75000"/>
                  </a:schemeClr>
                </a:solidFill>
              </a:rPr>
              <a:t>weaknesses </a:t>
            </a:r>
            <a:r>
              <a:rPr lang="en-US" sz="1600" b="1" dirty="0">
                <a:solidFill>
                  <a:schemeClr val="accent3">
                    <a:lumMod val="75000"/>
                  </a:schemeClr>
                </a:solidFill>
              </a:rPr>
              <a:t>in </a:t>
            </a:r>
            <a:r>
              <a:rPr lang="en-US" sz="1600" b="1" dirty="0" smtClean="0">
                <a:solidFill>
                  <a:schemeClr val="accent3">
                    <a:lumMod val="75000"/>
                  </a:schemeClr>
                </a:solidFill>
              </a:rPr>
              <a:t>preventing </a:t>
            </a:r>
            <a:r>
              <a:rPr lang="en-US" sz="1600" b="1" dirty="0">
                <a:solidFill>
                  <a:schemeClr val="accent3">
                    <a:lumMod val="75000"/>
                  </a:schemeClr>
                </a:solidFill>
              </a:rPr>
              <a:t>unauthorized communication</a:t>
            </a:r>
            <a:r>
              <a:rPr lang="en-US" sz="1600" b="1" dirty="0">
                <a:solidFill>
                  <a:schemeClr val="tx2"/>
                </a:solidFill>
              </a:rPr>
              <a:t>. </a:t>
            </a:r>
          </a:p>
          <a:p>
            <a:pPr marL="411480" indent="-342900">
              <a:spcBef>
                <a:spcPct val="20000"/>
              </a:spcBef>
              <a:buClr>
                <a:schemeClr val="accent1"/>
              </a:buClr>
              <a:buSzPct val="76000"/>
              <a:buFont typeface="Wingdings" pitchFamily="2" charset="2"/>
              <a:buChar char="Ø"/>
            </a:pPr>
            <a:r>
              <a:rPr lang="en-US" sz="1600" b="1" dirty="0">
                <a:solidFill>
                  <a:schemeClr val="accent3">
                    <a:lumMod val="75000"/>
                  </a:schemeClr>
                </a:solidFill>
              </a:rPr>
              <a:t>Vulnerable appliances </a:t>
            </a:r>
            <a:r>
              <a:rPr lang="en-US" sz="1600" b="1" dirty="0">
                <a:solidFill>
                  <a:schemeClr val="tx2"/>
                </a:solidFill>
              </a:rPr>
              <a:t>can be easily attacked and compromised to attack other appliances or smart grids </a:t>
            </a:r>
          </a:p>
          <a:p>
            <a:pPr marL="411480" indent="-342900">
              <a:spcBef>
                <a:spcPct val="20000"/>
              </a:spcBef>
              <a:buClr>
                <a:schemeClr val="accent1"/>
              </a:buClr>
              <a:buSzPct val="76000"/>
              <a:buFont typeface="Wingdings" pitchFamily="2" charset="2"/>
              <a:buChar char="Ø"/>
            </a:pPr>
            <a:r>
              <a:rPr lang="en-US" sz="1600" b="1" dirty="0" smtClean="0">
                <a:solidFill>
                  <a:schemeClr val="tx2"/>
                </a:solidFill>
              </a:rPr>
              <a:t>Vulnerabilities </a:t>
            </a:r>
            <a:r>
              <a:rPr lang="en-US" sz="1600" b="1" dirty="0">
                <a:solidFill>
                  <a:schemeClr val="tx2"/>
                </a:solidFill>
              </a:rPr>
              <a:t>exist, not discovered yet.</a:t>
            </a:r>
          </a:p>
          <a:p>
            <a:pPr marL="411480" indent="-342900">
              <a:spcBef>
                <a:spcPct val="20000"/>
              </a:spcBef>
              <a:buClr>
                <a:schemeClr val="accent1"/>
              </a:buClr>
              <a:buSzPct val="76000"/>
              <a:buFont typeface="Wingdings" pitchFamily="2" charset="2"/>
              <a:buChar char="Ø"/>
            </a:pPr>
            <a:r>
              <a:rPr lang="en-US" sz="1600" b="1" dirty="0">
                <a:solidFill>
                  <a:schemeClr val="tx2"/>
                </a:solidFill>
              </a:rPr>
              <a:t>No significant risks at this time, but the risk grows as the </a:t>
            </a:r>
            <a:r>
              <a:rPr lang="en-US" sz="1600" b="1" dirty="0" smtClean="0">
                <a:solidFill>
                  <a:schemeClr val="tx2"/>
                </a:solidFill>
              </a:rPr>
              <a:t>deployment of smart grids </a:t>
            </a:r>
            <a:r>
              <a:rPr lang="en-US" sz="1600" b="1" dirty="0">
                <a:solidFill>
                  <a:schemeClr val="tx2"/>
                </a:solidFill>
              </a:rPr>
              <a:t>grows </a:t>
            </a:r>
            <a:r>
              <a:rPr lang="en-US" sz="1600" b="1" dirty="0" smtClean="0">
                <a:solidFill>
                  <a:schemeClr val="tx2"/>
                </a:solidFill>
              </a:rPr>
              <a:t>.</a:t>
            </a:r>
            <a:endParaRPr lang="en-US" sz="1600" b="1" dirty="0">
              <a:solidFill>
                <a:schemeClr val="tx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" y="2602468"/>
            <a:ext cx="6705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Current </a:t>
            </a:r>
            <a:r>
              <a:rPr lang="en-US" b="1" dirty="0">
                <a:solidFill>
                  <a:srgbClr val="C00000"/>
                </a:solidFill>
              </a:rPr>
              <a:t>Risk of Attack through Smart Grid Technology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200" y="6550223"/>
            <a:ext cx="9065302" cy="27699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fld id="{A95224A0-0F92-4B79-B22C-92C104CCD733}" type="slidenum">
              <a:rPr lang="ar-SA" sz="1200" b="1"/>
              <a:pPr/>
              <a:t>33</a:t>
            </a:fld>
            <a:r>
              <a:rPr lang="en-US" sz="1200" b="1" dirty="0"/>
              <a:t>                                                                            </a:t>
            </a:r>
            <a:r>
              <a:rPr lang="en-US" sz="1200" b="1" dirty="0" err="1"/>
              <a:t>Almurayh</a:t>
            </a:r>
            <a:r>
              <a:rPr lang="en-US" sz="1200" b="1" dirty="0"/>
              <a:t>/CS691/Home Security                                                    7/27/2011</a:t>
            </a:r>
            <a:endParaRPr lang="ar-SA" sz="1200" b="1" dirty="0"/>
          </a:p>
        </p:txBody>
      </p:sp>
    </p:spTree>
    <p:extLst>
      <p:ext uri="{BB962C8B-B14F-4D97-AF65-F5344CB8AC3E}">
        <p14:creationId xmlns:p14="http://schemas.microsoft.com/office/powerpoint/2010/main" val="17265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sweethousedecorating.com/wp-content/uploads/2011/02/home-theft-insuran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438400"/>
            <a:ext cx="4495800" cy="300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153400" cy="6858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Attack Methodologies</a:t>
            </a:r>
            <a:endParaRPr lang="en-US" sz="3600" b="1" dirty="0"/>
          </a:p>
        </p:txBody>
      </p:sp>
      <p:sp>
        <p:nvSpPr>
          <p:cNvPr id="4" name="Rectangle 3"/>
          <p:cNvSpPr/>
          <p:nvPr/>
        </p:nvSpPr>
        <p:spPr>
          <a:xfrm>
            <a:off x="609600" y="1143000"/>
            <a:ext cx="8077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r>
              <a:rPr lang="en-US" b="1" dirty="0">
                <a:solidFill>
                  <a:srgbClr val="C00000"/>
                </a:solidFill>
              </a:rPr>
              <a:t>A: Physical attack: </a:t>
            </a:r>
          </a:p>
          <a:p>
            <a:r>
              <a:rPr lang="en-US" dirty="0" smtClean="0"/>
              <a:t> </a:t>
            </a:r>
          </a:p>
          <a:p>
            <a:r>
              <a:rPr lang="en-US" dirty="0" smtClean="0"/>
              <a:t>     exists </a:t>
            </a:r>
            <a:r>
              <a:rPr lang="en-US" dirty="0"/>
              <a:t>when a criminal physically </a:t>
            </a:r>
            <a:r>
              <a:rPr lang="en-US" dirty="0" smtClean="0"/>
              <a:t>attacks home security</a:t>
            </a:r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6200" y="6550223"/>
            <a:ext cx="9065302" cy="27699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fld id="{A95224A0-0F92-4B79-B22C-92C104CCD733}" type="slidenum">
              <a:rPr lang="ar-SA" sz="1200" b="1"/>
              <a:pPr/>
              <a:t>34</a:t>
            </a:fld>
            <a:r>
              <a:rPr lang="en-US" sz="1200" b="1" dirty="0"/>
              <a:t>                                                                            </a:t>
            </a:r>
            <a:r>
              <a:rPr lang="en-US" sz="1200" b="1" dirty="0" err="1"/>
              <a:t>Almurayh</a:t>
            </a:r>
            <a:r>
              <a:rPr lang="en-US" sz="1200" b="1" dirty="0"/>
              <a:t>/CS691/Home Security                                                    7/27/2011</a:t>
            </a:r>
            <a:endParaRPr lang="ar-SA" sz="1200" b="1" dirty="0"/>
          </a:p>
        </p:txBody>
      </p:sp>
      <p:pic>
        <p:nvPicPr>
          <p:cNvPr id="2050" name="Picture 2" descr="http://i.bnet.com/blogs/smart_grid_meter_hacker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6" b="13063"/>
          <a:stretch/>
        </p:blipFill>
        <p:spPr bwMode="auto">
          <a:xfrm>
            <a:off x="4293829" y="2948298"/>
            <a:ext cx="4367334" cy="3076487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074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 descr="http://www.kasperconnections.com/media/AA/AC/kasperconnections/images/272187/main/X-20090119111603625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657600"/>
            <a:ext cx="3611433" cy="277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281.photobucket.com/albums/kk218/milansatra/Technology/mix/Facebook-cyber-attack-hacking-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01626"/>
            <a:ext cx="2647134" cy="1975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153400" cy="685800"/>
          </a:xfrm>
        </p:spPr>
        <p:txBody>
          <a:bodyPr>
            <a:normAutofit/>
          </a:bodyPr>
          <a:lstStyle/>
          <a:p>
            <a:r>
              <a:rPr lang="en-US" sz="3600" b="1" dirty="0"/>
              <a:t>Attack Methodologies</a:t>
            </a:r>
          </a:p>
        </p:txBody>
      </p:sp>
      <p:sp>
        <p:nvSpPr>
          <p:cNvPr id="4" name="Rectangle 3"/>
          <p:cNvSpPr/>
          <p:nvPr/>
        </p:nvSpPr>
        <p:spPr>
          <a:xfrm>
            <a:off x="609600" y="1143000"/>
            <a:ext cx="8077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r>
              <a:rPr lang="en-US" b="1" dirty="0">
                <a:solidFill>
                  <a:srgbClr val="C00000"/>
                </a:solidFill>
              </a:rPr>
              <a:t>B: Cyber-attack:</a:t>
            </a:r>
          </a:p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6200" y="6550223"/>
            <a:ext cx="9065302" cy="27699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fld id="{A95224A0-0F92-4B79-B22C-92C104CCD733}" type="slidenum">
              <a:rPr lang="ar-SA" sz="1200" b="1"/>
              <a:pPr/>
              <a:t>35</a:t>
            </a:fld>
            <a:r>
              <a:rPr lang="en-US" sz="1200" b="1" dirty="0"/>
              <a:t>                                                                            </a:t>
            </a:r>
            <a:r>
              <a:rPr lang="en-US" sz="1200" b="1" dirty="0" err="1"/>
              <a:t>Almurayh</a:t>
            </a:r>
            <a:r>
              <a:rPr lang="en-US" sz="1200" b="1" dirty="0"/>
              <a:t>/CS691/Home Security                                                    7/27/2011</a:t>
            </a:r>
            <a:endParaRPr lang="ar-SA" sz="1200" b="1" dirty="0"/>
          </a:p>
        </p:txBody>
      </p:sp>
      <p:sp>
        <p:nvSpPr>
          <p:cNvPr id="3" name="Rectangle 2"/>
          <p:cNvSpPr/>
          <p:nvPr/>
        </p:nvSpPr>
        <p:spPr>
          <a:xfrm>
            <a:off x="838200" y="1981200"/>
            <a:ext cx="7543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exists </a:t>
            </a:r>
            <a:r>
              <a:rPr lang="en-US" dirty="0"/>
              <a:t>when accessible information gets attacked causing a compromise to the home controller or appliances</a:t>
            </a:r>
          </a:p>
        </p:txBody>
      </p:sp>
      <p:pic>
        <p:nvPicPr>
          <p:cNvPr id="3080" name="Picture 8" descr="http://www.isys.pl/images/intelligent-house-Visualization-P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236912"/>
            <a:ext cx="2646680" cy="165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422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7534834" cy="6858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Conclusion 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6200" y="6550223"/>
            <a:ext cx="9065302" cy="27699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fld id="{A95224A0-0F92-4B79-B22C-92C104CCD733}" type="slidenum">
              <a:rPr lang="ar-SA" sz="1200" b="1"/>
              <a:pPr/>
              <a:t>36</a:t>
            </a:fld>
            <a:r>
              <a:rPr lang="en-US" sz="1200" b="1" dirty="0"/>
              <a:t>                                                                            </a:t>
            </a:r>
            <a:r>
              <a:rPr lang="en-US" sz="1200" b="1" dirty="0" err="1"/>
              <a:t>Almurayh</a:t>
            </a:r>
            <a:r>
              <a:rPr lang="en-US" sz="1200" b="1" dirty="0"/>
              <a:t>/CS691/Home Security                                                    7/27/2011</a:t>
            </a:r>
            <a:endParaRPr lang="ar-SA" sz="1200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90600" y="1369711"/>
            <a:ext cx="7391400" cy="4726289"/>
          </a:xfrm>
        </p:spPr>
        <p:txBody>
          <a:bodyPr>
            <a:noAutofit/>
          </a:bodyPr>
          <a:lstStyle/>
          <a:p>
            <a:pPr indent="-342900">
              <a:spcBef>
                <a:spcPts val="1200"/>
              </a:spcBef>
              <a:spcAft>
                <a:spcPts val="600"/>
              </a:spcAft>
            </a:pPr>
            <a:endParaRPr lang="en-US" sz="2000" dirty="0" smtClean="0"/>
          </a:p>
          <a:p>
            <a:pPr indent="-342900">
              <a:spcBef>
                <a:spcPts val="1200"/>
              </a:spcBef>
              <a:spcAft>
                <a:spcPts val="600"/>
              </a:spcAft>
            </a:pPr>
            <a:r>
              <a:rPr lang="en-US" sz="2000" dirty="0" smtClean="0"/>
              <a:t>Smart Grid becomes an </a:t>
            </a:r>
            <a:r>
              <a:rPr lang="en-US" sz="2000" dirty="0"/>
              <a:t>ideal solution to </a:t>
            </a:r>
            <a:r>
              <a:rPr lang="en-US" sz="2000" dirty="0" smtClean="0"/>
              <a:t>provide </a:t>
            </a:r>
            <a:r>
              <a:rPr lang="en-US" sz="2000" dirty="0"/>
              <a:t>efficiently and intelligently </a:t>
            </a:r>
            <a:r>
              <a:rPr lang="en-US" sz="2000" dirty="0" smtClean="0"/>
              <a:t>more electricity</a:t>
            </a:r>
          </a:p>
          <a:p>
            <a:pPr indent="-342900">
              <a:spcBef>
                <a:spcPts val="1200"/>
              </a:spcBef>
              <a:spcAft>
                <a:spcPts val="600"/>
              </a:spcAft>
            </a:pPr>
            <a:r>
              <a:rPr lang="en-US" sz="2000" dirty="0"/>
              <a:t>Home </a:t>
            </a:r>
            <a:r>
              <a:rPr lang="en-US" sz="2000" dirty="0" smtClean="0"/>
              <a:t>controller enables </a:t>
            </a:r>
            <a:r>
              <a:rPr lang="en-US" sz="2000" dirty="0"/>
              <a:t>home </a:t>
            </a:r>
            <a:r>
              <a:rPr lang="en-US" sz="2000" dirty="0" smtClean="0"/>
              <a:t>automation, a customer </a:t>
            </a:r>
            <a:r>
              <a:rPr lang="en-US" sz="2000" dirty="0"/>
              <a:t>can remotely control his </a:t>
            </a:r>
            <a:r>
              <a:rPr lang="en-US" sz="2000" dirty="0" smtClean="0"/>
              <a:t>appliances.</a:t>
            </a:r>
          </a:p>
          <a:p>
            <a:pPr indent="-342900">
              <a:spcBef>
                <a:spcPts val="1200"/>
              </a:spcBef>
              <a:spcAft>
                <a:spcPts val="600"/>
              </a:spcAft>
            </a:pPr>
            <a:r>
              <a:rPr lang="en-US" sz="2000" dirty="0" smtClean="0"/>
              <a:t>CAN Gateway opens NAN and CAN to the internet.</a:t>
            </a:r>
          </a:p>
          <a:p>
            <a:pPr indent="-342900">
              <a:spcBef>
                <a:spcPts val="1200"/>
              </a:spcBef>
              <a:spcAft>
                <a:spcPts val="600"/>
              </a:spcAft>
            </a:pPr>
            <a:r>
              <a:rPr lang="en-US" sz="2000" dirty="0"/>
              <a:t>Home automation </a:t>
            </a:r>
            <a:r>
              <a:rPr lang="en-US" sz="2000" dirty="0" smtClean="0"/>
              <a:t> increases Home </a:t>
            </a:r>
            <a:r>
              <a:rPr lang="en-US" sz="2000" dirty="0"/>
              <a:t>security </a:t>
            </a:r>
            <a:r>
              <a:rPr lang="en-US" sz="2000" dirty="0" smtClean="0"/>
              <a:t>requirements .</a:t>
            </a:r>
          </a:p>
          <a:p>
            <a:pPr indent="-342900">
              <a:spcBef>
                <a:spcPts val="1200"/>
              </a:spcBef>
              <a:spcAft>
                <a:spcPts val="600"/>
              </a:spcAft>
            </a:pPr>
            <a:r>
              <a:rPr lang="en-US" sz="2000" dirty="0" smtClean="0"/>
              <a:t>Home security and Smart Grid risks grow </a:t>
            </a:r>
            <a:r>
              <a:rPr lang="en-US" sz="2000" dirty="0"/>
              <a:t>as </a:t>
            </a:r>
            <a:r>
              <a:rPr lang="en-US" sz="2000" dirty="0" smtClean="0"/>
              <a:t>their </a:t>
            </a:r>
            <a:r>
              <a:rPr lang="en-US" sz="2000" dirty="0"/>
              <a:t>deployment </a:t>
            </a:r>
            <a:r>
              <a:rPr lang="en-US" sz="2000" dirty="0" smtClean="0"/>
              <a:t>grows .</a:t>
            </a:r>
          </a:p>
          <a:p>
            <a:pPr indent="-342900">
              <a:spcBef>
                <a:spcPts val="1200"/>
              </a:spcBef>
              <a:spcAft>
                <a:spcPts val="600"/>
              </a:spcAft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6742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153400" cy="6858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Questions</a:t>
            </a:r>
            <a:endParaRPr lang="en-US" sz="3600" b="1" dirty="0"/>
          </a:p>
        </p:txBody>
      </p:sp>
      <p:pic>
        <p:nvPicPr>
          <p:cNvPr id="1026" name="Picture 2" descr="http://crnabiz.com/site/sites/default/files/Question%20mark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28600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6200" y="6550223"/>
            <a:ext cx="9065302" cy="27699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fld id="{A95224A0-0F92-4B79-B22C-92C104CCD733}" type="slidenum">
              <a:rPr lang="ar-SA" sz="1200" b="1"/>
              <a:pPr/>
              <a:t>37</a:t>
            </a:fld>
            <a:r>
              <a:rPr lang="en-US" sz="1200" b="1" dirty="0"/>
              <a:t>                                                                            </a:t>
            </a:r>
            <a:r>
              <a:rPr lang="en-US" sz="1200" b="1" dirty="0" err="1"/>
              <a:t>Almurayh</a:t>
            </a:r>
            <a:r>
              <a:rPr lang="en-US" sz="1200" b="1" dirty="0"/>
              <a:t>/CS691/Home Security                                                    7/27/2011</a:t>
            </a:r>
            <a:endParaRPr lang="ar-SA" sz="1200" b="1" dirty="0"/>
          </a:p>
        </p:txBody>
      </p:sp>
    </p:spTree>
    <p:extLst>
      <p:ext uri="{BB962C8B-B14F-4D97-AF65-F5344CB8AC3E}">
        <p14:creationId xmlns:p14="http://schemas.microsoft.com/office/powerpoint/2010/main" val="104074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153400" cy="6858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References</a:t>
            </a:r>
            <a:endParaRPr lang="en-US" sz="3600" b="1" dirty="0"/>
          </a:p>
        </p:txBody>
      </p:sp>
      <p:sp>
        <p:nvSpPr>
          <p:cNvPr id="5" name="Rectangle 4"/>
          <p:cNvSpPr/>
          <p:nvPr/>
        </p:nvSpPr>
        <p:spPr>
          <a:xfrm>
            <a:off x="533400" y="1066800"/>
            <a:ext cx="8001000" cy="5155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/>
              <a:t>[1] </a:t>
            </a:r>
            <a:r>
              <a:rPr lang="en-US" sz="1050" dirty="0" smtClean="0"/>
              <a:t>D</a:t>
            </a:r>
            <a:r>
              <a:rPr lang="en-US" sz="1050" dirty="0"/>
              <a:t>. G. Hart, "Using AMI to Realize the Smart Grid," in Power and Energy Society General Meeting - Conversion and Delivery of Electrical Energy in the 21st Century, IEEE, Pittsburgh, PA, 2008. </a:t>
            </a:r>
          </a:p>
          <a:p>
            <a:r>
              <a:rPr lang="en-US" sz="1050" dirty="0"/>
              <a:t>[2] </a:t>
            </a:r>
            <a:r>
              <a:rPr lang="en-US" sz="1050" dirty="0" smtClean="0"/>
              <a:t>J</a:t>
            </a:r>
            <a:r>
              <a:rPr lang="en-US" sz="1050" dirty="0"/>
              <a:t>. A. </a:t>
            </a:r>
            <a:r>
              <a:rPr lang="en-US" sz="1050" dirty="0" err="1"/>
              <a:t>Momoh</a:t>
            </a:r>
            <a:r>
              <a:rPr lang="en-US" sz="1050" dirty="0"/>
              <a:t>, "Smart Grid Design for Efficient and Flexible Power Networks Operation and Control," in Power Systems Conference and Exposition, 2009. PSCE '09. IEEE/PES , Seattle, WA , April 2009 . </a:t>
            </a:r>
          </a:p>
          <a:p>
            <a:r>
              <a:rPr lang="en-US" sz="1050" dirty="0"/>
              <a:t>[3] </a:t>
            </a:r>
            <a:r>
              <a:rPr lang="en-US" sz="1050" dirty="0" err="1" smtClean="0"/>
              <a:t>Nedap</a:t>
            </a:r>
            <a:r>
              <a:rPr lang="en-US" sz="1050" dirty="0"/>
              <a:t>, "</a:t>
            </a:r>
            <a:r>
              <a:rPr lang="en-US" sz="1050" dirty="0" err="1"/>
              <a:t>PowerRouter</a:t>
            </a:r>
            <a:r>
              <a:rPr lang="en-US" sz="1050" dirty="0"/>
              <a:t>," </a:t>
            </a:r>
            <a:r>
              <a:rPr lang="en-US" sz="1050" dirty="0" err="1"/>
              <a:t>Nedap</a:t>
            </a:r>
            <a:r>
              <a:rPr lang="en-US" sz="1050" dirty="0"/>
              <a:t> N.V. , [Online]. Available: http://www.powerrouter.com. [Accessed July 2011].</a:t>
            </a:r>
          </a:p>
          <a:p>
            <a:r>
              <a:rPr lang="en-US" sz="1050" dirty="0"/>
              <a:t>[4] </a:t>
            </a:r>
            <a:r>
              <a:rPr lang="en-US" sz="1050" dirty="0" smtClean="0"/>
              <a:t>T</a:t>
            </a:r>
            <a:r>
              <a:rPr lang="en-US" sz="1050" dirty="0"/>
              <a:t>. NETWORKS, "Networking the Smart Grid," 2011. [Online]. Available: http://www.tropos.com/pdf/whitepapers/SmartGridWP_A7.pdf.</a:t>
            </a:r>
          </a:p>
          <a:p>
            <a:r>
              <a:rPr lang="en-US" sz="1050" dirty="0"/>
              <a:t>[5] </a:t>
            </a:r>
            <a:r>
              <a:rPr lang="en-US" sz="1050" dirty="0" smtClean="0"/>
              <a:t>E</a:t>
            </a:r>
            <a:r>
              <a:rPr lang="en-US" sz="1050" dirty="0"/>
              <a:t>. P. R. I. </a:t>
            </a:r>
            <a:r>
              <a:rPr lang="en-US" sz="1050" dirty="0" err="1"/>
              <a:t>Inc</a:t>
            </a:r>
            <a:r>
              <a:rPr lang="en-US" sz="1050" dirty="0"/>
              <a:t>, "Advanced Metering Infrastructure (AMI)," 2007 . [Online]. Available: http://www.ferc.gov/eventcalendar/Files/20070423091846-EPRI%20-%20Advanced%20Metering.pdf.</a:t>
            </a:r>
          </a:p>
          <a:p>
            <a:r>
              <a:rPr lang="en-US" sz="1050" dirty="0"/>
              <a:t>[6] </a:t>
            </a:r>
            <a:r>
              <a:rPr lang="en-US" sz="1050" dirty="0" smtClean="0"/>
              <a:t>J</a:t>
            </a:r>
            <a:r>
              <a:rPr lang="en-US" sz="1050" dirty="0"/>
              <a:t>. Yoshida, "NXP's foray into 'Internet of things' starts with light bulbs," 18 May 2011. [Online]. Available: http://www.techonlineindia.com/article/11-05-18/NXP_s_foray_into_Internet_of_things_starts_with_light_bulbs.aspx.</a:t>
            </a:r>
          </a:p>
          <a:p>
            <a:r>
              <a:rPr lang="en-US" sz="1050" dirty="0"/>
              <a:t>[7] </a:t>
            </a:r>
            <a:r>
              <a:rPr lang="en-US" sz="1050" dirty="0" err="1" smtClean="0"/>
              <a:t>ZigBee</a:t>
            </a:r>
            <a:r>
              <a:rPr lang="en-US" sz="1050" dirty="0"/>
              <a:t>, "</a:t>
            </a:r>
            <a:r>
              <a:rPr lang="en-US" sz="1050" dirty="0" err="1"/>
              <a:t>ZigBee</a:t>
            </a:r>
            <a:r>
              <a:rPr lang="en-US" sz="1050" dirty="0"/>
              <a:t> Alliance," </a:t>
            </a:r>
            <a:r>
              <a:rPr lang="en-US" sz="1050" dirty="0" err="1"/>
              <a:t>ZigBee</a:t>
            </a:r>
            <a:r>
              <a:rPr lang="en-US" sz="1050" dirty="0"/>
              <a:t>, [Online]. Available: http://www.zigbee.org/. [Accessed 10 July 2011].</a:t>
            </a:r>
          </a:p>
          <a:p>
            <a:r>
              <a:rPr lang="en-US" sz="1050" dirty="0"/>
              <a:t>[8] </a:t>
            </a:r>
            <a:r>
              <a:rPr lang="en-US" sz="1050" dirty="0" smtClean="0"/>
              <a:t>Wi-Fi</a:t>
            </a:r>
            <a:r>
              <a:rPr lang="en-US" sz="1050" dirty="0"/>
              <a:t>, "Wi-Fi Alliance," Wi-Fi, [Online]. Available: http://www.wi-fi.org/. [Accessed 10 July 2011].</a:t>
            </a:r>
          </a:p>
          <a:p>
            <a:r>
              <a:rPr lang="en-US" sz="1050" dirty="0"/>
              <a:t>[9] </a:t>
            </a:r>
            <a:r>
              <a:rPr lang="en-US" sz="1050" dirty="0" smtClean="0"/>
              <a:t>Z-wave</a:t>
            </a:r>
            <a:r>
              <a:rPr lang="en-US" sz="1050" dirty="0"/>
              <a:t>, "Z-Wave Alliance," [Online]. Available: http://www.z-wave.com/modules/ZwaveStart/. [Accessed 10 July 2011].</a:t>
            </a:r>
          </a:p>
          <a:p>
            <a:r>
              <a:rPr lang="en-US" sz="1050" dirty="0" smtClean="0"/>
              <a:t>[10] Z</a:t>
            </a:r>
            <a:r>
              <a:rPr lang="en-US" sz="1050" dirty="0"/>
              <a:t>. Wang, Z. Liu and L. Shi, "The smart home controller based on </a:t>
            </a:r>
            <a:r>
              <a:rPr lang="en-US" sz="1050" dirty="0" err="1"/>
              <a:t>zigbee</a:t>
            </a:r>
            <a:r>
              <a:rPr lang="en-US" sz="1050" dirty="0"/>
              <a:t>," in Mechanical and Electronics Engineering (ICMEE), 2010 2nd International Conference on , Shanghai, China, Aug. 2010 . </a:t>
            </a:r>
          </a:p>
          <a:p>
            <a:r>
              <a:rPr lang="en-US" sz="1050" dirty="0"/>
              <a:t>[</a:t>
            </a:r>
            <a:r>
              <a:rPr lang="en-US" sz="1050" dirty="0" smtClean="0"/>
              <a:t>11] O</a:t>
            </a:r>
            <a:r>
              <a:rPr lang="en-US" sz="1050" dirty="0"/>
              <a:t>. Yang-</a:t>
            </a:r>
            <a:r>
              <a:rPr lang="en-US" sz="1050" dirty="0" err="1"/>
              <a:t>Xin</a:t>
            </a:r>
            <a:r>
              <a:rPr lang="en-US" sz="1050" dirty="0"/>
              <a:t>, J. Hong, L. Yang and S. Chun-Yan, "Research on smart appliances control protocol," in 2010 Second International Workshop on Education Technology and Computer Science, IEEE, 2010, 2010. </a:t>
            </a:r>
          </a:p>
          <a:p>
            <a:r>
              <a:rPr lang="en-US" sz="1050" dirty="0"/>
              <a:t>[12] A. Schmidt and K. van </a:t>
            </a:r>
            <a:r>
              <a:rPr lang="en-US" sz="1050" dirty="0" err="1"/>
              <a:t>Laerhoven</a:t>
            </a:r>
            <a:r>
              <a:rPr lang="en-US" sz="1050" dirty="0"/>
              <a:t>, "How to build smart appliances?," in Personal Communications, IEEE , August 2001. </a:t>
            </a:r>
          </a:p>
          <a:p>
            <a:r>
              <a:rPr lang="en-US" sz="1050" dirty="0"/>
              <a:t>[13]http://www.ti.com/ww/en/smart_grid_solutions/smart_grid_home_automation.htm#</a:t>
            </a:r>
          </a:p>
          <a:p>
            <a:r>
              <a:rPr lang="en-US" sz="1050" dirty="0" smtClean="0"/>
              <a:t>[</a:t>
            </a:r>
            <a:r>
              <a:rPr lang="en-US" sz="1050" dirty="0"/>
              <a:t>14] http://www.trilliantinc.com/solutions/multi-tier-architecture/</a:t>
            </a:r>
          </a:p>
          <a:p>
            <a:r>
              <a:rPr lang="en-US" sz="1050" dirty="0" smtClean="0"/>
              <a:t>[15]http</a:t>
            </a:r>
            <a:r>
              <a:rPr lang="en-US" sz="1050" dirty="0"/>
              <a:t>://www.xcelenergy.com/About_Us/Energy_News/News_Archive/Xcel_Energy_displays_first_fully_integrated_SmartGridCity%E2%84%A2_house_in_Boulder</a:t>
            </a:r>
          </a:p>
          <a:p>
            <a:r>
              <a:rPr lang="en-US" sz="1050" dirty="0" smtClean="0"/>
              <a:t>[</a:t>
            </a:r>
            <a:r>
              <a:rPr lang="en-US" sz="1050" dirty="0"/>
              <a:t>16] http://industrial-embedded.com/wi-fi-u-snap-smart-grid-adoption-homes#ixzz1RuUhZTec</a:t>
            </a:r>
          </a:p>
          <a:p>
            <a:r>
              <a:rPr lang="en-US" sz="1050" dirty="0"/>
              <a:t>[17] http://csus-dspace.calstate.edu/xmlui/bitstream/handle/10211.9/849/Masters%20Project%20-%20Adithya%20Shreyas_Final.pdf</a:t>
            </a:r>
            <a:endParaRPr lang="en-US" sz="1050" dirty="0">
              <a:hlinkClick r:id="rId3"/>
            </a:endParaRPr>
          </a:p>
          <a:p>
            <a:r>
              <a:rPr lang="en-US" sz="1050" dirty="0"/>
              <a:t>[18] http://</a:t>
            </a:r>
            <a:r>
              <a:rPr lang="en-US" sz="1050" dirty="0" smtClean="0"/>
              <a:t>www.inl.gov/scada/publications/d/securing_the_smart_grid_current_issues.pdf</a:t>
            </a:r>
          </a:p>
          <a:p>
            <a:r>
              <a:rPr lang="en-US" sz="1050" dirty="0"/>
              <a:t>[</a:t>
            </a:r>
            <a:r>
              <a:rPr lang="en-US" sz="1050" dirty="0" smtClean="0"/>
              <a:t>19] http</a:t>
            </a:r>
            <a:r>
              <a:rPr lang="en-US" sz="1050" dirty="0"/>
              <a:t>://www.nationalgridus.com/niagaramohawk/non_html/eff_elec-demand.pdf</a:t>
            </a:r>
          </a:p>
          <a:p>
            <a:endParaRPr lang="en-US" sz="1050" dirty="0" smtClean="0"/>
          </a:p>
          <a:p>
            <a:endParaRPr lang="en-US" sz="1050" dirty="0"/>
          </a:p>
        </p:txBody>
      </p:sp>
      <p:sp>
        <p:nvSpPr>
          <p:cNvPr id="7" name="TextBox 6"/>
          <p:cNvSpPr txBox="1"/>
          <p:nvPr/>
        </p:nvSpPr>
        <p:spPr>
          <a:xfrm>
            <a:off x="76200" y="6550223"/>
            <a:ext cx="9065302" cy="27699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fld id="{A95224A0-0F92-4B79-B22C-92C104CCD733}" type="slidenum">
              <a:rPr lang="ar-SA" sz="1200" b="1"/>
              <a:pPr/>
              <a:t>38</a:t>
            </a:fld>
            <a:r>
              <a:rPr lang="en-US" sz="1200" b="1" dirty="0"/>
              <a:t>                                                                            </a:t>
            </a:r>
            <a:r>
              <a:rPr lang="en-US" sz="1200" b="1" dirty="0" err="1"/>
              <a:t>Almurayh</a:t>
            </a:r>
            <a:r>
              <a:rPr lang="en-US" sz="1200" b="1" dirty="0"/>
              <a:t>/CS691/Home Security                                                    7/27/2011</a:t>
            </a:r>
            <a:endParaRPr lang="ar-SA" sz="1200" b="1" dirty="0"/>
          </a:p>
        </p:txBody>
      </p:sp>
    </p:spTree>
    <p:extLst>
      <p:ext uri="{BB962C8B-B14F-4D97-AF65-F5344CB8AC3E}">
        <p14:creationId xmlns:p14="http://schemas.microsoft.com/office/powerpoint/2010/main" val="36611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024744" cy="6858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The </a:t>
            </a:r>
            <a:r>
              <a:rPr lang="en-US" sz="3600" b="1" dirty="0"/>
              <a:t>Electricity </a:t>
            </a:r>
            <a:r>
              <a:rPr lang="en-US" sz="3600" b="1" dirty="0" smtClean="0"/>
              <a:t>Crisis</a:t>
            </a:r>
            <a:endParaRPr lang="en-US" sz="3600" b="1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44"/>
          <a:stretch/>
        </p:blipFill>
        <p:spPr bwMode="auto">
          <a:xfrm>
            <a:off x="1447800" y="1600200"/>
            <a:ext cx="6148754" cy="45406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6200" y="6550223"/>
            <a:ext cx="8893781" cy="27699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fld id="{A95224A0-0F92-4B79-B22C-92C104CCD733}" type="slidenum">
              <a:rPr lang="ar-SA" sz="1200" b="1"/>
              <a:pPr/>
              <a:t>4</a:t>
            </a:fld>
            <a:r>
              <a:rPr lang="en-US" sz="1200" b="1" dirty="0"/>
              <a:t>                                                                            </a:t>
            </a:r>
            <a:r>
              <a:rPr lang="en-US" sz="1200" b="1" dirty="0" err="1"/>
              <a:t>Almurayh</a:t>
            </a:r>
            <a:r>
              <a:rPr lang="en-US" sz="1200" b="1" dirty="0"/>
              <a:t>/CS691/Home Security                                                    7/27/2011</a:t>
            </a:r>
            <a:endParaRPr lang="ar-SA" sz="1200" b="1" dirty="0"/>
          </a:p>
        </p:txBody>
      </p:sp>
    </p:spTree>
    <p:extLst>
      <p:ext uri="{BB962C8B-B14F-4D97-AF65-F5344CB8AC3E}">
        <p14:creationId xmlns:p14="http://schemas.microsoft.com/office/powerpoint/2010/main" val="298185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nist.gov/public_affairs/images/usa_night_smartgrid_HR.jpg?imageid=699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07" b="25219"/>
          <a:stretch/>
        </p:blipFill>
        <p:spPr bwMode="auto">
          <a:xfrm>
            <a:off x="533400" y="1371600"/>
            <a:ext cx="8077200" cy="4322618"/>
          </a:xfrm>
          <a:prstGeom prst="roundRect">
            <a:avLst>
              <a:gd name="adj" fmla="val 4171"/>
            </a:avLst>
          </a:prstGeom>
          <a:solidFill>
            <a:srgbClr val="FFFFFF">
              <a:shade val="85000"/>
            </a:srgb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024744" cy="6858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The </a:t>
            </a:r>
            <a:r>
              <a:rPr lang="en-US" sz="3600" b="1" dirty="0"/>
              <a:t>Electricity </a:t>
            </a:r>
            <a:r>
              <a:rPr lang="en-US" sz="3600" b="1" dirty="0" smtClean="0"/>
              <a:t>Crisis</a:t>
            </a:r>
            <a:endParaRPr lang="en-US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6200" y="6550223"/>
            <a:ext cx="8991600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fld id="{A95224A0-0F92-4B79-B22C-92C104CCD733}" type="slidenum">
              <a:rPr lang="ar-SA" sz="1200" b="1"/>
              <a:pPr/>
              <a:t>5</a:t>
            </a:fld>
            <a:r>
              <a:rPr lang="en-US" sz="1200" b="1" dirty="0"/>
              <a:t>                                                                            </a:t>
            </a:r>
            <a:r>
              <a:rPr lang="en-US" sz="1200" b="1" dirty="0" err="1"/>
              <a:t>Almurayh</a:t>
            </a:r>
            <a:r>
              <a:rPr lang="en-US" sz="1200" b="1" dirty="0"/>
              <a:t>/CS691/Home Security                                                    7/27/2011</a:t>
            </a:r>
            <a:endParaRPr lang="ar-SA" sz="1200" b="1" dirty="0"/>
          </a:p>
        </p:txBody>
      </p:sp>
      <p:sp>
        <p:nvSpPr>
          <p:cNvPr id="3" name="Rectangle 2"/>
          <p:cNvSpPr/>
          <p:nvPr/>
        </p:nvSpPr>
        <p:spPr>
          <a:xfrm>
            <a:off x="7772400" y="5867400"/>
            <a:ext cx="7040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E1194"/>
                </a:solidFill>
              </a:rPr>
              <a:t>2009</a:t>
            </a:r>
            <a:endParaRPr lang="en-US" dirty="0">
              <a:solidFill>
                <a:srgbClr val="0E1194"/>
              </a:solidFill>
            </a:endParaRPr>
          </a:p>
        </p:txBody>
      </p:sp>
      <p:pic>
        <p:nvPicPr>
          <p:cNvPr id="1026" name="Picture 2" descr="http://collablearning.org/resources/images/NASA%20Logo%20transparen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851" y="5791200"/>
            <a:ext cx="666749" cy="56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345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Classes\CS691\Research\Persentation\maui_smart-grid_EV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72"/>
          <a:stretch/>
        </p:blipFill>
        <p:spPr bwMode="auto">
          <a:xfrm>
            <a:off x="990600" y="2148846"/>
            <a:ext cx="7162800" cy="4339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611034" cy="6858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b="1" dirty="0"/>
              <a:t>The Smart Grid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772400" cy="3508977"/>
          </a:xfrm>
        </p:spPr>
        <p:txBody>
          <a:bodyPr>
            <a:normAutofit/>
          </a:bodyPr>
          <a:lstStyle/>
          <a:p>
            <a:r>
              <a:rPr lang="en-US" sz="2000" b="1" dirty="0"/>
              <a:t>Smart grid</a:t>
            </a:r>
            <a:r>
              <a:rPr lang="en-US" sz="2000" dirty="0"/>
              <a:t> is </a:t>
            </a:r>
            <a:r>
              <a:rPr lang="en-US" sz="2000" dirty="0" smtClean="0"/>
              <a:t>an electrical </a:t>
            </a:r>
            <a:r>
              <a:rPr lang="en-US" sz="2000" dirty="0"/>
              <a:t>grid </a:t>
            </a:r>
            <a:r>
              <a:rPr lang="en-US" sz="2000" dirty="0" smtClean="0"/>
              <a:t>that intelligently predicts </a:t>
            </a:r>
            <a:r>
              <a:rPr lang="en-US" sz="2000" dirty="0"/>
              <a:t>and </a:t>
            </a:r>
            <a:r>
              <a:rPr lang="en-US" sz="2000" dirty="0" smtClean="0"/>
              <a:t>responds </a:t>
            </a:r>
            <a:r>
              <a:rPr lang="en-US" sz="2000" dirty="0"/>
              <a:t>to </a:t>
            </a:r>
            <a:r>
              <a:rPr lang="en-US" sz="2000" dirty="0" smtClean="0"/>
              <a:t>the behaviors of electric power users</a:t>
            </a:r>
          </a:p>
          <a:p>
            <a:r>
              <a:rPr lang="en-US" sz="2000" dirty="0" smtClean="0"/>
              <a:t>So, it efficiently delivers </a:t>
            </a:r>
            <a:r>
              <a:rPr lang="en-US" sz="2000" dirty="0"/>
              <a:t>reliable, economic, and </a:t>
            </a:r>
            <a:r>
              <a:rPr lang="en-US" sz="2000" dirty="0" smtClean="0"/>
              <a:t>maintainable </a:t>
            </a:r>
            <a:r>
              <a:rPr lang="en-US" sz="2000" dirty="0"/>
              <a:t>electricity services</a:t>
            </a:r>
            <a:r>
              <a:rPr lang="en-US" sz="2000" dirty="0" smtClean="0"/>
              <a:t>.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76200" y="6550223"/>
            <a:ext cx="8893781" cy="27699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fld id="{A95224A0-0F92-4B79-B22C-92C104CCD733}" type="slidenum">
              <a:rPr lang="ar-SA" sz="1200" b="1"/>
              <a:pPr/>
              <a:t>6</a:t>
            </a:fld>
            <a:r>
              <a:rPr lang="en-US" sz="1200" b="1" dirty="0"/>
              <a:t>                                                                            </a:t>
            </a:r>
            <a:r>
              <a:rPr lang="en-US" sz="1200" b="1" dirty="0" err="1"/>
              <a:t>Almurayh</a:t>
            </a:r>
            <a:r>
              <a:rPr lang="en-US" sz="1200" b="1" dirty="0"/>
              <a:t>/CS691/Home Security                                                    7/27/2011</a:t>
            </a:r>
            <a:endParaRPr lang="ar-SA" sz="1200" b="1" dirty="0"/>
          </a:p>
        </p:txBody>
      </p:sp>
    </p:spTree>
    <p:extLst>
      <p:ext uri="{BB962C8B-B14F-4D97-AF65-F5344CB8AC3E}">
        <p14:creationId xmlns:p14="http://schemas.microsoft.com/office/powerpoint/2010/main" val="224589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1.bp.blogspot.com/-U3WD_MGHVhE/TWBCVjyqdkI/AAAAAAAABbc/ZbIQCTIU-HY/s1600/Smart-Grid_top_10_countries.jpg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585" b="5156"/>
          <a:stretch/>
        </p:blipFill>
        <p:spPr bwMode="auto">
          <a:xfrm flipH="1">
            <a:off x="762000" y="990600"/>
            <a:ext cx="6172200" cy="476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67394"/>
            <a:ext cx="7772400" cy="3508977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Revelation</a:t>
            </a:r>
          </a:p>
          <a:p>
            <a:r>
              <a:rPr lang="en-US" dirty="0" smtClean="0"/>
              <a:t>Future</a:t>
            </a:r>
          </a:p>
          <a:p>
            <a:r>
              <a:rPr lang="en-US" dirty="0" smtClean="0"/>
              <a:t>Challenge</a:t>
            </a:r>
          </a:p>
          <a:p>
            <a:r>
              <a:rPr lang="en-US" dirty="0" smtClean="0"/>
              <a:t>Intelligence</a:t>
            </a:r>
          </a:p>
          <a:p>
            <a:r>
              <a:rPr lang="en-US" dirty="0" smtClean="0"/>
              <a:t>Economic Efficiency</a:t>
            </a:r>
          </a:p>
          <a:p>
            <a:r>
              <a:rPr lang="en-US" dirty="0" smtClean="0"/>
              <a:t>World Connectivity</a:t>
            </a:r>
          </a:p>
          <a:p>
            <a:r>
              <a:rPr lang="en-US" dirty="0" smtClean="0"/>
              <a:t>People Interactivity</a:t>
            </a:r>
          </a:p>
          <a:p>
            <a:r>
              <a:rPr lang="en-US" dirty="0" smtClean="0"/>
              <a:t>More Opportunity and choices</a:t>
            </a:r>
          </a:p>
          <a:p>
            <a:r>
              <a:rPr lang="en-US" dirty="0" smtClean="0"/>
              <a:t>Living Improvement</a:t>
            </a:r>
          </a:p>
          <a:p>
            <a:r>
              <a:rPr lang="en-US" dirty="0" smtClean="0"/>
              <a:t>More Greening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Security Enhancement!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50" t="38850" r="6406" b="18956"/>
          <a:stretch/>
        </p:blipFill>
        <p:spPr bwMode="auto">
          <a:xfrm>
            <a:off x="5714743" y="5105400"/>
            <a:ext cx="2913442" cy="10946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33400" y="304800"/>
            <a:ext cx="7534834" cy="685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600" b="1" dirty="0" smtClean="0"/>
              <a:t>The Smart Grid</a:t>
            </a:r>
            <a:endParaRPr lang="en-US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6200" y="6550223"/>
            <a:ext cx="8893781" cy="27699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fld id="{A95224A0-0F92-4B79-B22C-92C104CCD733}" type="slidenum">
              <a:rPr lang="ar-SA" sz="1200" b="1"/>
              <a:pPr/>
              <a:t>7</a:t>
            </a:fld>
            <a:r>
              <a:rPr lang="en-US" sz="1200" b="1" dirty="0"/>
              <a:t>                                                                            </a:t>
            </a:r>
            <a:r>
              <a:rPr lang="en-US" sz="1200" b="1" dirty="0" err="1"/>
              <a:t>Almurayh</a:t>
            </a:r>
            <a:r>
              <a:rPr lang="en-US" sz="1200" b="1" dirty="0"/>
              <a:t>/CS691/Home Security                                                    7/27/2011</a:t>
            </a:r>
            <a:endParaRPr lang="ar-SA" sz="1200" b="1" dirty="0"/>
          </a:p>
        </p:txBody>
      </p:sp>
    </p:spTree>
    <p:extLst>
      <p:ext uri="{BB962C8B-B14F-4D97-AF65-F5344CB8AC3E}">
        <p14:creationId xmlns:p14="http://schemas.microsoft.com/office/powerpoint/2010/main" val="182801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12" descr="http://www.vettecorp.com/images/solutions/gpx_smart_gri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826412"/>
            <a:ext cx="3819525" cy="25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treehugger.com/top-5-ceo-1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003607"/>
            <a:ext cx="2963261" cy="1718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7534834" cy="6858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b="1" dirty="0"/>
              <a:t>Smart Grids Achievement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467600" cy="3508977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Three important components needed:</a:t>
            </a:r>
            <a:endParaRPr lang="en-US" sz="2000" dirty="0"/>
          </a:p>
          <a:p>
            <a:pPr lvl="1">
              <a:buFont typeface="Wingdings" pitchFamily="2" charset="2"/>
              <a:buChar char="§"/>
            </a:pPr>
            <a:r>
              <a:rPr lang="en-US" sz="2000" b="1" dirty="0" smtClean="0"/>
              <a:t>Governments</a:t>
            </a:r>
            <a:endParaRPr lang="en-US" sz="2000" b="1" dirty="0"/>
          </a:p>
          <a:p>
            <a:pPr lvl="1">
              <a:buFont typeface="Wingdings" pitchFamily="2" charset="2"/>
              <a:buChar char="§"/>
            </a:pPr>
            <a:r>
              <a:rPr lang="en-US" sz="2000" b="1" dirty="0" smtClean="0"/>
              <a:t>Companies: </a:t>
            </a:r>
            <a:r>
              <a:rPr lang="en-US" sz="2000" dirty="0" smtClean="0"/>
              <a:t>Utilities Companies and Vendors</a:t>
            </a:r>
            <a:endParaRPr lang="en-US" sz="2000" dirty="0"/>
          </a:p>
          <a:p>
            <a:pPr lvl="1">
              <a:buFont typeface="Wingdings" pitchFamily="2" charset="2"/>
              <a:buChar char="§"/>
            </a:pPr>
            <a:r>
              <a:rPr lang="en-US" sz="2000" b="1" dirty="0" smtClean="0"/>
              <a:t>Customers: </a:t>
            </a:r>
            <a:r>
              <a:rPr lang="en-US" sz="2000" dirty="0" smtClean="0"/>
              <a:t>Owners, Residents.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76200" y="6581001"/>
            <a:ext cx="8893781" cy="27699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fld id="{A95224A0-0F92-4B79-B22C-92C104CCD733}" type="slidenum">
              <a:rPr lang="ar-SA" sz="1200" b="1"/>
              <a:pPr/>
              <a:t>8</a:t>
            </a:fld>
            <a:r>
              <a:rPr lang="en-US" sz="1200" b="1" dirty="0"/>
              <a:t>                                                                            </a:t>
            </a:r>
            <a:r>
              <a:rPr lang="en-US" sz="1200" b="1" dirty="0" err="1"/>
              <a:t>Almurayh</a:t>
            </a:r>
            <a:r>
              <a:rPr lang="en-US" sz="1200" b="1" dirty="0"/>
              <a:t>/CS691/Home Security                                                    7/27/2011</a:t>
            </a:r>
            <a:endParaRPr lang="ar-SA" sz="1200" b="1" dirty="0"/>
          </a:p>
        </p:txBody>
      </p:sp>
    </p:spTree>
    <p:extLst>
      <p:ext uri="{BB962C8B-B14F-4D97-AF65-F5344CB8AC3E}">
        <p14:creationId xmlns:p14="http://schemas.microsoft.com/office/powerpoint/2010/main" val="38504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7534834" cy="6858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Convincing about Smart Grid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772400" cy="3508977"/>
          </a:xfrm>
        </p:spPr>
        <p:txBody>
          <a:bodyPr>
            <a:normAutofit fontScale="92500" lnSpcReduction="10000"/>
          </a:bodyPr>
          <a:lstStyle/>
          <a:p>
            <a:r>
              <a:rPr lang="en-US" b="1" i="1" dirty="0" smtClean="0"/>
              <a:t>Governments</a:t>
            </a:r>
            <a:r>
              <a:rPr lang="en-US" dirty="0" smtClean="0"/>
              <a:t> need to be convinced about implementing Smart Grids in their countries.</a:t>
            </a:r>
          </a:p>
          <a:p>
            <a:r>
              <a:rPr lang="en-US" b="1" i="1" dirty="0"/>
              <a:t>Utilities Companies </a:t>
            </a:r>
            <a:r>
              <a:rPr lang="en-US" dirty="0" smtClean="0"/>
              <a:t>need to be required to implement </a:t>
            </a:r>
            <a:r>
              <a:rPr lang="en-US" dirty="0"/>
              <a:t>Smart Grids in </a:t>
            </a:r>
            <a:r>
              <a:rPr lang="en-US" dirty="0" smtClean="0"/>
              <a:t>their services.</a:t>
            </a:r>
          </a:p>
          <a:p>
            <a:r>
              <a:rPr lang="en-US" b="1" i="1" dirty="0" smtClean="0"/>
              <a:t>Consumers </a:t>
            </a:r>
            <a:r>
              <a:rPr lang="en-US" dirty="0" smtClean="0"/>
              <a:t>need to be </a:t>
            </a:r>
            <a:r>
              <a:rPr lang="en-US" dirty="0"/>
              <a:t>convinced </a:t>
            </a:r>
            <a:r>
              <a:rPr lang="en-US" dirty="0" smtClean="0"/>
              <a:t>to involve in smart grids and allow for more privileges.  </a:t>
            </a:r>
          </a:p>
          <a:p>
            <a:pPr lvl="1">
              <a:buFont typeface="Wingdings" pitchFamily="2" charset="2"/>
              <a:buChar char="q"/>
            </a:pPr>
            <a:r>
              <a:rPr lang="en-US" i="1" dirty="0"/>
              <a:t>convinced </a:t>
            </a:r>
            <a:r>
              <a:rPr lang="en-US" i="1" dirty="0" smtClean="0"/>
              <a:t>through: </a:t>
            </a:r>
            <a:endParaRPr lang="en-US" i="1" dirty="0"/>
          </a:p>
          <a:p>
            <a:pPr lvl="2">
              <a:buFont typeface="Wingdings" pitchFamily="2" charset="2"/>
              <a:buChar char="Ø"/>
            </a:pPr>
            <a:r>
              <a:rPr lang="en-US" dirty="0" smtClean="0"/>
              <a:t>Education [ Schools, Universities]</a:t>
            </a:r>
            <a:endParaRPr lang="en-US" dirty="0"/>
          </a:p>
          <a:p>
            <a:pPr lvl="2">
              <a:buFont typeface="Wingdings" pitchFamily="2" charset="2"/>
              <a:buChar char="Ø"/>
            </a:pPr>
            <a:r>
              <a:rPr lang="en-US" dirty="0" smtClean="0"/>
              <a:t>Media [ TV, Radio, Papers, Internet]</a:t>
            </a:r>
            <a:endParaRPr lang="en-US" dirty="0"/>
          </a:p>
          <a:p>
            <a:pPr lvl="2">
              <a:buFont typeface="Wingdings" pitchFamily="2" charset="2"/>
              <a:buChar char="Ø"/>
            </a:pPr>
            <a:r>
              <a:rPr lang="en-US" dirty="0" smtClean="0"/>
              <a:t>Scientists [ inventions, conferences, statistics]</a:t>
            </a:r>
            <a:endParaRPr lang="en-US" dirty="0"/>
          </a:p>
          <a:p>
            <a:pPr lvl="2">
              <a:buFont typeface="Wingdings" pitchFamily="2" charset="2"/>
              <a:buChar char="Ø"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6200" y="6550223"/>
            <a:ext cx="8893781" cy="27699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fld id="{A95224A0-0F92-4B79-B22C-92C104CCD733}" type="slidenum">
              <a:rPr lang="ar-SA" sz="1200" b="1"/>
              <a:pPr/>
              <a:t>9</a:t>
            </a:fld>
            <a:r>
              <a:rPr lang="en-US" sz="1200" b="1" dirty="0"/>
              <a:t>                                                                            </a:t>
            </a:r>
            <a:r>
              <a:rPr lang="en-US" sz="1200" b="1" dirty="0" err="1"/>
              <a:t>Almurayh</a:t>
            </a:r>
            <a:r>
              <a:rPr lang="en-US" sz="1200" b="1" dirty="0"/>
              <a:t>/CS691/Home Security                                                    7/27/2011</a:t>
            </a:r>
            <a:endParaRPr lang="ar-SA" sz="1200" b="1" dirty="0"/>
          </a:p>
        </p:txBody>
      </p:sp>
    </p:spTree>
    <p:extLst>
      <p:ext uri="{BB962C8B-B14F-4D97-AF65-F5344CB8AC3E}">
        <p14:creationId xmlns:p14="http://schemas.microsoft.com/office/powerpoint/2010/main" val="198172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2198</TotalTime>
  <Words>1553</Words>
  <Application>Microsoft Office PowerPoint</Application>
  <PresentationFormat>On-screen Show (4:3)</PresentationFormat>
  <Paragraphs>248</Paragraphs>
  <Slides>38</Slides>
  <Notes>4</Notes>
  <HiddenSlides>5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Austin</vt:lpstr>
      <vt:lpstr>Home Security In Smart Grids</vt:lpstr>
      <vt:lpstr>Outline</vt:lpstr>
      <vt:lpstr>The Electricity Crisis</vt:lpstr>
      <vt:lpstr>The Electricity Crisis</vt:lpstr>
      <vt:lpstr>The Electricity Crisis</vt:lpstr>
      <vt:lpstr>The Smart Grid</vt:lpstr>
      <vt:lpstr>PowerPoint Presentation</vt:lpstr>
      <vt:lpstr>Smart Grids Achievement</vt:lpstr>
      <vt:lpstr>Convincing about Smart Grid</vt:lpstr>
      <vt:lpstr>Smart Grid in the US</vt:lpstr>
      <vt:lpstr>Advanced Metering devices</vt:lpstr>
      <vt:lpstr>Advanced Metering devices</vt:lpstr>
      <vt:lpstr>Smart Grid Focus</vt:lpstr>
      <vt:lpstr>Key developments</vt:lpstr>
      <vt:lpstr>Power Sources for Smart Grid</vt:lpstr>
      <vt:lpstr>Power Sources for Smart Grid</vt:lpstr>
      <vt:lpstr>Power Sources for Smart Grid</vt:lpstr>
      <vt:lpstr>Power Sources for Smart Grid</vt:lpstr>
      <vt:lpstr>Power Sources for Smart Grid</vt:lpstr>
      <vt:lpstr>Smart Grids Conceptual Model</vt:lpstr>
      <vt:lpstr>Multi-Tier Smart Grid Architecture</vt:lpstr>
      <vt:lpstr>Multi-Tier Smart Grid Architecture</vt:lpstr>
      <vt:lpstr>Multi-Tier Smart Grid Architecture</vt:lpstr>
      <vt:lpstr>Consumer invests power in Smart Grids</vt:lpstr>
      <vt:lpstr>Relationship in Smart Grids</vt:lpstr>
      <vt:lpstr>Controller Area Network</vt:lpstr>
      <vt:lpstr>Controller Area Network</vt:lpstr>
      <vt:lpstr>Controller Area Network</vt:lpstr>
      <vt:lpstr>Home Automation in Smart Grid </vt:lpstr>
      <vt:lpstr>Home Automation in Smart Grid </vt:lpstr>
      <vt:lpstr>Home Automation in Smart Grid </vt:lpstr>
      <vt:lpstr>Home Automation in Smart Grid </vt:lpstr>
      <vt:lpstr>Security attacks in Smart Grid </vt:lpstr>
      <vt:lpstr>Attack Methodologies</vt:lpstr>
      <vt:lpstr>Attack Methodologies</vt:lpstr>
      <vt:lpstr>Conclusion </vt:lpstr>
      <vt:lpstr>Questions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130</cp:revision>
  <dcterms:created xsi:type="dcterms:W3CDTF">2011-06-17T22:44:10Z</dcterms:created>
  <dcterms:modified xsi:type="dcterms:W3CDTF">2011-07-27T19:00:13Z</dcterms:modified>
</cp:coreProperties>
</file>