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2"/>
  </p:notesMasterIdLst>
  <p:sldIdLst>
    <p:sldId id="256" r:id="rId2"/>
    <p:sldId id="257" r:id="rId3"/>
    <p:sldId id="273" r:id="rId4"/>
    <p:sldId id="258" r:id="rId5"/>
    <p:sldId id="262" r:id="rId6"/>
    <p:sldId id="263" r:id="rId7"/>
    <p:sldId id="274" r:id="rId8"/>
    <p:sldId id="264" r:id="rId9"/>
    <p:sldId id="265" r:id="rId10"/>
    <p:sldId id="266" r:id="rId11"/>
    <p:sldId id="275" r:id="rId12"/>
    <p:sldId id="260" r:id="rId13"/>
    <p:sldId id="267" r:id="rId14"/>
    <p:sldId id="268" r:id="rId15"/>
    <p:sldId id="276" r:id="rId16"/>
    <p:sldId id="269" r:id="rId17"/>
    <p:sldId id="270" r:id="rId18"/>
    <p:sldId id="271" r:id="rId19"/>
    <p:sldId id="277"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A41B4-5DDD-443D-9357-474ACB728C29}" type="datetimeFigureOut">
              <a:rPr lang="en-US" smtClean="0"/>
              <a:pPr/>
              <a:t>7/29/2009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1C4D6-BE1D-45E9-A55D-8418796A3CB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A1C4D6-BE1D-45E9-A55D-8418796A3CB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1C4D6-BE1D-45E9-A55D-8418796A3CB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430CB92-4849-41E9-BCE5-B02B51F8AE97}"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B8CC42-6100-4D96-A419-74CB1EDCA15F}"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6C310-B62F-4735-AC32-C4CEE3E1FCE3}" type="datetime1">
              <a:rPr lang="en-US" smtClean="0"/>
              <a:pPr/>
              <a:t>7/29/2009</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3D245-01D0-4567-8DDB-5B1D7886376C}"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2264EB-6EF6-48C3-A9F6-472951FDFAB9}"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0DB4ED-FDC5-4EF0-85C9-9BD814401CF8}"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B1ACDB-F5B0-4BF9-9455-7C87E3797272}" type="datetime1">
              <a:rPr lang="en-US" smtClean="0"/>
              <a:pPr/>
              <a:t>7/29/2009</a:t>
            </a:fld>
            <a:endParaRPr lang="en-US" dirty="0"/>
          </a:p>
        </p:txBody>
      </p:sp>
      <p:sp>
        <p:nvSpPr>
          <p:cNvPr id="8" name="Footer Placeholder 7"/>
          <p:cNvSpPr>
            <a:spLocks noGrp="1"/>
          </p:cNvSpPr>
          <p:nvPr>
            <p:ph type="ftr" sz="quarter" idx="11"/>
          </p:nvPr>
        </p:nvSpPr>
        <p:spPr/>
        <p:txBody>
          <a:bodyPr/>
          <a:lstStyle/>
          <a:p>
            <a:r>
              <a:rPr lang="en-US" smtClean="0"/>
              <a:t>PHILIP HUYNH / CS691</a:t>
            </a:r>
            <a:endParaRPr lang="en-US" dirty="0"/>
          </a:p>
        </p:txBody>
      </p:sp>
      <p:sp>
        <p:nvSpPr>
          <p:cNvPr id="9" name="Slide Number Placeholder 8"/>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53F181-4CBE-4F28-94FD-989B3B91376C}" type="datetime1">
              <a:rPr lang="en-US" smtClean="0"/>
              <a:pPr/>
              <a:t>7/29/2009</a:t>
            </a:fld>
            <a:endParaRPr lang="en-US" dirty="0"/>
          </a:p>
        </p:txBody>
      </p:sp>
      <p:sp>
        <p:nvSpPr>
          <p:cNvPr id="4" name="Footer Placeholder 3"/>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A84C4-245E-452F-8208-1E97DFB05D45}" type="datetime1">
              <a:rPr lang="en-US" smtClean="0"/>
              <a:pPr/>
              <a:t>7/29/2009</a:t>
            </a:fld>
            <a:endParaRPr lang="en-US" dirty="0"/>
          </a:p>
        </p:txBody>
      </p:sp>
      <p:sp>
        <p:nvSpPr>
          <p:cNvPr id="3" name="Footer Placeholder 2"/>
          <p:cNvSpPr>
            <a:spLocks noGrp="1"/>
          </p:cNvSpPr>
          <p:nvPr>
            <p:ph type="ftr" sz="quarter" idx="11"/>
          </p:nvPr>
        </p:nvSpPr>
        <p:spPr/>
        <p:txBody>
          <a:bodyPr/>
          <a:lstStyle/>
          <a:p>
            <a:r>
              <a:rPr lang="en-US" smtClean="0"/>
              <a:t>PHILIP HUYNH / CS691</a:t>
            </a:r>
            <a:endParaRPr lang="en-US" dirty="0"/>
          </a:p>
        </p:txBody>
      </p:sp>
      <p:sp>
        <p:nvSpPr>
          <p:cNvPr id="4" name="Slide Number Placeholder 3"/>
          <p:cNvSpPr>
            <a:spLocks noGrp="1"/>
          </p:cNvSpPr>
          <p:nvPr>
            <p:ph type="sldNum" sz="quarter" idx="12"/>
          </p:nvPr>
        </p:nvSpPr>
        <p:spPr/>
        <p:txBody>
          <a:bodyPr/>
          <a:lstStyle/>
          <a:p>
            <a:fld id="{86133A26-AA60-45DF-82E5-4DC94B988A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4D8D6C-9027-4B12-9304-B862644EBF89}"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C255B0-57E8-4D7B-A2E4-DEF5476D81D4}" type="datetime1">
              <a:rPr lang="en-US" smtClean="0"/>
              <a:pPr/>
              <a:t>7/29/2009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PHILIP HUYNH / CS691</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6133A26-AA60-45DF-82E5-4DC94B988A3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FE04D7A-DE05-4DF8-8D3D-6617F2B03F4B}" type="datetime1">
              <a:rPr lang="en-US" smtClean="0"/>
              <a:pPr/>
              <a:t>7/29/2009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PHILIP HUYNH / CS691</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6133A26-AA60-45DF-82E5-4DC94B988A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MANAGEMENT SYSTEM</a:t>
            </a:r>
            <a:endParaRPr lang="en-US" dirty="0"/>
          </a:p>
        </p:txBody>
      </p:sp>
      <p:sp>
        <p:nvSpPr>
          <p:cNvPr id="3" name="Subtitle 2"/>
          <p:cNvSpPr>
            <a:spLocks noGrp="1"/>
          </p:cNvSpPr>
          <p:nvPr>
            <p:ph type="subTitle" idx="1"/>
          </p:nvPr>
        </p:nvSpPr>
        <p:spPr/>
        <p:txBody>
          <a:bodyPr/>
          <a:lstStyle/>
          <a:p>
            <a:r>
              <a:rPr lang="en-US" dirty="0" smtClean="0"/>
              <a:t>CS691 M2009 Semester Project</a:t>
            </a:r>
          </a:p>
          <a:p>
            <a:r>
              <a:rPr lang="en-US" b="1" dirty="0" smtClean="0"/>
              <a:t>PHILIP HUYNH</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P1619.3 Standard</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The abstraction components roles and responsibilities</a:t>
            </a:r>
          </a:p>
          <a:p>
            <a:pPr marL="457200" indent="-457200">
              <a:buFont typeface="+mj-lt"/>
              <a:buAutoNum type="arabicPeriod"/>
            </a:pPr>
            <a:r>
              <a:rPr lang="en-US" sz="2400" b="1" dirty="0" smtClean="0"/>
              <a:t>Key management server </a:t>
            </a:r>
            <a:r>
              <a:rPr lang="en-US" sz="2400" dirty="0" smtClean="0"/>
              <a:t>creates and distributes keys as well as the policies covering their use.</a:t>
            </a:r>
          </a:p>
          <a:p>
            <a:pPr marL="457200" indent="-457200">
              <a:buFont typeface="+mj-lt"/>
              <a:buAutoNum type="arabicPeriod"/>
            </a:pPr>
            <a:r>
              <a:rPr lang="en-US" sz="2400" b="1" dirty="0" smtClean="0"/>
              <a:t>Key management clients </a:t>
            </a:r>
            <a:r>
              <a:rPr lang="en-US" sz="2400" dirty="0" smtClean="0"/>
              <a:t>get keys and policies from a key management server on behalf of a cryptographic unit.</a:t>
            </a:r>
          </a:p>
          <a:p>
            <a:pPr marL="457200" indent="-457200">
              <a:buFont typeface="+mj-lt"/>
              <a:buAutoNum type="arabicPeriod"/>
            </a:pPr>
            <a:r>
              <a:rPr lang="en-US" sz="2400" b="1" dirty="0" smtClean="0"/>
              <a:t>Cryptographic units </a:t>
            </a:r>
            <a:r>
              <a:rPr lang="en-US" sz="2400" dirty="0" smtClean="0"/>
              <a:t>perform the actual encryption and decryption operations with the keys the key management clients manage.</a:t>
            </a:r>
          </a:p>
          <a:p>
            <a:pPr>
              <a:buNone/>
            </a:pPr>
            <a:endParaRPr lang="en-US" dirty="0" smtClean="0"/>
          </a:p>
          <a:p>
            <a:pPr>
              <a:buFontTx/>
              <a:buChar char="-"/>
            </a:pPr>
            <a:endParaRPr lang="en-US" dirty="0"/>
          </a:p>
        </p:txBody>
      </p:sp>
      <p:sp>
        <p:nvSpPr>
          <p:cNvPr id="4" name="Date Placeholder 3"/>
          <p:cNvSpPr>
            <a:spLocks noGrp="1"/>
          </p:cNvSpPr>
          <p:nvPr>
            <p:ph type="dt" sz="half" idx="10"/>
          </p:nvPr>
        </p:nvSpPr>
        <p:spPr/>
        <p:txBody>
          <a:bodyPr/>
          <a:lstStyle/>
          <a:p>
            <a:fld id="{07566EF1-F3FC-4DA2-A92B-AE561E17728B}"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STRONGKEY SYMMETRIC KEY MANAGEMENT SYSTEM</a:t>
            </a:r>
            <a:endParaRPr lang="en-US" dirty="0"/>
          </a:p>
        </p:txBody>
      </p:sp>
      <p:sp>
        <p:nvSpPr>
          <p:cNvPr id="2" name="Text Placeholder 1"/>
          <p:cNvSpPr>
            <a:spLocks noGrp="1"/>
          </p:cNvSpPr>
          <p:nvPr>
            <p:ph type="body" idx="1"/>
          </p:nvPr>
        </p:nvSpPr>
        <p:spPr>
          <a:xfrm>
            <a:off x="762000" y="1905000"/>
            <a:ext cx="5718048" cy="977486"/>
          </a:xfrm>
        </p:spPr>
        <p:txBody>
          <a:bodyPr/>
          <a:lstStyle/>
          <a:p>
            <a:pPr>
              <a:buFont typeface="Wingdings" pitchFamily="2" charset="2"/>
              <a:buChar char="q"/>
            </a:pPr>
            <a:r>
              <a:rPr lang="en-US" dirty="0" smtClean="0"/>
              <a:t>Problems</a:t>
            </a:r>
          </a:p>
          <a:p>
            <a:pPr>
              <a:buFont typeface="Wingdings" pitchFamily="2" charset="2"/>
              <a:buChar char="q"/>
            </a:pPr>
            <a:r>
              <a:rPr lang="en-US" dirty="0" smtClean="0"/>
              <a:t>Solution</a:t>
            </a:r>
            <a:endParaRPr lang="en-US" dirty="0"/>
          </a:p>
        </p:txBody>
      </p:sp>
      <p:sp>
        <p:nvSpPr>
          <p:cNvPr id="3" name="Date Placeholder 2"/>
          <p:cNvSpPr>
            <a:spLocks noGrp="1"/>
          </p:cNvSpPr>
          <p:nvPr>
            <p:ph type="dt" sz="half" idx="10"/>
          </p:nvPr>
        </p:nvSpPr>
        <p:spPr/>
        <p:txBody>
          <a:bodyPr/>
          <a:lstStyle/>
          <a:p>
            <a:fld id="{A02264EB-6EF6-48C3-A9F6-472951FDFAB9}" type="datetime1">
              <a:rPr lang="en-US" smtClean="0"/>
              <a:pPr/>
              <a:t>7/29/2009</a:t>
            </a:fld>
            <a:endParaRPr lang="en-US" dirty="0"/>
          </a:p>
        </p:txBody>
      </p:sp>
      <p:sp>
        <p:nvSpPr>
          <p:cNvPr id="4" name="Footer Placeholder 3"/>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Strongkey Symmetric Key Management System (SKMS)</a:t>
            </a:r>
            <a:endParaRPr lang="en-US" dirty="0"/>
          </a:p>
        </p:txBody>
      </p:sp>
      <p:sp>
        <p:nvSpPr>
          <p:cNvPr id="3" name="Content Placeholder 2"/>
          <p:cNvSpPr>
            <a:spLocks noGrp="1"/>
          </p:cNvSpPr>
          <p:nvPr>
            <p:ph idx="1"/>
          </p:nvPr>
        </p:nvSpPr>
        <p:spPr>
          <a:xfrm>
            <a:off x="914400" y="1783560"/>
            <a:ext cx="7772400" cy="4007640"/>
          </a:xfrm>
        </p:spPr>
        <p:txBody>
          <a:bodyPr>
            <a:normAutofit fontScale="47500" lnSpcReduction="20000"/>
          </a:bodyPr>
          <a:lstStyle/>
          <a:p>
            <a:pPr>
              <a:buNone/>
            </a:pPr>
            <a:endParaRPr lang="en-US" dirty="0" smtClean="0"/>
          </a:p>
          <a:p>
            <a:pPr>
              <a:buFont typeface="Wingdings" pitchFamily="2" charset="2"/>
              <a:buChar char="q"/>
            </a:pPr>
            <a:r>
              <a:rPr lang="en-US" sz="4500" b="1" dirty="0" smtClean="0"/>
              <a:t>Why is symmetric key management a problem?</a:t>
            </a:r>
          </a:p>
          <a:p>
            <a:pPr lvl="1">
              <a:buFont typeface="Wingdings" pitchFamily="2" charset="2"/>
              <a:buChar char="§"/>
            </a:pPr>
            <a:r>
              <a:rPr lang="en-US" sz="4000" dirty="0" smtClean="0"/>
              <a:t>Many encryption application Vendors provide different KM Systems. As a result, IT Operation Staffs have to manage many different KM Systems.</a:t>
            </a:r>
          </a:p>
          <a:p>
            <a:pPr lvl="1">
              <a:buFont typeface="Wingdings" pitchFamily="2" charset="2"/>
              <a:buChar char="§"/>
            </a:pPr>
            <a:r>
              <a:rPr lang="en-US" sz="4000" dirty="0" smtClean="0"/>
              <a:t>The complexity of KMS management raises the TCO, and causes the potential danger of a vulnerability in the security strategy.</a:t>
            </a:r>
          </a:p>
          <a:p>
            <a:pPr>
              <a:buNone/>
            </a:pPr>
            <a:r>
              <a:rPr lang="en-US" dirty="0" smtClean="0"/>
              <a:t>		</a:t>
            </a:r>
            <a:endParaRPr lang="en-US" dirty="0"/>
          </a:p>
          <a:p>
            <a:pPr>
              <a:buFont typeface="Wingdings" pitchFamily="2" charset="2"/>
              <a:buChar char="q"/>
            </a:pPr>
            <a:r>
              <a:rPr lang="en-US" sz="4500" b="1" dirty="0" smtClean="0"/>
              <a:t>Solution</a:t>
            </a:r>
          </a:p>
          <a:p>
            <a:pPr lvl="1">
              <a:buFont typeface="Wingdings" pitchFamily="2" charset="2"/>
              <a:buChar char="§"/>
            </a:pPr>
            <a:r>
              <a:rPr lang="en-US" sz="4000" dirty="0" smtClean="0"/>
              <a:t>Client/Server KM System for encryption applications</a:t>
            </a:r>
          </a:p>
          <a:p>
            <a:pPr lvl="1">
              <a:buFont typeface="Wingdings" pitchFamily="2" charset="2"/>
              <a:buChar char="§"/>
            </a:pPr>
            <a:r>
              <a:rPr lang="en-US" sz="4000" dirty="0" smtClean="0"/>
              <a:t>Symmetric Key Server – implements the KM functions that are abstracted from the applications</a:t>
            </a:r>
          </a:p>
          <a:p>
            <a:pPr lvl="1">
              <a:buFont typeface="Wingdings" pitchFamily="2" charset="2"/>
              <a:buChar char="§"/>
            </a:pPr>
            <a:r>
              <a:rPr lang="en-US" sz="4000" dirty="0" smtClean="0"/>
              <a:t>Symmetric Key Client – provides API that can make requests for symmetric key services.</a:t>
            </a:r>
            <a:endParaRPr lang="en-US" dirty="0" smtClean="0"/>
          </a:p>
        </p:txBody>
      </p:sp>
      <p:sp>
        <p:nvSpPr>
          <p:cNvPr id="4" name="Date Placeholder 3"/>
          <p:cNvSpPr>
            <a:spLocks noGrp="1"/>
          </p:cNvSpPr>
          <p:nvPr>
            <p:ph type="dt" sz="half" idx="10"/>
          </p:nvPr>
        </p:nvSpPr>
        <p:spPr/>
        <p:txBody>
          <a:bodyPr/>
          <a:lstStyle/>
          <a:p>
            <a:fld id="{301646F9-B78E-4C91-8C9D-16DB63547642}"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Strongkey SKMS Architecture</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52400" y="2286000"/>
            <a:ext cx="4267200" cy="2763981"/>
          </a:xfrm>
          <a:prstGeom prst="rect">
            <a:avLst/>
          </a:prstGeom>
          <a:noFill/>
          <a:ln w="9525">
            <a:noFill/>
            <a:miter lim="800000"/>
            <a:headEnd/>
            <a:tailEnd/>
          </a:ln>
        </p:spPr>
      </p:pic>
      <p:sp>
        <p:nvSpPr>
          <p:cNvPr id="4" name="Content Placeholder 3"/>
          <p:cNvSpPr>
            <a:spLocks noGrp="1"/>
          </p:cNvSpPr>
          <p:nvPr>
            <p:ph sz="half" idx="2"/>
          </p:nvPr>
        </p:nvSpPr>
        <p:spPr>
          <a:xfrm>
            <a:off x="4572000" y="1600200"/>
            <a:ext cx="4114800" cy="4800600"/>
          </a:xfrm>
        </p:spPr>
        <p:txBody>
          <a:bodyPr>
            <a:normAutofit fontScale="40000" lnSpcReduction="20000"/>
          </a:bodyPr>
          <a:lstStyle/>
          <a:p>
            <a:pPr>
              <a:buNone/>
            </a:pPr>
            <a:r>
              <a:rPr lang="en-US" sz="2900" b="1" dirty="0" smtClean="0"/>
              <a:t>SKS server</a:t>
            </a:r>
          </a:p>
          <a:p>
            <a:pPr>
              <a:buFont typeface="Wingdings" pitchFamily="2" charset="2"/>
              <a:buChar char="q"/>
            </a:pPr>
            <a:r>
              <a:rPr lang="en-US" sz="3500" dirty="0" smtClean="0"/>
              <a:t>A server-class computer running an OS – Linux, UNIX, or Windows that has JVM available for it</a:t>
            </a:r>
          </a:p>
          <a:p>
            <a:pPr>
              <a:buFont typeface="Wingdings" pitchFamily="2" charset="2"/>
              <a:buChar char="q"/>
            </a:pPr>
            <a:r>
              <a:rPr lang="en-US" sz="3500" dirty="0" smtClean="0"/>
              <a:t>A relational database for storing the symmetric encryption keys.</a:t>
            </a:r>
          </a:p>
          <a:p>
            <a:pPr>
              <a:buFont typeface="Wingdings" pitchFamily="2" charset="2"/>
              <a:buChar char="q"/>
            </a:pPr>
            <a:r>
              <a:rPr lang="en-US" sz="3500" dirty="0" smtClean="0"/>
              <a:t>A J2EE compliant application server to response to the requests over the network</a:t>
            </a:r>
          </a:p>
          <a:p>
            <a:pPr>
              <a:buFont typeface="Wingdings" pitchFamily="2" charset="2"/>
              <a:buChar char="q"/>
            </a:pPr>
            <a:r>
              <a:rPr lang="en-US" sz="3500" dirty="0" smtClean="0"/>
              <a:t>A JCE-compliant cryptographic provider to perform the cryptographic operations of key generation, key protection, digital signing, verification,…</a:t>
            </a:r>
          </a:p>
          <a:p>
            <a:pPr>
              <a:buFont typeface="Wingdings" pitchFamily="2" charset="2"/>
              <a:buChar char="q"/>
            </a:pPr>
            <a:r>
              <a:rPr lang="en-US" sz="3500" dirty="0" smtClean="0"/>
              <a:t>An optional, Hardware security module (HSM) or Trusted Platform Module (TPM) for securely storing the cryptographic keys that protect the database’s content</a:t>
            </a:r>
          </a:p>
          <a:p>
            <a:pPr>
              <a:buFont typeface="Wingdings" pitchFamily="2" charset="2"/>
              <a:buChar char="q"/>
            </a:pPr>
            <a:r>
              <a:rPr lang="en-US" sz="3500" dirty="0" smtClean="0"/>
              <a:t>The SKS server software, consisting of an Enterprise Archive (EAR) and a Web archive (WAR) file for administration console</a:t>
            </a:r>
          </a:p>
          <a:p>
            <a:pPr>
              <a:buNone/>
            </a:pPr>
            <a:r>
              <a:rPr lang="en-US" sz="2900" b="1" dirty="0" smtClean="0"/>
              <a:t>SKCL Client</a:t>
            </a:r>
          </a:p>
          <a:p>
            <a:pPr>
              <a:buFont typeface="Wingdings" pitchFamily="2" charset="2"/>
              <a:buChar char="q"/>
            </a:pPr>
            <a:r>
              <a:rPr lang="en-US" sz="3500" dirty="0" smtClean="0"/>
              <a:t>A client computer running an OS – Linux, UNIX, Windows, and OS/400 that has JVM available for it</a:t>
            </a:r>
          </a:p>
          <a:p>
            <a:pPr>
              <a:buFont typeface="Wingdings" pitchFamily="2" charset="2"/>
              <a:buChar char="q"/>
            </a:pPr>
            <a:r>
              <a:rPr lang="en-US" sz="3500" dirty="0" smtClean="0"/>
              <a:t>A JCE-compliant cryptographic provider to perform the cryptographic operations of key generation, key protection, digital signing, verification,…</a:t>
            </a:r>
          </a:p>
          <a:p>
            <a:pPr>
              <a:buNone/>
            </a:pPr>
            <a:endParaRPr lang="en-US" dirty="0"/>
          </a:p>
        </p:txBody>
      </p:sp>
      <p:sp>
        <p:nvSpPr>
          <p:cNvPr id="5" name="Date Placeholder 4"/>
          <p:cNvSpPr>
            <a:spLocks noGrp="1"/>
          </p:cNvSpPr>
          <p:nvPr>
            <p:ph type="dt" sz="half" idx="10"/>
          </p:nvPr>
        </p:nvSpPr>
        <p:spPr/>
        <p:txBody>
          <a:bodyPr/>
          <a:lstStyle/>
          <a:p>
            <a:fld id="{B591224C-F9E3-49E2-BB66-80C7B0FDD63B}" type="datetime1">
              <a:rPr lang="en-US" smtClean="0"/>
              <a:pPr/>
              <a:t>7/29/2009</a:t>
            </a:fld>
            <a:endParaRPr lang="en-US" dirty="0"/>
          </a:p>
        </p:txBody>
      </p:sp>
      <p:sp>
        <p:nvSpPr>
          <p:cNvPr id="7" name="Footer Placeholder 6"/>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Strongkey SKMS Architecture</a:t>
            </a:r>
            <a:endParaRPr lang="en-US" dirty="0"/>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228600" y="2133600"/>
            <a:ext cx="4114800" cy="2667000"/>
          </a:xfrm>
          <a:prstGeom prst="rect">
            <a:avLst/>
          </a:prstGeom>
          <a:noFill/>
          <a:ln w="9525">
            <a:noFill/>
            <a:miter lim="800000"/>
            <a:headEnd/>
            <a:tailEnd/>
          </a:ln>
        </p:spPr>
      </p:pic>
      <p:sp>
        <p:nvSpPr>
          <p:cNvPr id="4" name="Content Placeholder 3"/>
          <p:cNvSpPr>
            <a:spLocks noGrp="1"/>
          </p:cNvSpPr>
          <p:nvPr>
            <p:ph sz="half" idx="2"/>
          </p:nvPr>
        </p:nvSpPr>
        <p:spPr>
          <a:xfrm>
            <a:off x="4419600" y="1524000"/>
            <a:ext cx="4495800" cy="5029200"/>
          </a:xfrm>
        </p:spPr>
        <p:txBody>
          <a:bodyPr>
            <a:noAutofit/>
          </a:bodyPr>
          <a:lstStyle/>
          <a:p>
            <a:pPr>
              <a:buNone/>
            </a:pPr>
            <a:r>
              <a:rPr lang="en-US" sz="1400" b="1" dirty="0" smtClean="0"/>
              <a:t>SKCL Client (continued)</a:t>
            </a:r>
          </a:p>
          <a:p>
            <a:pPr>
              <a:buFont typeface="Wingdings" pitchFamily="2" charset="2"/>
              <a:buChar char="q"/>
            </a:pPr>
            <a:r>
              <a:rPr lang="en-US" sz="1400" dirty="0" smtClean="0"/>
              <a:t>An optional, Trusted Platform Module (TPM), smartcard, or other USB-based cryptographic token for securely storing the cryptographic keys that protect client’s authentication credentials.</a:t>
            </a:r>
          </a:p>
          <a:p>
            <a:pPr>
              <a:buFont typeface="Wingdings" pitchFamily="2" charset="2"/>
              <a:buChar char="q"/>
            </a:pPr>
            <a:r>
              <a:rPr lang="en-US" sz="1400" dirty="0" smtClean="0"/>
              <a:t>The SKCL software, consisting of an API callable by Java applications for communicating with the SKS server and performing cryptographic functions. Non-Java applications have the option of either using a JNI library to call the SKCL, or communicating with the SKS server directly using the SKSML protocol.</a:t>
            </a:r>
          </a:p>
          <a:p>
            <a:pPr>
              <a:buNone/>
            </a:pPr>
            <a:r>
              <a:rPr lang="en-US" sz="1400" b="1" dirty="0" smtClean="0"/>
              <a:t>SKSML Protocol</a:t>
            </a:r>
          </a:p>
          <a:p>
            <a:pPr>
              <a:buFont typeface="Wingdings" pitchFamily="2" charset="2"/>
              <a:buChar char="q"/>
            </a:pPr>
            <a:r>
              <a:rPr lang="en-US" sz="1400" dirty="0" smtClean="0"/>
              <a:t>A call from the client to request a symmetric key – new o existing – from the SKS server.</a:t>
            </a:r>
          </a:p>
          <a:p>
            <a:pPr>
              <a:buFont typeface="Wingdings" pitchFamily="2" charset="2"/>
              <a:buChar char="q"/>
            </a:pPr>
            <a:r>
              <a:rPr lang="en-US" sz="1400" dirty="0" smtClean="0"/>
              <a:t>A call from the client to request key-caching policy information from the SKS server.</a:t>
            </a:r>
          </a:p>
          <a:p>
            <a:pPr>
              <a:buFont typeface="Wingdings" pitchFamily="2" charset="2"/>
              <a:buChar char="q"/>
            </a:pPr>
            <a:r>
              <a:rPr lang="en-US" sz="1400" dirty="0" smtClean="0"/>
              <a:t>A response from the SKS server containing the symmetric key and key’s use policy.</a:t>
            </a:r>
          </a:p>
          <a:p>
            <a:pPr>
              <a:buFont typeface="Wingdings" pitchFamily="2" charset="2"/>
              <a:buChar char="q"/>
            </a:pPr>
            <a:r>
              <a:rPr lang="en-US" sz="1400" dirty="0" smtClean="0"/>
              <a:t>A response from the SKS server containing the key-caching policy.</a:t>
            </a:r>
          </a:p>
          <a:p>
            <a:pPr>
              <a:buFont typeface="Wingdings" pitchFamily="2" charset="2"/>
              <a:buChar char="q"/>
            </a:pPr>
            <a:r>
              <a:rPr lang="en-US" sz="1400" dirty="0" smtClean="0"/>
              <a:t>A fault message from the SKS server, if either of the two calls doesn’t succeed.</a:t>
            </a:r>
          </a:p>
          <a:p>
            <a:pPr>
              <a:buFontTx/>
              <a:buChar char="-"/>
            </a:pPr>
            <a:endParaRPr lang="en-US" sz="1200" dirty="0"/>
          </a:p>
        </p:txBody>
      </p:sp>
      <p:sp>
        <p:nvSpPr>
          <p:cNvPr id="6" name="Date Placeholder 5"/>
          <p:cNvSpPr>
            <a:spLocks noGrp="1"/>
          </p:cNvSpPr>
          <p:nvPr>
            <p:ph type="dt" sz="half" idx="10"/>
          </p:nvPr>
        </p:nvSpPr>
        <p:spPr/>
        <p:txBody>
          <a:bodyPr/>
          <a:lstStyle/>
          <a:p>
            <a:fld id="{7B9EA2FB-9219-4506-ADAE-DD4D90C4AD07}" type="datetime1">
              <a:rPr lang="en-US" smtClean="0"/>
              <a:pPr/>
              <a:t>7/29/2009</a:t>
            </a:fld>
            <a:endParaRPr lang="en-US" dirty="0"/>
          </a:p>
        </p:txBody>
      </p:sp>
      <p:sp>
        <p:nvSpPr>
          <p:cNvPr id="8" name="Footer Placeholder 7"/>
          <p:cNvSpPr>
            <a:spLocks noGrp="1"/>
          </p:cNvSpPr>
          <p:nvPr>
            <p:ph type="ftr" sz="quarter" idx="11"/>
          </p:nvPr>
        </p:nvSpPr>
        <p:spPr/>
        <p:txBody>
          <a:bodyPr/>
          <a:lstStyle/>
          <a:p>
            <a:r>
              <a:rPr lang="en-US" dirty="0"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OASIS KEY MANAGEMENT INTEROPERABILITY PROTOCOL</a:t>
            </a:r>
            <a:endParaRPr lang="en-US" dirty="0"/>
          </a:p>
        </p:txBody>
      </p:sp>
      <p:sp>
        <p:nvSpPr>
          <p:cNvPr id="2" name="Text Placeholder 1"/>
          <p:cNvSpPr>
            <a:spLocks noGrp="1"/>
          </p:cNvSpPr>
          <p:nvPr>
            <p:ph type="body" idx="1"/>
          </p:nvPr>
        </p:nvSpPr>
        <p:spPr>
          <a:xfrm>
            <a:off x="685800" y="1752600"/>
            <a:ext cx="5718048" cy="977486"/>
          </a:xfrm>
        </p:spPr>
        <p:txBody>
          <a:bodyPr/>
          <a:lstStyle/>
          <a:p>
            <a:pPr>
              <a:buFont typeface="Wingdings" pitchFamily="2" charset="2"/>
              <a:buChar char="q"/>
            </a:pPr>
            <a:r>
              <a:rPr lang="en-US" dirty="0" smtClean="0"/>
              <a:t>Problems</a:t>
            </a:r>
          </a:p>
          <a:p>
            <a:pPr>
              <a:buFont typeface="Wingdings" pitchFamily="2" charset="2"/>
              <a:buChar char="q"/>
            </a:pPr>
            <a:r>
              <a:rPr lang="en-US" dirty="0" smtClean="0"/>
              <a:t>Solution</a:t>
            </a:r>
            <a:endParaRPr lang="en-US" dirty="0"/>
          </a:p>
        </p:txBody>
      </p:sp>
      <p:sp>
        <p:nvSpPr>
          <p:cNvPr id="3" name="Date Placeholder 2"/>
          <p:cNvSpPr>
            <a:spLocks noGrp="1"/>
          </p:cNvSpPr>
          <p:nvPr>
            <p:ph type="dt" sz="half" idx="10"/>
          </p:nvPr>
        </p:nvSpPr>
        <p:spPr/>
        <p:txBody>
          <a:bodyPr/>
          <a:lstStyle/>
          <a:p>
            <a:fld id="{A02264EB-6EF6-48C3-A9F6-472951FDFAB9}" type="datetime1">
              <a:rPr lang="en-US" smtClean="0"/>
              <a:pPr/>
              <a:t>7/29/2009</a:t>
            </a:fld>
            <a:endParaRPr lang="en-US" dirty="0"/>
          </a:p>
        </p:txBody>
      </p:sp>
      <p:sp>
        <p:nvSpPr>
          <p:cNvPr id="4" name="Footer Placeholder 3"/>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dirty="0" smtClean="0"/>
              <a:t>OASIS Key Management Interoperability Protocol (KMIP)</a:t>
            </a:r>
            <a:endParaRPr lang="en-US" dirty="0"/>
          </a:p>
        </p:txBody>
      </p:sp>
      <p:pic>
        <p:nvPicPr>
          <p:cNvPr id="1026" name="Picture 2"/>
          <p:cNvPicPr>
            <a:picLocks noGrp="1" noChangeAspect="1" noChangeArrowheads="1"/>
          </p:cNvPicPr>
          <p:nvPr>
            <p:ph sz="half" idx="1"/>
          </p:nvPr>
        </p:nvPicPr>
        <p:blipFill>
          <a:blip r:embed="rId3" cstate="print"/>
          <a:stretch>
            <a:fillRect/>
          </a:stretch>
        </p:blipFill>
        <p:spPr bwMode="auto">
          <a:xfrm>
            <a:off x="457200" y="1600200"/>
            <a:ext cx="4038600" cy="4495799"/>
          </a:xfrm>
          <a:prstGeom prst="rect">
            <a:avLst/>
          </a:prstGeom>
          <a:noFill/>
          <a:ln w="9525">
            <a:noFill/>
            <a:miter lim="800000"/>
            <a:headEnd/>
            <a:tailEnd/>
          </a:ln>
        </p:spPr>
      </p:pic>
      <p:sp>
        <p:nvSpPr>
          <p:cNvPr id="10" name="Content Placeholder 9"/>
          <p:cNvSpPr>
            <a:spLocks noGrp="1"/>
          </p:cNvSpPr>
          <p:nvPr>
            <p:ph sz="half" idx="2"/>
          </p:nvPr>
        </p:nvSpPr>
        <p:spPr>
          <a:xfrm>
            <a:off x="4724400" y="1752600"/>
            <a:ext cx="4038600" cy="3200400"/>
          </a:xfrm>
        </p:spPr>
        <p:txBody>
          <a:bodyPr>
            <a:normAutofit lnSpcReduction="10000"/>
          </a:bodyPr>
          <a:lstStyle/>
          <a:p>
            <a:pPr>
              <a:buNone/>
            </a:pPr>
            <a:r>
              <a:rPr lang="en-US" sz="2200" b="1" dirty="0" smtClean="0"/>
              <a:t>Why is key management a problem?</a:t>
            </a:r>
          </a:p>
          <a:p>
            <a:pPr>
              <a:buFont typeface="Wingdings" pitchFamily="2" charset="2"/>
              <a:buChar char="q"/>
            </a:pPr>
            <a:r>
              <a:rPr lang="en-US" sz="2200" dirty="0" smtClean="0"/>
              <a:t>The proliferation of key management system result in higher operational and infrastructure costs of enterprise using encryption, certificates, asymmetric key pairs, and other encryption technologies</a:t>
            </a:r>
          </a:p>
          <a:p>
            <a:pPr>
              <a:buNone/>
            </a:pPr>
            <a:endParaRPr lang="en-US" dirty="0"/>
          </a:p>
        </p:txBody>
      </p:sp>
      <p:sp>
        <p:nvSpPr>
          <p:cNvPr id="5" name="Date Placeholder 4"/>
          <p:cNvSpPr>
            <a:spLocks noGrp="1"/>
          </p:cNvSpPr>
          <p:nvPr>
            <p:ph type="dt" sz="half" idx="10"/>
          </p:nvPr>
        </p:nvSpPr>
        <p:spPr/>
        <p:txBody>
          <a:bodyPr/>
          <a:lstStyle/>
          <a:p>
            <a:fld id="{B7435BCB-6D24-4DF7-AF1B-DEF44A6B68BB}" type="datetime1">
              <a:rPr lang="en-US" smtClean="0"/>
              <a:pPr/>
              <a:t>7/29/2009</a:t>
            </a:fld>
            <a:endParaRPr lang="en-US" dirty="0"/>
          </a:p>
        </p:txBody>
      </p:sp>
      <p:sp>
        <p:nvSpPr>
          <p:cNvPr id="7" name="Footer Placeholder 6"/>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OASIS Key Management Interoperability Protocol (KMIP)</a:t>
            </a:r>
            <a:endParaRPr lang="en-US" dirty="0"/>
          </a:p>
        </p:txBody>
      </p:sp>
      <p:pic>
        <p:nvPicPr>
          <p:cNvPr id="2050" name="Picture 2"/>
          <p:cNvPicPr>
            <a:picLocks noGrp="1" noChangeAspect="1" noChangeArrowheads="1"/>
          </p:cNvPicPr>
          <p:nvPr>
            <p:ph sz="half" idx="1"/>
          </p:nvPr>
        </p:nvPicPr>
        <p:blipFill>
          <a:blip r:embed="rId3" cstate="print"/>
          <a:stretch>
            <a:fillRect/>
          </a:stretch>
        </p:blipFill>
        <p:spPr bwMode="auto">
          <a:xfrm>
            <a:off x="457200" y="1676400"/>
            <a:ext cx="4038600" cy="4571999"/>
          </a:xfrm>
          <a:prstGeom prst="rect">
            <a:avLst/>
          </a:prstGeom>
          <a:noFill/>
          <a:ln w="9525">
            <a:noFill/>
            <a:miter lim="800000"/>
            <a:headEnd/>
            <a:tailEnd/>
          </a:ln>
        </p:spPr>
      </p:pic>
      <p:sp>
        <p:nvSpPr>
          <p:cNvPr id="4" name="Content Placeholder 3"/>
          <p:cNvSpPr>
            <a:spLocks noGrp="1"/>
          </p:cNvSpPr>
          <p:nvPr>
            <p:ph sz="half" idx="2"/>
          </p:nvPr>
        </p:nvSpPr>
        <p:spPr>
          <a:xfrm>
            <a:off x="4876800" y="1828800"/>
            <a:ext cx="3817144" cy="2819400"/>
          </a:xfrm>
        </p:spPr>
        <p:txBody>
          <a:bodyPr>
            <a:normAutofit fontScale="77500" lnSpcReduction="20000"/>
          </a:bodyPr>
          <a:lstStyle/>
          <a:p>
            <a:pPr>
              <a:buNone/>
            </a:pPr>
            <a:r>
              <a:rPr lang="en-US" b="1" dirty="0" smtClean="0"/>
              <a:t>Why is key management a problem?</a:t>
            </a:r>
          </a:p>
          <a:p>
            <a:pPr>
              <a:buFont typeface="Wingdings" pitchFamily="2" charset="2"/>
              <a:buChar char="q"/>
            </a:pPr>
            <a:r>
              <a:rPr lang="en-US" dirty="0" smtClean="0"/>
              <a:t>The proliferation of protocols, even when supported by a single enterprise key manager, results in a higher costs for developing and supporting the key manager.</a:t>
            </a:r>
          </a:p>
          <a:p>
            <a:pPr>
              <a:buNone/>
            </a:pPr>
            <a:endParaRPr lang="en-US" dirty="0"/>
          </a:p>
        </p:txBody>
      </p:sp>
      <p:sp>
        <p:nvSpPr>
          <p:cNvPr id="5" name="Date Placeholder 4"/>
          <p:cNvSpPr>
            <a:spLocks noGrp="1"/>
          </p:cNvSpPr>
          <p:nvPr>
            <p:ph type="dt" sz="half" idx="10"/>
          </p:nvPr>
        </p:nvSpPr>
        <p:spPr/>
        <p:txBody>
          <a:bodyPr/>
          <a:lstStyle/>
          <a:p>
            <a:fld id="{130DB4ED-FDC5-4EF0-85C9-9BD814401CF8}"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OASIS Key Management Interoperability Protocol (KMIP)</a:t>
            </a:r>
            <a:endParaRPr lang="en-US" dirty="0"/>
          </a:p>
        </p:txBody>
      </p:sp>
      <p:pic>
        <p:nvPicPr>
          <p:cNvPr id="3074" name="Picture 2"/>
          <p:cNvPicPr>
            <a:picLocks noGrp="1" noChangeAspect="1" noChangeArrowheads="1"/>
          </p:cNvPicPr>
          <p:nvPr>
            <p:ph sz="half" idx="1"/>
          </p:nvPr>
        </p:nvPicPr>
        <p:blipFill>
          <a:blip r:embed="rId3" cstate="print"/>
          <a:stretch>
            <a:fillRect/>
          </a:stretch>
        </p:blipFill>
        <p:spPr bwMode="auto">
          <a:xfrm>
            <a:off x="457200" y="1676400"/>
            <a:ext cx="4038600" cy="4572000"/>
          </a:xfrm>
          <a:prstGeom prst="rect">
            <a:avLst/>
          </a:prstGeom>
          <a:noFill/>
          <a:ln w="9525">
            <a:noFill/>
            <a:miter lim="800000"/>
            <a:headEnd/>
            <a:tailEnd/>
          </a:ln>
        </p:spPr>
      </p:pic>
      <p:sp>
        <p:nvSpPr>
          <p:cNvPr id="4" name="Content Placeholder 3"/>
          <p:cNvSpPr>
            <a:spLocks noGrp="1"/>
          </p:cNvSpPr>
          <p:nvPr>
            <p:ph sz="half" idx="2"/>
          </p:nvPr>
        </p:nvSpPr>
        <p:spPr>
          <a:xfrm>
            <a:off x="4655344" y="1828800"/>
            <a:ext cx="4038600" cy="4648200"/>
          </a:xfrm>
        </p:spPr>
        <p:txBody>
          <a:bodyPr>
            <a:normAutofit fontScale="62500" lnSpcReduction="20000"/>
          </a:bodyPr>
          <a:lstStyle/>
          <a:p>
            <a:pPr>
              <a:buNone/>
            </a:pPr>
            <a:r>
              <a:rPr lang="en-US" sz="3300" b="1" dirty="0" smtClean="0"/>
              <a:t>Solution</a:t>
            </a:r>
          </a:p>
          <a:p>
            <a:pPr>
              <a:buFont typeface="Wingdings" pitchFamily="2" charset="2"/>
              <a:buChar char="q"/>
            </a:pPr>
            <a:r>
              <a:rPr lang="en-US" sz="2900" dirty="0" smtClean="0"/>
              <a:t>Single protocol for communication between enterprise  key management server and cryptographic clients.</a:t>
            </a:r>
          </a:p>
          <a:p>
            <a:pPr>
              <a:buFont typeface="Wingdings" pitchFamily="2" charset="2"/>
              <a:buChar char="q"/>
            </a:pPr>
            <a:r>
              <a:rPr lang="en-US" sz="2900" dirty="0" smtClean="0"/>
              <a:t>By defining a protocol that can be used any cryptographic clients, KMIP enables enterprise key management servers to communicate via a single protocol to all cryptographic  clients supporting that protocol. </a:t>
            </a:r>
          </a:p>
          <a:p>
            <a:pPr>
              <a:buFont typeface="Wingdings" pitchFamily="2" charset="2"/>
              <a:buChar char="q"/>
            </a:pPr>
            <a:r>
              <a:rPr lang="en-US" sz="2900" dirty="0" smtClean="0"/>
              <a:t>Through vendor support KMIP, an enterprise will be able to consolidate key management in a single enterprise key management system, reducing operation and infrastructure costs while strengthening operational controls and governance of security policy.</a:t>
            </a:r>
          </a:p>
          <a:p>
            <a:pPr>
              <a:buNone/>
            </a:pPr>
            <a:endParaRPr lang="en-US" dirty="0"/>
          </a:p>
        </p:txBody>
      </p:sp>
      <p:sp>
        <p:nvSpPr>
          <p:cNvPr id="5" name="Date Placeholder 4"/>
          <p:cNvSpPr>
            <a:spLocks noGrp="1"/>
          </p:cNvSpPr>
          <p:nvPr>
            <p:ph type="dt" sz="half" idx="10"/>
          </p:nvPr>
        </p:nvSpPr>
        <p:spPr/>
        <p:txBody>
          <a:bodyPr/>
          <a:lstStyle/>
          <a:p>
            <a:fld id="{130DB4ED-FDC5-4EF0-85C9-9BD814401CF8}"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775191"/>
            <a:ext cx="8229600" cy="2949209"/>
          </a:xfrm>
        </p:spPr>
        <p:txBody>
          <a:bodyPr>
            <a:normAutofit fontScale="77500" lnSpcReduction="20000"/>
          </a:bodyPr>
          <a:lstStyle/>
          <a:p>
            <a:r>
              <a:rPr lang="en-US" dirty="0" smtClean="0"/>
              <a:t>Strongkey SKMS is open source in JAVA language. It is useful for IT staffs to study and SW developers to customize their own SKM systems.</a:t>
            </a:r>
          </a:p>
          <a:p>
            <a:pPr>
              <a:buNone/>
            </a:pPr>
            <a:endParaRPr lang="en-US" dirty="0" smtClean="0"/>
          </a:p>
          <a:p>
            <a:r>
              <a:rPr lang="en-US" dirty="0" smtClean="0"/>
              <a:t>P1619.3 Standard is for storage protection. </a:t>
            </a:r>
          </a:p>
          <a:p>
            <a:pPr>
              <a:buNone/>
            </a:pPr>
            <a:endParaRPr lang="en-US" dirty="0" smtClean="0"/>
          </a:p>
          <a:p>
            <a:r>
              <a:rPr lang="en-US" dirty="0" smtClean="0"/>
              <a:t>KMIP gives the encryption clients from different vendors, or different technologies the ability to talk to a single KM system by using a single protocol. </a:t>
            </a:r>
            <a:endParaRPr lang="en-US" dirty="0"/>
          </a:p>
        </p:txBody>
      </p:sp>
      <p:sp>
        <p:nvSpPr>
          <p:cNvPr id="4" name="Date Placeholder 3"/>
          <p:cNvSpPr>
            <a:spLocks noGrp="1"/>
          </p:cNvSpPr>
          <p:nvPr>
            <p:ph type="dt" sz="half" idx="10"/>
          </p:nvPr>
        </p:nvSpPr>
        <p:spPr/>
        <p:txBody>
          <a:bodyPr/>
          <a:lstStyle/>
          <a:p>
            <a:fld id="{ADB3D245-01D0-4567-8DDB-5B1D7886376C}"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Talk</a:t>
            </a:r>
            <a:endParaRPr lang="en-US" dirty="0"/>
          </a:p>
        </p:txBody>
      </p:sp>
      <p:sp>
        <p:nvSpPr>
          <p:cNvPr id="3" name="Content Placeholder 2"/>
          <p:cNvSpPr>
            <a:spLocks noGrp="1"/>
          </p:cNvSpPr>
          <p:nvPr>
            <p:ph idx="1"/>
          </p:nvPr>
        </p:nvSpPr>
        <p:spPr/>
        <p:txBody>
          <a:bodyPr/>
          <a:lstStyle/>
          <a:p>
            <a:r>
              <a:rPr lang="en-US" dirty="0" smtClean="0"/>
              <a:t>Key Management System</a:t>
            </a:r>
          </a:p>
          <a:p>
            <a:r>
              <a:rPr lang="en-US" dirty="0" smtClean="0"/>
              <a:t>IEEE P1619.3 Standard Key Management Infrastructure for Cryptographic Protection of Stored Data</a:t>
            </a:r>
          </a:p>
          <a:p>
            <a:r>
              <a:rPr lang="en-US" dirty="0" smtClean="0"/>
              <a:t>Strongkey Symmetric Key Management System (SKMS)</a:t>
            </a:r>
          </a:p>
          <a:p>
            <a:r>
              <a:rPr lang="en-US" dirty="0" smtClean="0"/>
              <a:t>OASIS Key Management Interoperability Protocol (KMIP)</a:t>
            </a:r>
            <a:endParaRPr lang="en-US" dirty="0"/>
          </a:p>
        </p:txBody>
      </p:sp>
      <p:sp>
        <p:nvSpPr>
          <p:cNvPr id="4" name="Date Placeholder 3"/>
          <p:cNvSpPr>
            <a:spLocks noGrp="1"/>
          </p:cNvSpPr>
          <p:nvPr>
            <p:ph type="dt" sz="half" idx="10"/>
          </p:nvPr>
        </p:nvSpPr>
        <p:spPr/>
        <p:txBody>
          <a:bodyPr/>
          <a:lstStyle/>
          <a:p>
            <a:fld id="{7CB12472-D4E2-4821-AF7D-625858DA4636}"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4400" y="1783560"/>
            <a:ext cx="7772400" cy="2483640"/>
          </a:xfrm>
        </p:spPr>
        <p:txBody>
          <a:bodyPr>
            <a:normAutofit fontScale="70000" lnSpcReduction="20000"/>
          </a:bodyPr>
          <a:lstStyle/>
          <a:p>
            <a:pPr marL="582930" indent="-514350">
              <a:buAutoNum type="arabicPeriod"/>
            </a:pPr>
            <a:r>
              <a:rPr lang="en-US" i="1" dirty="0" smtClean="0"/>
              <a:t>Basic Methods of Cryptography</a:t>
            </a:r>
            <a:r>
              <a:rPr lang="en-US" dirty="0" smtClean="0"/>
              <a:t> Jan C.A. VAN DER LUBBE, Cambridge University Press, 1999.</a:t>
            </a:r>
          </a:p>
          <a:p>
            <a:pPr marL="582930" indent="-514350">
              <a:buAutoNum type="arabicPeriod"/>
            </a:pPr>
            <a:r>
              <a:rPr lang="en-US" i="1" dirty="0" smtClean="0"/>
              <a:t>Symmetric Key Management System</a:t>
            </a:r>
            <a:r>
              <a:rPr lang="en-US" dirty="0" smtClean="0"/>
              <a:t> Arshard Noor, ISSA Journal, 01/2007.</a:t>
            </a:r>
          </a:p>
          <a:p>
            <a:pPr marL="582930" indent="-514350">
              <a:buAutoNum type="arabicPeriod"/>
            </a:pPr>
            <a:r>
              <a:rPr lang="en-US" i="1" dirty="0" smtClean="0"/>
              <a:t>Key Management Infrastructure for Protecting Storage Data</a:t>
            </a:r>
            <a:r>
              <a:rPr lang="en-US" dirty="0" smtClean="0"/>
              <a:t> Luther Martin, Computer, 07/2008. </a:t>
            </a:r>
          </a:p>
          <a:p>
            <a:pPr marL="582930" indent="-514350">
              <a:buAutoNum type="arabicPeriod"/>
            </a:pPr>
            <a:r>
              <a:rPr lang="en-US" i="1" dirty="0" smtClean="0"/>
              <a:t>Key Management Interoperability Protocol </a:t>
            </a:r>
            <a:r>
              <a:rPr lang="en-US" dirty="0" smtClean="0"/>
              <a:t>version 1.0, OASIS, 05/2009.</a:t>
            </a:r>
            <a:endParaRPr lang="en-US" dirty="0"/>
          </a:p>
        </p:txBody>
      </p:sp>
      <p:sp>
        <p:nvSpPr>
          <p:cNvPr id="4" name="Date Placeholder 3"/>
          <p:cNvSpPr>
            <a:spLocks noGrp="1"/>
          </p:cNvSpPr>
          <p:nvPr>
            <p:ph type="dt" sz="half" idx="10"/>
          </p:nvPr>
        </p:nvSpPr>
        <p:spPr/>
        <p:txBody>
          <a:bodyPr/>
          <a:lstStyle/>
          <a:p>
            <a:fld id="{ADB3D245-01D0-4567-8DDB-5B1D7886376C}" type="datetime1">
              <a:rPr lang="en-US" smtClean="0"/>
              <a:pPr/>
              <a:t>7/29/2009</a:t>
            </a:fld>
            <a:endParaRPr lang="en-US" dirty="0"/>
          </a:p>
        </p:txBody>
      </p:sp>
      <p:sp>
        <p:nvSpPr>
          <p:cNvPr id="5" name="Footer Placeholder 4"/>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MANAGEMENT SYSTEMS</a:t>
            </a:r>
            <a:endParaRPr lang="en-US" dirty="0"/>
          </a:p>
        </p:txBody>
      </p:sp>
      <p:sp>
        <p:nvSpPr>
          <p:cNvPr id="2" name="Text Placeholder 1"/>
          <p:cNvSpPr>
            <a:spLocks noGrp="1"/>
          </p:cNvSpPr>
          <p:nvPr>
            <p:ph type="body" idx="1"/>
          </p:nvPr>
        </p:nvSpPr>
        <p:spPr/>
        <p:txBody>
          <a:bodyPr>
            <a:normAutofit fontScale="85000" lnSpcReduction="20000"/>
          </a:bodyPr>
          <a:lstStyle/>
          <a:p>
            <a:pPr>
              <a:buFont typeface="Wingdings" pitchFamily="2" charset="2"/>
              <a:buChar char="q"/>
            </a:pPr>
            <a:r>
              <a:rPr lang="en-US" dirty="0" smtClean="0"/>
              <a:t>Motivations</a:t>
            </a:r>
          </a:p>
          <a:p>
            <a:pPr>
              <a:buFont typeface="Wingdings" pitchFamily="2" charset="2"/>
              <a:buChar char="q"/>
            </a:pPr>
            <a:r>
              <a:rPr lang="en-US" dirty="0" smtClean="0"/>
              <a:t>Functionalities</a:t>
            </a:r>
          </a:p>
          <a:p>
            <a:pPr>
              <a:buFont typeface="Wingdings" pitchFamily="2" charset="2"/>
              <a:buChar char="q"/>
            </a:pPr>
            <a:r>
              <a:rPr lang="en-US" dirty="0" smtClean="0"/>
              <a:t>Security</a:t>
            </a:r>
            <a:endParaRPr lang="en-US" dirty="0"/>
          </a:p>
        </p:txBody>
      </p:sp>
      <p:sp>
        <p:nvSpPr>
          <p:cNvPr id="3" name="Date Placeholder 2"/>
          <p:cNvSpPr>
            <a:spLocks noGrp="1"/>
          </p:cNvSpPr>
          <p:nvPr>
            <p:ph type="dt" sz="half" idx="10"/>
          </p:nvPr>
        </p:nvSpPr>
        <p:spPr/>
        <p:txBody>
          <a:bodyPr/>
          <a:lstStyle/>
          <a:p>
            <a:fld id="{A02264EB-6EF6-48C3-A9F6-472951FDFAB9}" type="datetime1">
              <a:rPr lang="en-US" smtClean="0"/>
              <a:pPr/>
              <a:t>7/29/2009</a:t>
            </a:fld>
            <a:endParaRPr lang="en-US" dirty="0"/>
          </a:p>
        </p:txBody>
      </p:sp>
      <p:sp>
        <p:nvSpPr>
          <p:cNvPr id="4" name="Footer Placeholder 3"/>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Management System</a:t>
            </a:r>
            <a:endParaRPr lang="en-US" dirty="0"/>
          </a:p>
        </p:txBody>
      </p:sp>
      <p:sp>
        <p:nvSpPr>
          <p:cNvPr id="3" name="Content Placeholder 2"/>
          <p:cNvSpPr>
            <a:spLocks noGrp="1"/>
          </p:cNvSpPr>
          <p:nvPr>
            <p:ph idx="1"/>
          </p:nvPr>
        </p:nvSpPr>
        <p:spPr/>
        <p:txBody>
          <a:bodyPr>
            <a:normAutofit/>
          </a:bodyPr>
          <a:lstStyle/>
          <a:p>
            <a:pPr>
              <a:buNone/>
            </a:pPr>
            <a:r>
              <a:rPr lang="en-US" b="1" dirty="0" smtClean="0"/>
              <a:t>Motivations for Key Management</a:t>
            </a:r>
          </a:p>
          <a:p>
            <a:pPr lvl="1" fontAlgn="ctr">
              <a:buFont typeface="Wingdings" pitchFamily="2" charset="2"/>
              <a:buChar char="§"/>
            </a:pPr>
            <a:r>
              <a:rPr lang="en-US" dirty="0" smtClean="0"/>
              <a:t>The keys must be kept secret. While the encryption algorithm should be public.</a:t>
            </a:r>
          </a:p>
          <a:p>
            <a:pPr lvl="1" fontAlgn="ctr">
              <a:buFont typeface="Wingdings" pitchFamily="2" charset="2"/>
              <a:buChar char="§"/>
            </a:pPr>
            <a:r>
              <a:rPr lang="en-US" dirty="0" smtClean="0"/>
              <a:t>Whoever has access to the key, can also access the information, assume someone else's identity, etc. </a:t>
            </a:r>
          </a:p>
          <a:p>
            <a:pPr lvl="1" fontAlgn="ctr">
              <a:buNone/>
            </a:pPr>
            <a:r>
              <a:rPr lang="en-US" dirty="0" smtClean="0"/>
              <a:t>		</a:t>
            </a:r>
          </a:p>
          <a:p>
            <a:endParaRPr lang="en-US" dirty="0"/>
          </a:p>
        </p:txBody>
      </p:sp>
      <p:sp>
        <p:nvSpPr>
          <p:cNvPr id="4" name="Date Placeholder 3"/>
          <p:cNvSpPr>
            <a:spLocks noGrp="1"/>
          </p:cNvSpPr>
          <p:nvPr>
            <p:ph type="dt" sz="half" idx="10"/>
          </p:nvPr>
        </p:nvSpPr>
        <p:spPr/>
        <p:txBody>
          <a:bodyPr/>
          <a:lstStyle/>
          <a:p>
            <a:fld id="{DC36BBFC-A1C8-4311-A5E6-43DE43BA34FF}"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Management System</a:t>
            </a:r>
            <a:endParaRPr lang="en-US" dirty="0"/>
          </a:p>
        </p:txBody>
      </p:sp>
      <p:sp>
        <p:nvSpPr>
          <p:cNvPr id="3" name="Content Placeholder 2"/>
          <p:cNvSpPr>
            <a:spLocks noGrp="1"/>
          </p:cNvSpPr>
          <p:nvPr>
            <p:ph idx="1"/>
          </p:nvPr>
        </p:nvSpPr>
        <p:spPr/>
        <p:txBody>
          <a:bodyPr>
            <a:normAutofit/>
          </a:bodyPr>
          <a:lstStyle/>
          <a:p>
            <a:pPr>
              <a:buNone/>
            </a:pPr>
            <a:r>
              <a:rPr lang="en-US" b="1" dirty="0" smtClean="0"/>
              <a:t>Key Management Functionalities</a:t>
            </a:r>
          </a:p>
          <a:p>
            <a:pPr marL="969264" lvl="1" indent="-514350" fontAlgn="ctr">
              <a:buFont typeface="+mj-lt"/>
              <a:buAutoNum type="arabicPeriod"/>
            </a:pPr>
            <a:r>
              <a:rPr lang="en-US" dirty="0" smtClean="0"/>
              <a:t>Generation</a:t>
            </a:r>
          </a:p>
          <a:p>
            <a:pPr marL="969264" lvl="1" indent="-514350" fontAlgn="ctr">
              <a:buFont typeface="+mj-lt"/>
              <a:buAutoNum type="arabicPeriod"/>
            </a:pPr>
            <a:r>
              <a:rPr lang="en-US" dirty="0" smtClean="0"/>
              <a:t>Distribution</a:t>
            </a:r>
          </a:p>
          <a:p>
            <a:pPr marL="969264" lvl="1" indent="-514350" fontAlgn="ctr">
              <a:buFont typeface="+mj-lt"/>
              <a:buAutoNum type="arabicPeriod"/>
            </a:pPr>
            <a:r>
              <a:rPr lang="en-US" dirty="0" smtClean="0"/>
              <a:t>Storage</a:t>
            </a:r>
          </a:p>
          <a:p>
            <a:pPr marL="969264" lvl="1" indent="-514350" fontAlgn="ctr">
              <a:buFont typeface="+mj-lt"/>
              <a:buAutoNum type="arabicPeriod"/>
            </a:pPr>
            <a:r>
              <a:rPr lang="en-US" dirty="0" smtClean="0"/>
              <a:t>Replacement / Exchange</a:t>
            </a:r>
          </a:p>
          <a:p>
            <a:pPr marL="969264" lvl="1" indent="-514350" fontAlgn="ctr">
              <a:buFont typeface="+mj-lt"/>
              <a:buAutoNum type="arabicPeriod"/>
            </a:pPr>
            <a:r>
              <a:rPr lang="en-US" dirty="0" smtClean="0"/>
              <a:t>Usage</a:t>
            </a:r>
          </a:p>
          <a:p>
            <a:pPr marL="969264" lvl="1" indent="-514350" fontAlgn="ctr">
              <a:buFont typeface="+mj-lt"/>
              <a:buAutoNum type="arabicPeriod"/>
            </a:pPr>
            <a:r>
              <a:rPr lang="en-US" dirty="0" smtClean="0"/>
              <a:t>Destruction</a:t>
            </a:r>
          </a:p>
          <a:p>
            <a:pPr>
              <a:buNone/>
            </a:pPr>
            <a:endParaRPr lang="en-US" dirty="0"/>
          </a:p>
        </p:txBody>
      </p:sp>
      <p:sp>
        <p:nvSpPr>
          <p:cNvPr id="4" name="Date Placeholder 3"/>
          <p:cNvSpPr>
            <a:spLocks noGrp="1"/>
          </p:cNvSpPr>
          <p:nvPr>
            <p:ph type="dt" sz="half" idx="10"/>
          </p:nvPr>
        </p:nvSpPr>
        <p:spPr/>
        <p:txBody>
          <a:bodyPr/>
          <a:lstStyle/>
          <a:p>
            <a:fld id="{E997D816-BCE5-4A86-B59E-8834546B8251}"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Management System</a:t>
            </a:r>
            <a:endParaRPr lang="en-US" dirty="0"/>
          </a:p>
        </p:txBody>
      </p:sp>
      <p:sp>
        <p:nvSpPr>
          <p:cNvPr id="3" name="Content Placeholder 2"/>
          <p:cNvSpPr>
            <a:spLocks noGrp="1"/>
          </p:cNvSpPr>
          <p:nvPr>
            <p:ph idx="1"/>
          </p:nvPr>
        </p:nvSpPr>
        <p:spPr/>
        <p:txBody>
          <a:bodyPr/>
          <a:lstStyle/>
          <a:p>
            <a:pPr>
              <a:buNone/>
            </a:pPr>
            <a:r>
              <a:rPr lang="en-US" b="1" dirty="0" smtClean="0"/>
              <a:t>Key Management System Security</a:t>
            </a:r>
            <a:endParaRPr lang="en-US" dirty="0" smtClean="0"/>
          </a:p>
          <a:p>
            <a:pPr lvl="1" fontAlgn="ctr">
              <a:buFont typeface="Wingdings" pitchFamily="2" charset="2"/>
              <a:buChar char="§"/>
            </a:pPr>
            <a:r>
              <a:rPr lang="en-US" dirty="0" smtClean="0"/>
              <a:t>Prevent intruder from obtaining a key</a:t>
            </a:r>
          </a:p>
          <a:p>
            <a:pPr lvl="1" fontAlgn="ctr">
              <a:buFont typeface="Wingdings" pitchFamily="2" charset="2"/>
              <a:buChar char="§"/>
            </a:pPr>
            <a:r>
              <a:rPr lang="en-US" dirty="0" smtClean="0"/>
              <a:t>Avoid unauthorized use of keys, deliberate modification and other forms of manipulation of keys</a:t>
            </a:r>
          </a:p>
          <a:p>
            <a:pPr lvl="1" fontAlgn="ctr">
              <a:buFont typeface="Wingdings" pitchFamily="2" charset="2"/>
              <a:buChar char="§"/>
            </a:pPr>
            <a:r>
              <a:rPr lang="en-US" dirty="0" smtClean="0"/>
              <a:t>Once the reliability of a key is impaired, its use must be terminated immediately</a:t>
            </a:r>
          </a:p>
          <a:p>
            <a:pPr>
              <a:buNone/>
            </a:pPr>
            <a:endParaRPr lang="en-US" dirty="0"/>
          </a:p>
        </p:txBody>
      </p:sp>
      <p:sp>
        <p:nvSpPr>
          <p:cNvPr id="4" name="Date Placeholder 3"/>
          <p:cNvSpPr>
            <a:spLocks noGrp="1"/>
          </p:cNvSpPr>
          <p:nvPr>
            <p:ph type="dt" sz="half" idx="10"/>
          </p:nvPr>
        </p:nvSpPr>
        <p:spPr/>
        <p:txBody>
          <a:bodyPr/>
          <a:lstStyle/>
          <a:p>
            <a:fld id="{7A4F466E-C62B-4935-A2F7-3E1A18EA14DC}" type="datetime1">
              <a:rPr lang="en-US" smtClean="0"/>
              <a:pPr/>
              <a:t>7/29/2009</a:t>
            </a:fld>
            <a:endParaRPr lang="en-US" dirty="0"/>
          </a:p>
        </p:txBody>
      </p:sp>
      <p:sp>
        <p:nvSpPr>
          <p:cNvPr id="6" name="Footer Placeholder 5"/>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IEEE P1619.3 STANDARD</a:t>
            </a:r>
            <a:endParaRPr lang="en-US" dirty="0"/>
          </a:p>
        </p:txBody>
      </p:sp>
      <p:sp>
        <p:nvSpPr>
          <p:cNvPr id="2" name="Text Placeholder 1"/>
          <p:cNvSpPr>
            <a:spLocks noGrp="1"/>
          </p:cNvSpPr>
          <p:nvPr>
            <p:ph type="body" idx="1"/>
          </p:nvPr>
        </p:nvSpPr>
        <p:spPr/>
        <p:txBody>
          <a:bodyPr/>
          <a:lstStyle/>
          <a:p>
            <a:pPr>
              <a:buFont typeface="Wingdings" pitchFamily="2" charset="2"/>
              <a:buChar char="q"/>
            </a:pPr>
            <a:r>
              <a:rPr lang="en-US" dirty="0" smtClean="0"/>
              <a:t>Problems</a:t>
            </a:r>
          </a:p>
          <a:p>
            <a:pPr>
              <a:buFont typeface="Wingdings" pitchFamily="2" charset="2"/>
              <a:buChar char="q"/>
            </a:pPr>
            <a:r>
              <a:rPr lang="en-US" dirty="0" smtClean="0"/>
              <a:t>Solution</a:t>
            </a:r>
          </a:p>
        </p:txBody>
      </p:sp>
      <p:sp>
        <p:nvSpPr>
          <p:cNvPr id="3" name="Date Placeholder 2"/>
          <p:cNvSpPr>
            <a:spLocks noGrp="1"/>
          </p:cNvSpPr>
          <p:nvPr>
            <p:ph type="dt" sz="half" idx="10"/>
          </p:nvPr>
        </p:nvSpPr>
        <p:spPr/>
        <p:txBody>
          <a:bodyPr/>
          <a:lstStyle/>
          <a:p>
            <a:fld id="{A02264EB-6EF6-48C3-A9F6-472951FDFAB9}" type="datetime1">
              <a:rPr lang="en-US" smtClean="0"/>
              <a:pPr/>
              <a:t>7/29/2009</a:t>
            </a:fld>
            <a:endParaRPr lang="en-US" dirty="0"/>
          </a:p>
        </p:txBody>
      </p:sp>
      <p:sp>
        <p:nvSpPr>
          <p:cNvPr id="4" name="Footer Placeholder 3"/>
          <p:cNvSpPr>
            <a:spLocks noGrp="1"/>
          </p:cNvSpPr>
          <p:nvPr>
            <p:ph type="ftr" sz="quarter" idx="11"/>
          </p:nvPr>
        </p:nvSpPr>
        <p:spPr/>
        <p:txBody>
          <a:bodyPr/>
          <a:lstStyle/>
          <a:p>
            <a:r>
              <a:rPr lang="en-US" smtClean="0"/>
              <a:t>PHILIP HUYNH / CS691</a:t>
            </a:r>
            <a:endParaRPr lang="en-US" dirty="0"/>
          </a:p>
        </p:txBody>
      </p:sp>
      <p:sp>
        <p:nvSpPr>
          <p:cNvPr id="5" name="Slide Number Placeholder 4"/>
          <p:cNvSpPr>
            <a:spLocks noGrp="1"/>
          </p:cNvSpPr>
          <p:nvPr>
            <p:ph type="sldNum" sz="quarter" idx="12"/>
          </p:nvPr>
        </p:nvSpPr>
        <p:spPr/>
        <p:txBody>
          <a:bodyPr/>
          <a:lstStyle/>
          <a:p>
            <a:fld id="{86133A26-AA60-45DF-82E5-4DC94B988A3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P1619.3 Standard</a:t>
            </a:r>
            <a:endParaRPr lang="en-US" dirty="0"/>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609600" y="1676400"/>
            <a:ext cx="3200400" cy="4786747"/>
          </a:xfrm>
          <a:prstGeom prst="rect">
            <a:avLst/>
          </a:prstGeom>
          <a:noFill/>
          <a:ln w="9525">
            <a:noFill/>
            <a:miter lim="800000"/>
            <a:headEnd/>
            <a:tailEnd/>
          </a:ln>
        </p:spPr>
      </p:pic>
      <p:sp>
        <p:nvSpPr>
          <p:cNvPr id="4" name="Content Placeholder 3"/>
          <p:cNvSpPr>
            <a:spLocks noGrp="1"/>
          </p:cNvSpPr>
          <p:nvPr>
            <p:ph sz="half" idx="2"/>
          </p:nvPr>
        </p:nvSpPr>
        <p:spPr>
          <a:xfrm>
            <a:off x="4191000" y="1752600"/>
            <a:ext cx="4572000" cy="4724400"/>
          </a:xfrm>
        </p:spPr>
        <p:txBody>
          <a:bodyPr>
            <a:normAutofit fontScale="62500" lnSpcReduction="20000"/>
          </a:bodyPr>
          <a:lstStyle/>
          <a:p>
            <a:pPr>
              <a:buNone/>
            </a:pPr>
            <a:r>
              <a:rPr lang="en-US" b="1" dirty="0" smtClean="0"/>
              <a:t>Encrypting Storage Problems</a:t>
            </a:r>
          </a:p>
          <a:p>
            <a:pPr>
              <a:buFont typeface="Wingdings" pitchFamily="2" charset="2"/>
              <a:buChar char="q"/>
            </a:pPr>
            <a:r>
              <a:rPr lang="en-US" dirty="0" smtClean="0"/>
              <a:t>We can’t always expect a tape drive to be able to get keys from an encryption appliance’s key server, or for an encryption appliance to be able to get keys from a tape drive’s key server because there is very little interoperability between vendors’ key management systems.</a:t>
            </a:r>
          </a:p>
          <a:p>
            <a:pPr>
              <a:buFont typeface="Wingdings" pitchFamily="2" charset="2"/>
              <a:buChar char="q"/>
            </a:pPr>
            <a:r>
              <a:rPr lang="en-US" dirty="0" smtClean="0"/>
              <a:t>We can’t expect a storage device to be able to get keys from a distant key server. If we encrypt a backup tape in New York data center and send the tape to an offsite backup facility we can’t always expect that the data can be decrypted at the backup facility because the storage device there may be unable to reach the key server that provide the decryption key.</a:t>
            </a:r>
          </a:p>
          <a:p>
            <a:pPr>
              <a:buFontTx/>
              <a:buChar char="-"/>
            </a:pPr>
            <a:endParaRPr lang="en-US" dirty="0" smtClean="0"/>
          </a:p>
          <a:p>
            <a:pPr>
              <a:buNone/>
            </a:pPr>
            <a:endParaRPr lang="en-US" dirty="0"/>
          </a:p>
        </p:txBody>
      </p:sp>
      <p:sp>
        <p:nvSpPr>
          <p:cNvPr id="6" name="Date Placeholder 5"/>
          <p:cNvSpPr>
            <a:spLocks noGrp="1"/>
          </p:cNvSpPr>
          <p:nvPr>
            <p:ph type="dt" sz="half" idx="10"/>
          </p:nvPr>
        </p:nvSpPr>
        <p:spPr/>
        <p:txBody>
          <a:bodyPr/>
          <a:lstStyle/>
          <a:p>
            <a:fld id="{49399B73-85C8-4AB9-962C-B0DBC346918B}" type="datetime1">
              <a:rPr lang="en-US" smtClean="0"/>
              <a:pPr/>
              <a:t>7/29/2009</a:t>
            </a:fld>
            <a:endParaRPr lang="en-US" dirty="0"/>
          </a:p>
        </p:txBody>
      </p:sp>
      <p:sp>
        <p:nvSpPr>
          <p:cNvPr id="8" name="Footer Placeholder 7"/>
          <p:cNvSpPr>
            <a:spLocks noGrp="1"/>
          </p:cNvSpPr>
          <p:nvPr>
            <p:ph type="ftr" sz="quarter" idx="11"/>
          </p:nvPr>
        </p:nvSpPr>
        <p:spPr/>
        <p:txBody>
          <a:bodyPr/>
          <a:lstStyle/>
          <a:p>
            <a:r>
              <a:rPr lang="en-US" smtClean="0"/>
              <a:t>PHILIP HUYNH / CS691</a:t>
            </a:r>
            <a:endParaRPr lang="en-US" dirty="0"/>
          </a:p>
        </p:txBody>
      </p:sp>
      <p:sp>
        <p:nvSpPr>
          <p:cNvPr id="7" name="Slide Number Placeholder 6"/>
          <p:cNvSpPr>
            <a:spLocks noGrp="1"/>
          </p:cNvSpPr>
          <p:nvPr>
            <p:ph type="sldNum" sz="quarter" idx="12"/>
          </p:nvPr>
        </p:nvSpPr>
        <p:spPr/>
        <p:txBody>
          <a:bodyPr/>
          <a:lstStyle/>
          <a:p>
            <a:fld id="{86133A26-AA60-45DF-82E5-4DC94B988A3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P1619.3 Standard</a:t>
            </a:r>
            <a:endParaRPr 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609600" y="1676400"/>
            <a:ext cx="3048000" cy="4818743"/>
          </a:xfrm>
          <a:prstGeom prst="rect">
            <a:avLst/>
          </a:prstGeom>
          <a:noFill/>
          <a:ln w="9525">
            <a:noFill/>
            <a:miter lim="800000"/>
            <a:headEnd/>
            <a:tailEnd/>
          </a:ln>
        </p:spPr>
      </p:pic>
      <p:sp>
        <p:nvSpPr>
          <p:cNvPr id="4" name="Content Placeholder 3"/>
          <p:cNvSpPr>
            <a:spLocks noGrp="1"/>
          </p:cNvSpPr>
          <p:nvPr>
            <p:ph sz="half" idx="2"/>
          </p:nvPr>
        </p:nvSpPr>
        <p:spPr>
          <a:xfrm>
            <a:off x="3962400" y="1676400"/>
            <a:ext cx="4724400" cy="4800600"/>
          </a:xfrm>
        </p:spPr>
        <p:txBody>
          <a:bodyPr>
            <a:normAutofit fontScale="92500" lnSpcReduction="20000"/>
          </a:bodyPr>
          <a:lstStyle/>
          <a:p>
            <a:pPr>
              <a:buFont typeface="Wingdings" pitchFamily="2" charset="2"/>
              <a:buChar char="q"/>
            </a:pPr>
            <a:r>
              <a:rPr lang="en-US" b="1" dirty="0" smtClean="0"/>
              <a:t>The goal</a:t>
            </a:r>
          </a:p>
          <a:p>
            <a:pPr lvl="1">
              <a:buFont typeface="Wingdings" pitchFamily="2" charset="2"/>
              <a:buChar char="§"/>
            </a:pPr>
            <a:r>
              <a:rPr lang="en-US" dirty="0" smtClean="0"/>
              <a:t>Eliminate all the key management problems </a:t>
            </a:r>
          </a:p>
          <a:p>
            <a:pPr lvl="1">
              <a:buFont typeface="Wingdings" pitchFamily="2" charset="2"/>
              <a:buChar char="§"/>
            </a:pPr>
            <a:r>
              <a:rPr lang="en-US" dirty="0" smtClean="0"/>
              <a:t>Make interoperable key management possible.</a:t>
            </a:r>
          </a:p>
          <a:p>
            <a:pPr>
              <a:buFont typeface="Wingdings" pitchFamily="2" charset="2"/>
              <a:buChar char="q"/>
            </a:pPr>
            <a:r>
              <a:rPr lang="en-US" b="1" dirty="0" smtClean="0"/>
              <a:t>Abstracts the components of a cryptographic system into</a:t>
            </a:r>
          </a:p>
          <a:p>
            <a:pPr lvl="1">
              <a:buFont typeface="Wingdings" pitchFamily="2" charset="2"/>
              <a:buChar char="§"/>
            </a:pPr>
            <a:r>
              <a:rPr lang="en-US" dirty="0" smtClean="0"/>
              <a:t>Key management server </a:t>
            </a:r>
          </a:p>
          <a:p>
            <a:pPr lvl="1">
              <a:buFont typeface="Wingdings" pitchFamily="2" charset="2"/>
              <a:buChar char="§"/>
            </a:pPr>
            <a:r>
              <a:rPr lang="en-US" dirty="0" smtClean="0"/>
              <a:t>Key management client</a:t>
            </a:r>
          </a:p>
          <a:p>
            <a:pPr lvl="1">
              <a:buFont typeface="Wingdings" pitchFamily="2" charset="2"/>
              <a:buChar char="§"/>
            </a:pPr>
            <a:r>
              <a:rPr lang="en-US" dirty="0" smtClean="0"/>
              <a:t>Cryptographic unit. 	</a:t>
            </a:r>
          </a:p>
          <a:p>
            <a:pPr>
              <a:buFont typeface="Wingdings" pitchFamily="2" charset="2"/>
              <a:buChar char="q"/>
            </a:pPr>
            <a:r>
              <a:rPr lang="en-US" b="1" dirty="0" smtClean="0"/>
              <a:t>The standard also defines operations between the key management servers. </a:t>
            </a:r>
          </a:p>
          <a:p>
            <a:pPr>
              <a:buNone/>
            </a:pPr>
            <a:r>
              <a:rPr lang="en-US" dirty="0" smtClean="0"/>
              <a:t>	</a:t>
            </a:r>
          </a:p>
          <a:p>
            <a:pPr>
              <a:buNone/>
            </a:pPr>
            <a:endParaRPr lang="en-US" dirty="0"/>
          </a:p>
        </p:txBody>
      </p:sp>
      <p:sp>
        <p:nvSpPr>
          <p:cNvPr id="5" name="Date Placeholder 4"/>
          <p:cNvSpPr>
            <a:spLocks noGrp="1"/>
          </p:cNvSpPr>
          <p:nvPr>
            <p:ph type="dt" sz="half" idx="10"/>
          </p:nvPr>
        </p:nvSpPr>
        <p:spPr/>
        <p:txBody>
          <a:bodyPr/>
          <a:lstStyle/>
          <a:p>
            <a:fld id="{617CF58C-83AC-4BA8-8BFA-DB8237548734}" type="datetime1">
              <a:rPr lang="en-US" smtClean="0"/>
              <a:pPr/>
              <a:t>7/29/2009</a:t>
            </a:fld>
            <a:endParaRPr lang="en-US" dirty="0"/>
          </a:p>
        </p:txBody>
      </p:sp>
      <p:sp>
        <p:nvSpPr>
          <p:cNvPr id="7" name="Footer Placeholder 6"/>
          <p:cNvSpPr>
            <a:spLocks noGrp="1"/>
          </p:cNvSpPr>
          <p:nvPr>
            <p:ph type="ftr" sz="quarter" idx="11"/>
          </p:nvPr>
        </p:nvSpPr>
        <p:spPr/>
        <p:txBody>
          <a:bodyPr/>
          <a:lstStyle/>
          <a:p>
            <a:r>
              <a:rPr lang="en-US" smtClean="0"/>
              <a:t>PHILIP HUYNH / CS691</a:t>
            </a:r>
            <a:endParaRPr lang="en-US" dirty="0"/>
          </a:p>
        </p:txBody>
      </p:sp>
      <p:sp>
        <p:nvSpPr>
          <p:cNvPr id="6" name="Slide Number Placeholder 5"/>
          <p:cNvSpPr>
            <a:spLocks noGrp="1"/>
          </p:cNvSpPr>
          <p:nvPr>
            <p:ph type="sldNum" sz="quarter" idx="12"/>
          </p:nvPr>
        </p:nvSpPr>
        <p:spPr/>
        <p:txBody>
          <a:bodyPr/>
          <a:lstStyle/>
          <a:p>
            <a:fld id="{86133A26-AA60-45DF-82E5-4DC94B988A3B}"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750</TotalTime>
  <Words>1211</Words>
  <Application>Microsoft Office PowerPoint</Application>
  <PresentationFormat>On-screen Show (4:3)</PresentationFormat>
  <Paragraphs>188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KEY MANAGEMENT SYSTEM</vt:lpstr>
      <vt:lpstr>Outline of the Talk</vt:lpstr>
      <vt:lpstr>KEY MANAGEMENT SYSTEMS</vt:lpstr>
      <vt:lpstr>Key Management System</vt:lpstr>
      <vt:lpstr>Key Management System</vt:lpstr>
      <vt:lpstr>Key Management System</vt:lpstr>
      <vt:lpstr>IEEE P1619.3 STANDARD</vt:lpstr>
      <vt:lpstr>IEEE P1619.3 Standard</vt:lpstr>
      <vt:lpstr>IEEE P1619.3 Standard</vt:lpstr>
      <vt:lpstr>IEEE P1619.3 Standard</vt:lpstr>
      <vt:lpstr>STRONGKEY SYMMETRIC KEY MANAGEMENT SYSTEM</vt:lpstr>
      <vt:lpstr>Strongkey Symmetric Key Management System (SKMS)</vt:lpstr>
      <vt:lpstr>Strongkey SKMS Architecture</vt:lpstr>
      <vt:lpstr>Strongkey SKMS Architecture</vt:lpstr>
      <vt:lpstr>OASIS KEY MANAGEMENT INTEROPERABILITY PROTOCOL</vt:lpstr>
      <vt:lpstr>OASIS Key Management Interoperability Protocol (KMIP)</vt:lpstr>
      <vt:lpstr>OASIS Key Management Interoperability Protocol (KMIP)</vt:lpstr>
      <vt:lpstr>OASIS Key Management Interoperability Protocol (KMIP)</vt:lpstr>
      <vt:lpstr>Conclusions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MANAGEMENT SYSTEM</dc:title>
  <dc:creator>Phil H</dc:creator>
  <cp:lastModifiedBy>Phil H</cp:lastModifiedBy>
  <cp:revision>141</cp:revision>
  <dcterms:created xsi:type="dcterms:W3CDTF">2009-07-27T05:00:02Z</dcterms:created>
  <dcterms:modified xsi:type="dcterms:W3CDTF">2009-07-29T09:50:50Z</dcterms:modified>
</cp:coreProperties>
</file>