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71" r:id="rId2"/>
    <p:sldId id="257" r:id="rId3"/>
    <p:sldId id="269" r:id="rId4"/>
    <p:sldId id="267" r:id="rId5"/>
    <p:sldId id="272" r:id="rId6"/>
    <p:sldId id="258" r:id="rId7"/>
    <p:sldId id="274" r:id="rId8"/>
    <p:sldId id="275" r:id="rId9"/>
    <p:sldId id="273" r:id="rId10"/>
    <p:sldId id="268" r:id="rId11"/>
    <p:sldId id="262" r:id="rId12"/>
    <p:sldId id="259" r:id="rId13"/>
    <p:sldId id="265" r:id="rId14"/>
    <p:sldId id="264" r:id="rId15"/>
    <p:sldId id="266" r:id="rId16"/>
    <p:sldId id="270" r:id="rId17"/>
    <p:sldId id="277" r:id="rId18"/>
    <p:sldId id="276" r:id="rId19"/>
    <p:sldId id="278" r:id="rId20"/>
    <p:sldId id="261" r:id="rId21"/>
    <p:sldId id="26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202" autoAdjust="0"/>
  </p:normalViewPr>
  <p:slideViewPr>
    <p:cSldViewPr>
      <p:cViewPr varScale="1">
        <p:scale>
          <a:sx n="75" d="100"/>
          <a:sy n="75" d="100"/>
        </p:scale>
        <p:origin x="-14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9DFA02-79BC-4266-BA4B-B445216ABCE3}" type="datetimeFigureOut">
              <a:rPr lang="en-US" smtClean="0"/>
              <a:pPr/>
              <a:t>8/4/2009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2A00D-6255-4B9F-AD8C-6542FC334A4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US" b="1" dirty="0"/>
          </a:p>
        </p:txBody>
      </p:sp>
      <p:sp>
        <p:nvSpPr>
          <p:cNvPr id="4" name="Slide Number Placeholder 3"/>
          <p:cNvSpPr>
            <a:spLocks noGrp="1"/>
          </p:cNvSpPr>
          <p:nvPr>
            <p:ph type="sldNum" sz="quarter" idx="10"/>
          </p:nvPr>
        </p:nvSpPr>
        <p:spPr/>
        <p:txBody>
          <a:bodyPr/>
          <a:lstStyle/>
          <a:p>
            <a:fld id="{69C2A00D-6255-4B9F-AD8C-6542FC334A4B}"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C2A00D-6255-4B9F-AD8C-6542FC334A4B}"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C2A00D-6255-4B9F-AD8C-6542FC334A4B}"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69C2A00D-6255-4B9F-AD8C-6542FC334A4B}"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r>
              <a:rPr lang="en-US" smtClean="0"/>
              <a:t>7/27/2009</a:t>
            </a:r>
            <a:endParaRPr lang="en-US"/>
          </a:p>
        </p:txBody>
      </p:sp>
      <p:sp>
        <p:nvSpPr>
          <p:cNvPr id="19" name="Footer Placeholder 18"/>
          <p:cNvSpPr>
            <a:spLocks noGrp="1"/>
          </p:cNvSpPr>
          <p:nvPr>
            <p:ph type="ftr" sz="quarter" idx="11"/>
          </p:nvPr>
        </p:nvSpPr>
        <p:spPr/>
        <p:txBody>
          <a:bodyPr/>
          <a:lstStyle/>
          <a:p>
            <a:r>
              <a:rPr lang="en-US" smtClean="0"/>
              <a:t>UCCS - CS691</a:t>
            </a:r>
            <a:endParaRPr lang="en-US"/>
          </a:p>
        </p:txBody>
      </p:sp>
      <p:sp>
        <p:nvSpPr>
          <p:cNvPr id="27" name="Slide Number Placeholder 26"/>
          <p:cNvSpPr>
            <a:spLocks noGrp="1"/>
          </p:cNvSpPr>
          <p:nvPr>
            <p:ph type="sldNum" sz="quarter" idx="12"/>
          </p:nvPr>
        </p:nvSpPr>
        <p:spPr/>
        <p:txBody>
          <a:bodyPr/>
          <a:lstStyle/>
          <a:p>
            <a:fld id="{B8E98224-DEA0-443E-91AA-BFCF44F56D5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7/27/2009</a:t>
            </a:r>
            <a:endParaRPr lang="en-US"/>
          </a:p>
        </p:txBody>
      </p:sp>
      <p:sp>
        <p:nvSpPr>
          <p:cNvPr id="5" name="Footer Placeholder 4"/>
          <p:cNvSpPr>
            <a:spLocks noGrp="1"/>
          </p:cNvSpPr>
          <p:nvPr>
            <p:ph type="ftr" sz="quarter" idx="11"/>
          </p:nvPr>
        </p:nvSpPr>
        <p:spPr/>
        <p:txBody>
          <a:bodyPr/>
          <a:lstStyle/>
          <a:p>
            <a:r>
              <a:rPr lang="en-US" smtClean="0"/>
              <a:t>UCCS - CS691</a:t>
            </a:r>
            <a:endParaRPr lang="en-US"/>
          </a:p>
        </p:txBody>
      </p:sp>
      <p:sp>
        <p:nvSpPr>
          <p:cNvPr id="6" name="Slide Number Placeholder 5"/>
          <p:cNvSpPr>
            <a:spLocks noGrp="1"/>
          </p:cNvSpPr>
          <p:nvPr>
            <p:ph type="sldNum" sz="quarter" idx="12"/>
          </p:nvPr>
        </p:nvSpPr>
        <p:spPr/>
        <p:txBody>
          <a:bodyPr/>
          <a:lstStyle/>
          <a:p>
            <a:fld id="{B8E98224-DEA0-443E-91AA-BFCF44F56D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7/27/2009</a:t>
            </a:r>
            <a:endParaRPr lang="en-US"/>
          </a:p>
        </p:txBody>
      </p:sp>
      <p:sp>
        <p:nvSpPr>
          <p:cNvPr id="5" name="Footer Placeholder 4"/>
          <p:cNvSpPr>
            <a:spLocks noGrp="1"/>
          </p:cNvSpPr>
          <p:nvPr>
            <p:ph type="ftr" sz="quarter" idx="11"/>
          </p:nvPr>
        </p:nvSpPr>
        <p:spPr/>
        <p:txBody>
          <a:bodyPr/>
          <a:lstStyle/>
          <a:p>
            <a:r>
              <a:rPr lang="en-US" smtClean="0"/>
              <a:t>UCCS - CS691</a:t>
            </a:r>
            <a:endParaRPr lang="en-US"/>
          </a:p>
        </p:txBody>
      </p:sp>
      <p:sp>
        <p:nvSpPr>
          <p:cNvPr id="6" name="Slide Number Placeholder 5"/>
          <p:cNvSpPr>
            <a:spLocks noGrp="1"/>
          </p:cNvSpPr>
          <p:nvPr>
            <p:ph type="sldNum" sz="quarter" idx="12"/>
          </p:nvPr>
        </p:nvSpPr>
        <p:spPr/>
        <p:txBody>
          <a:bodyPr/>
          <a:lstStyle/>
          <a:p>
            <a:fld id="{B8E98224-DEA0-443E-91AA-BFCF44F56D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7/27/2009</a:t>
            </a:r>
            <a:endParaRPr lang="en-US"/>
          </a:p>
        </p:txBody>
      </p:sp>
      <p:sp>
        <p:nvSpPr>
          <p:cNvPr id="5" name="Footer Placeholder 4"/>
          <p:cNvSpPr>
            <a:spLocks noGrp="1"/>
          </p:cNvSpPr>
          <p:nvPr>
            <p:ph type="ftr" sz="quarter" idx="11"/>
          </p:nvPr>
        </p:nvSpPr>
        <p:spPr/>
        <p:txBody>
          <a:bodyPr/>
          <a:lstStyle/>
          <a:p>
            <a:r>
              <a:rPr lang="en-US" smtClean="0"/>
              <a:t>UCCS - CS691</a:t>
            </a:r>
            <a:endParaRPr lang="en-US"/>
          </a:p>
        </p:txBody>
      </p:sp>
      <p:sp>
        <p:nvSpPr>
          <p:cNvPr id="6" name="Slide Number Placeholder 5"/>
          <p:cNvSpPr>
            <a:spLocks noGrp="1"/>
          </p:cNvSpPr>
          <p:nvPr>
            <p:ph type="sldNum" sz="quarter" idx="12"/>
          </p:nvPr>
        </p:nvSpPr>
        <p:spPr/>
        <p:txBody>
          <a:bodyPr/>
          <a:lstStyle/>
          <a:p>
            <a:fld id="{B8E98224-DEA0-443E-91AA-BFCF44F56D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t>7/27/2009</a:t>
            </a:r>
            <a:endParaRPr lang="en-US"/>
          </a:p>
        </p:txBody>
      </p:sp>
      <p:sp>
        <p:nvSpPr>
          <p:cNvPr id="5" name="Footer Placeholder 4"/>
          <p:cNvSpPr>
            <a:spLocks noGrp="1"/>
          </p:cNvSpPr>
          <p:nvPr>
            <p:ph type="ftr" sz="quarter" idx="11"/>
          </p:nvPr>
        </p:nvSpPr>
        <p:spPr/>
        <p:txBody>
          <a:bodyPr/>
          <a:lstStyle/>
          <a:p>
            <a:r>
              <a:rPr lang="en-US" smtClean="0"/>
              <a:t>UCCS - CS691</a:t>
            </a:r>
            <a:endParaRPr lang="en-US"/>
          </a:p>
        </p:txBody>
      </p:sp>
      <p:sp>
        <p:nvSpPr>
          <p:cNvPr id="6" name="Slide Number Placeholder 5"/>
          <p:cNvSpPr>
            <a:spLocks noGrp="1"/>
          </p:cNvSpPr>
          <p:nvPr>
            <p:ph type="sldNum" sz="quarter" idx="12"/>
          </p:nvPr>
        </p:nvSpPr>
        <p:spPr/>
        <p:txBody>
          <a:bodyPr/>
          <a:lstStyle/>
          <a:p>
            <a:fld id="{B8E98224-DEA0-443E-91AA-BFCF44F56D5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7/27/2009</a:t>
            </a:r>
            <a:endParaRPr lang="en-US"/>
          </a:p>
        </p:txBody>
      </p:sp>
      <p:sp>
        <p:nvSpPr>
          <p:cNvPr id="6" name="Footer Placeholder 5"/>
          <p:cNvSpPr>
            <a:spLocks noGrp="1"/>
          </p:cNvSpPr>
          <p:nvPr>
            <p:ph type="ftr" sz="quarter" idx="11"/>
          </p:nvPr>
        </p:nvSpPr>
        <p:spPr/>
        <p:txBody>
          <a:bodyPr/>
          <a:lstStyle/>
          <a:p>
            <a:r>
              <a:rPr lang="en-US" smtClean="0"/>
              <a:t>UCCS - CS691</a:t>
            </a:r>
            <a:endParaRPr lang="en-US"/>
          </a:p>
        </p:txBody>
      </p:sp>
      <p:sp>
        <p:nvSpPr>
          <p:cNvPr id="7" name="Slide Number Placeholder 6"/>
          <p:cNvSpPr>
            <a:spLocks noGrp="1"/>
          </p:cNvSpPr>
          <p:nvPr>
            <p:ph type="sldNum" sz="quarter" idx="12"/>
          </p:nvPr>
        </p:nvSpPr>
        <p:spPr/>
        <p:txBody>
          <a:bodyPr/>
          <a:lstStyle/>
          <a:p>
            <a:fld id="{B8E98224-DEA0-443E-91AA-BFCF44F56D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en-US" smtClean="0"/>
              <a:t>7/27/2009</a:t>
            </a:r>
            <a:endParaRPr lang="en-US"/>
          </a:p>
        </p:txBody>
      </p:sp>
      <p:sp>
        <p:nvSpPr>
          <p:cNvPr id="8" name="Footer Placeholder 7"/>
          <p:cNvSpPr>
            <a:spLocks noGrp="1"/>
          </p:cNvSpPr>
          <p:nvPr>
            <p:ph type="ftr" sz="quarter" idx="11"/>
          </p:nvPr>
        </p:nvSpPr>
        <p:spPr/>
        <p:txBody>
          <a:bodyPr/>
          <a:lstStyle/>
          <a:p>
            <a:r>
              <a:rPr lang="en-US" smtClean="0"/>
              <a:t>UCCS - CS691</a:t>
            </a:r>
            <a:endParaRPr lang="en-US"/>
          </a:p>
        </p:txBody>
      </p:sp>
      <p:sp>
        <p:nvSpPr>
          <p:cNvPr id="9" name="Slide Number Placeholder 8"/>
          <p:cNvSpPr>
            <a:spLocks noGrp="1"/>
          </p:cNvSpPr>
          <p:nvPr>
            <p:ph type="sldNum" sz="quarter" idx="12"/>
          </p:nvPr>
        </p:nvSpPr>
        <p:spPr/>
        <p:txBody>
          <a:bodyPr/>
          <a:lstStyle/>
          <a:p>
            <a:fld id="{B8E98224-DEA0-443E-91AA-BFCF44F56D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7/27/2009</a:t>
            </a:r>
            <a:endParaRPr lang="en-US"/>
          </a:p>
        </p:txBody>
      </p:sp>
      <p:sp>
        <p:nvSpPr>
          <p:cNvPr id="4" name="Footer Placeholder 3"/>
          <p:cNvSpPr>
            <a:spLocks noGrp="1"/>
          </p:cNvSpPr>
          <p:nvPr>
            <p:ph type="ftr" sz="quarter" idx="11"/>
          </p:nvPr>
        </p:nvSpPr>
        <p:spPr/>
        <p:txBody>
          <a:bodyPr/>
          <a:lstStyle/>
          <a:p>
            <a:r>
              <a:rPr lang="en-US" smtClean="0"/>
              <a:t>UCCS - CS691</a:t>
            </a:r>
            <a:endParaRPr lang="en-US"/>
          </a:p>
        </p:txBody>
      </p:sp>
      <p:sp>
        <p:nvSpPr>
          <p:cNvPr id="5" name="Slide Number Placeholder 4"/>
          <p:cNvSpPr>
            <a:spLocks noGrp="1"/>
          </p:cNvSpPr>
          <p:nvPr>
            <p:ph type="sldNum" sz="quarter" idx="12"/>
          </p:nvPr>
        </p:nvSpPr>
        <p:spPr/>
        <p:txBody>
          <a:bodyPr/>
          <a:lstStyle/>
          <a:p>
            <a:fld id="{B8E98224-DEA0-443E-91AA-BFCF44F56D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7/27/2009</a:t>
            </a:r>
            <a:endParaRPr lang="en-US"/>
          </a:p>
        </p:txBody>
      </p:sp>
      <p:sp>
        <p:nvSpPr>
          <p:cNvPr id="3" name="Footer Placeholder 2"/>
          <p:cNvSpPr>
            <a:spLocks noGrp="1"/>
          </p:cNvSpPr>
          <p:nvPr>
            <p:ph type="ftr" sz="quarter" idx="11"/>
          </p:nvPr>
        </p:nvSpPr>
        <p:spPr/>
        <p:txBody>
          <a:bodyPr/>
          <a:lstStyle/>
          <a:p>
            <a:r>
              <a:rPr lang="en-US" smtClean="0"/>
              <a:t>UCCS - CS691</a:t>
            </a:r>
            <a:endParaRPr lang="en-US"/>
          </a:p>
        </p:txBody>
      </p:sp>
      <p:sp>
        <p:nvSpPr>
          <p:cNvPr id="4" name="Slide Number Placeholder 3"/>
          <p:cNvSpPr>
            <a:spLocks noGrp="1"/>
          </p:cNvSpPr>
          <p:nvPr>
            <p:ph type="sldNum" sz="quarter" idx="12"/>
          </p:nvPr>
        </p:nvSpPr>
        <p:spPr/>
        <p:txBody>
          <a:bodyPr/>
          <a:lstStyle/>
          <a:p>
            <a:fld id="{B8E98224-DEA0-443E-91AA-BFCF44F56D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7/27/2009</a:t>
            </a:r>
            <a:endParaRPr lang="en-US"/>
          </a:p>
        </p:txBody>
      </p:sp>
      <p:sp>
        <p:nvSpPr>
          <p:cNvPr id="6" name="Footer Placeholder 5"/>
          <p:cNvSpPr>
            <a:spLocks noGrp="1"/>
          </p:cNvSpPr>
          <p:nvPr>
            <p:ph type="ftr" sz="quarter" idx="11"/>
          </p:nvPr>
        </p:nvSpPr>
        <p:spPr/>
        <p:txBody>
          <a:bodyPr/>
          <a:lstStyle/>
          <a:p>
            <a:r>
              <a:rPr lang="en-US" smtClean="0"/>
              <a:t>UCCS - CS691</a:t>
            </a:r>
            <a:endParaRPr lang="en-US"/>
          </a:p>
        </p:txBody>
      </p:sp>
      <p:sp>
        <p:nvSpPr>
          <p:cNvPr id="7" name="Slide Number Placeholder 6"/>
          <p:cNvSpPr>
            <a:spLocks noGrp="1"/>
          </p:cNvSpPr>
          <p:nvPr>
            <p:ph type="sldNum" sz="quarter" idx="12"/>
          </p:nvPr>
        </p:nvSpPr>
        <p:spPr/>
        <p:txBody>
          <a:bodyPr/>
          <a:lstStyle/>
          <a:p>
            <a:fld id="{B8E98224-DEA0-443E-91AA-BFCF44F56D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7/27/2009</a:t>
            </a:r>
            <a:endParaRPr lang="en-US"/>
          </a:p>
        </p:txBody>
      </p:sp>
      <p:sp>
        <p:nvSpPr>
          <p:cNvPr id="6" name="Footer Placeholder 5"/>
          <p:cNvSpPr>
            <a:spLocks noGrp="1"/>
          </p:cNvSpPr>
          <p:nvPr>
            <p:ph type="ftr" sz="quarter" idx="11"/>
          </p:nvPr>
        </p:nvSpPr>
        <p:spPr/>
        <p:txBody>
          <a:bodyPr/>
          <a:lstStyle/>
          <a:p>
            <a:r>
              <a:rPr lang="en-US" smtClean="0"/>
              <a:t>UCCS - CS691</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8E98224-DEA0-443E-91AA-BFCF44F56D5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7/27/2009</a:t>
            </a: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UCCS - CS691</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8E98224-DEA0-443E-91AA-BFCF44F56D5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ourceforge.net/projects/nscplu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landisgyr.com/en/pub/home.cf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algn="ctr">
              <a:buNone/>
            </a:pPr>
            <a:endParaRPr lang="en-US" sz="4000" dirty="0" smtClean="0"/>
          </a:p>
          <a:p>
            <a:pPr algn="ctr">
              <a:buNone/>
            </a:pPr>
            <a:r>
              <a:rPr lang="en-US" sz="4000" dirty="0" smtClean="0"/>
              <a:t>Network Monitoring</a:t>
            </a:r>
            <a:br>
              <a:rPr lang="en-US" sz="4000" dirty="0" smtClean="0"/>
            </a:br>
            <a:r>
              <a:rPr lang="en-US" sz="4000" dirty="0" smtClean="0"/>
              <a:t>as a Layer of Security</a:t>
            </a:r>
          </a:p>
          <a:p>
            <a:pPr algn="ctr">
              <a:buNone/>
            </a:pPr>
            <a:endParaRPr lang="en-US" sz="4000" dirty="0" smtClean="0"/>
          </a:p>
          <a:p>
            <a:pPr algn="ctr">
              <a:buNone/>
            </a:pPr>
            <a:r>
              <a:rPr lang="en-US" sz="2400" dirty="0" smtClean="0"/>
              <a:t>CS 691 Advanced System Security Design</a:t>
            </a:r>
          </a:p>
          <a:p>
            <a:pPr algn="ctr">
              <a:buNone/>
            </a:pPr>
            <a:r>
              <a:rPr lang="en-US" sz="2400" dirty="0" smtClean="0"/>
              <a:t>University of Colorado – Colorado Springs</a:t>
            </a:r>
          </a:p>
          <a:p>
            <a:pPr algn="ctr">
              <a:buNone/>
            </a:pPr>
            <a:r>
              <a:rPr lang="en-US" sz="2400" dirty="0" smtClean="0"/>
              <a:t>July 28</a:t>
            </a:r>
            <a:r>
              <a:rPr lang="en-US" sz="2400" baseline="30000" dirty="0" smtClean="0"/>
              <a:t>th</a:t>
            </a:r>
            <a:r>
              <a:rPr lang="en-US" sz="2400" dirty="0" smtClean="0"/>
              <a:t> 2009</a:t>
            </a:r>
          </a:p>
          <a:p>
            <a:pPr algn="ctr">
              <a:buNone/>
            </a:pPr>
            <a:r>
              <a:rPr lang="en-US" sz="2400" dirty="0" smtClean="0"/>
              <a:t>Jeff Miller</a:t>
            </a:r>
            <a:endParaRPr lang="en-US" sz="2400" dirty="0"/>
          </a:p>
        </p:txBody>
      </p:sp>
      <p:sp>
        <p:nvSpPr>
          <p:cNvPr id="4" name="Slide Number Placeholder 3"/>
          <p:cNvSpPr>
            <a:spLocks noGrp="1"/>
          </p:cNvSpPr>
          <p:nvPr>
            <p:ph type="sldNum" sz="quarter" idx="12"/>
          </p:nvPr>
        </p:nvSpPr>
        <p:spPr/>
        <p:txBody>
          <a:bodyPr/>
          <a:lstStyle/>
          <a:p>
            <a:fld id="{B8E98224-DEA0-443E-91AA-BFCF44F56D5F}"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UCCS - CS691</a:t>
            </a:r>
            <a:endParaRPr lang="en-US" dirty="0"/>
          </a:p>
        </p:txBody>
      </p:sp>
      <p:sp>
        <p:nvSpPr>
          <p:cNvPr id="6" name="Date Placeholder 5"/>
          <p:cNvSpPr>
            <a:spLocks noGrp="1"/>
          </p:cNvSpPr>
          <p:nvPr>
            <p:ph type="dt" sz="half" idx="10"/>
          </p:nvPr>
        </p:nvSpPr>
        <p:spPr/>
        <p:txBody>
          <a:bodyPr/>
          <a:lstStyle/>
          <a:p>
            <a:r>
              <a:rPr lang="en-US" smtClean="0"/>
              <a:t>7/27/2009</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a:xfrm>
            <a:off x="457200" y="1935480"/>
            <a:ext cx="8229600" cy="4770120"/>
          </a:xfrm>
        </p:spPr>
        <p:txBody>
          <a:bodyPr>
            <a:normAutofit fontScale="77500" lnSpcReduction="20000"/>
          </a:bodyPr>
          <a:lstStyle/>
          <a:p>
            <a:r>
              <a:rPr lang="en-US" dirty="0" smtClean="0"/>
              <a:t>No IDS, IPS, or Firewall guaranteed to prevent or detect all attacks</a:t>
            </a:r>
          </a:p>
          <a:p>
            <a:r>
              <a:rPr lang="en-US" dirty="0" smtClean="0"/>
              <a:t>The more information we have about our network the easier we can identify potential problems and get alerts when something bad happens</a:t>
            </a:r>
          </a:p>
          <a:p>
            <a:r>
              <a:rPr lang="en-US" dirty="0" smtClean="0"/>
              <a:t>General Benefits</a:t>
            </a:r>
          </a:p>
          <a:p>
            <a:pPr lvl="1"/>
            <a:r>
              <a:rPr lang="en-US" dirty="0" smtClean="0"/>
              <a:t>Spot overloaded equipment before it can bring down a network</a:t>
            </a:r>
          </a:p>
          <a:p>
            <a:pPr lvl="1"/>
            <a:r>
              <a:rPr lang="en-US" dirty="0" smtClean="0"/>
              <a:t>Help </a:t>
            </a:r>
            <a:r>
              <a:rPr lang="en-US" dirty="0"/>
              <a:t>determine employee </a:t>
            </a:r>
            <a:r>
              <a:rPr lang="en-US" dirty="0" smtClean="0"/>
              <a:t>productivity</a:t>
            </a:r>
          </a:p>
          <a:p>
            <a:pPr lvl="1"/>
            <a:r>
              <a:rPr lang="en-US" dirty="0" smtClean="0"/>
              <a:t>Identify </a:t>
            </a:r>
            <a:r>
              <a:rPr lang="en-US" dirty="0"/>
              <a:t>weak wide-area-network links and other </a:t>
            </a:r>
            <a:r>
              <a:rPr lang="en-US" dirty="0" smtClean="0"/>
              <a:t>bottlenecks</a:t>
            </a:r>
          </a:p>
          <a:p>
            <a:pPr lvl="1"/>
            <a:r>
              <a:rPr lang="en-US" dirty="0" smtClean="0"/>
              <a:t>Measure latency </a:t>
            </a:r>
            <a:r>
              <a:rPr lang="en-US" dirty="0"/>
              <a:t>or the delayed transfer of </a:t>
            </a:r>
            <a:r>
              <a:rPr lang="en-US" dirty="0" smtClean="0"/>
              <a:t>data</a:t>
            </a:r>
          </a:p>
          <a:p>
            <a:pPr lvl="1"/>
            <a:r>
              <a:rPr lang="en-US" dirty="0" smtClean="0"/>
              <a:t>Provides executives the ammo they need to justify network upgrades</a:t>
            </a:r>
          </a:p>
          <a:p>
            <a:pPr lvl="1"/>
            <a:r>
              <a:rPr lang="en-US" dirty="0" smtClean="0"/>
              <a:t>Prove SLA are being met</a:t>
            </a:r>
          </a:p>
          <a:p>
            <a:r>
              <a:rPr lang="en-US" dirty="0" smtClean="0"/>
              <a:t>Security Considerations</a:t>
            </a:r>
          </a:p>
          <a:p>
            <a:pPr lvl="1"/>
            <a:r>
              <a:rPr lang="en-US" dirty="0" smtClean="0"/>
              <a:t>Detect anomalous </a:t>
            </a:r>
            <a:r>
              <a:rPr lang="en-US" dirty="0"/>
              <a:t>internal traffic that might </a:t>
            </a:r>
            <a:r>
              <a:rPr lang="en-US" dirty="0" smtClean="0"/>
              <a:t>indicate </a:t>
            </a:r>
            <a:r>
              <a:rPr lang="en-US" dirty="0"/>
              <a:t>a security </a:t>
            </a:r>
            <a:r>
              <a:rPr lang="en-US" dirty="0" smtClean="0"/>
              <a:t>threat such as a DDOS attack</a:t>
            </a:r>
            <a:endParaRPr lang="en-US" dirty="0"/>
          </a:p>
          <a:p>
            <a:pPr lvl="1"/>
            <a:r>
              <a:rPr lang="en-US" dirty="0" smtClean="0"/>
              <a:t>Detect overloaded systems, crashed servers, lost network connections, virus or malware infections, and power outages</a:t>
            </a:r>
            <a:endParaRPr lang="en-US" dirty="0"/>
          </a:p>
          <a:p>
            <a:endParaRPr lang="en-US" dirty="0"/>
          </a:p>
        </p:txBody>
      </p:sp>
      <p:sp>
        <p:nvSpPr>
          <p:cNvPr id="4" name="Slide Number Placeholder 3"/>
          <p:cNvSpPr>
            <a:spLocks noGrp="1"/>
          </p:cNvSpPr>
          <p:nvPr>
            <p:ph type="sldNum" sz="quarter" idx="12"/>
          </p:nvPr>
        </p:nvSpPr>
        <p:spPr/>
        <p:txBody>
          <a:bodyPr/>
          <a:lstStyle/>
          <a:p>
            <a:fld id="{B8E98224-DEA0-443E-91AA-BFCF44F56D5F}"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UCCS - CS691</a:t>
            </a:r>
            <a:endParaRPr lang="en-US"/>
          </a:p>
        </p:txBody>
      </p:sp>
      <p:sp>
        <p:nvSpPr>
          <p:cNvPr id="6" name="Date Placeholder 5"/>
          <p:cNvSpPr>
            <a:spLocks noGrp="1"/>
          </p:cNvSpPr>
          <p:nvPr>
            <p:ph type="dt" sz="half" idx="10"/>
          </p:nvPr>
        </p:nvSpPr>
        <p:spPr/>
        <p:txBody>
          <a:bodyPr/>
          <a:lstStyle/>
          <a:p>
            <a:r>
              <a:rPr lang="en-US" smtClean="0"/>
              <a:t>7/27/2009</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Monitoring Solutions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Commercial – hardware </a:t>
            </a:r>
            <a:r>
              <a:rPr lang="en-US" u="sng" dirty="0" smtClean="0"/>
              <a:t>appliances</a:t>
            </a:r>
            <a:r>
              <a:rPr lang="en-US" dirty="0" smtClean="0"/>
              <a:t>, </a:t>
            </a:r>
            <a:r>
              <a:rPr lang="en-US" u="sng" dirty="0" smtClean="0"/>
              <a:t>software</a:t>
            </a:r>
            <a:r>
              <a:rPr lang="en-US" dirty="0" smtClean="0"/>
              <a:t> solutions and even </a:t>
            </a:r>
            <a:r>
              <a:rPr lang="en-US" u="sng" dirty="0" smtClean="0"/>
              <a:t>outsourced service </a:t>
            </a:r>
            <a:r>
              <a:rPr lang="en-US" dirty="0" smtClean="0"/>
              <a:t>solutions (range from thousands to hundreds of thousands of dollars).</a:t>
            </a:r>
          </a:p>
          <a:p>
            <a:pPr lvl="1"/>
            <a:r>
              <a:rPr lang="en-US" dirty="0" smtClean="0"/>
              <a:t>HP </a:t>
            </a:r>
            <a:r>
              <a:rPr lang="en-US" dirty="0" err="1" smtClean="0"/>
              <a:t>OpenView</a:t>
            </a:r>
            <a:r>
              <a:rPr lang="en-US" dirty="0" smtClean="0"/>
              <a:t> – $$$</a:t>
            </a:r>
            <a:endParaRPr lang="en-US" dirty="0"/>
          </a:p>
          <a:p>
            <a:pPr lvl="1"/>
            <a:r>
              <a:rPr lang="en-US" dirty="0" err="1" smtClean="0"/>
              <a:t>CISCOWorks</a:t>
            </a:r>
            <a:r>
              <a:rPr lang="en-US" dirty="0" smtClean="0"/>
              <a:t> - $$$</a:t>
            </a:r>
            <a:endParaRPr lang="en-US" dirty="0"/>
          </a:p>
          <a:p>
            <a:pPr lvl="1"/>
            <a:r>
              <a:rPr lang="en-US" dirty="0" err="1"/>
              <a:t>SolarWinds</a:t>
            </a:r>
            <a:r>
              <a:rPr lang="en-US" dirty="0"/>
              <a:t> </a:t>
            </a:r>
            <a:r>
              <a:rPr lang="en-US" dirty="0" smtClean="0"/>
              <a:t>Orion - $$</a:t>
            </a:r>
            <a:endParaRPr lang="en-US" dirty="0"/>
          </a:p>
          <a:p>
            <a:pPr lvl="1"/>
            <a:r>
              <a:rPr lang="en-US" dirty="0" err="1" smtClean="0"/>
              <a:t>OpManager</a:t>
            </a:r>
            <a:r>
              <a:rPr lang="en-US" dirty="0" smtClean="0"/>
              <a:t> - $</a:t>
            </a:r>
            <a:endParaRPr lang="en-US" dirty="0"/>
          </a:p>
          <a:p>
            <a:pPr lvl="1"/>
            <a:r>
              <a:rPr lang="en-US" dirty="0" err="1" smtClean="0"/>
              <a:t>WhatsUpGold</a:t>
            </a:r>
            <a:r>
              <a:rPr lang="en-US" dirty="0" smtClean="0"/>
              <a:t> - $</a:t>
            </a:r>
          </a:p>
          <a:p>
            <a:pPr lvl="1"/>
            <a:r>
              <a:rPr lang="en-US" dirty="0" smtClean="0"/>
              <a:t>PRTG - $</a:t>
            </a:r>
          </a:p>
          <a:p>
            <a:r>
              <a:rPr lang="en-US" dirty="0" smtClean="0"/>
              <a:t>Open Source - innovative, inexpensive, and numerous – everyone likes free! – (limited support – more difficult to setup)</a:t>
            </a:r>
          </a:p>
          <a:p>
            <a:pPr lvl="1"/>
            <a:r>
              <a:rPr lang="en-US" dirty="0" err="1" smtClean="0"/>
              <a:t>Nagios</a:t>
            </a:r>
            <a:r>
              <a:rPr lang="en-US" dirty="0" smtClean="0"/>
              <a:t> – (free with optional support license)</a:t>
            </a:r>
          </a:p>
          <a:p>
            <a:pPr lvl="1"/>
            <a:r>
              <a:rPr lang="en-US" dirty="0" smtClean="0"/>
              <a:t>MRTG</a:t>
            </a:r>
            <a:endParaRPr lang="en-US" dirty="0"/>
          </a:p>
        </p:txBody>
      </p:sp>
      <p:sp>
        <p:nvSpPr>
          <p:cNvPr id="4" name="Slide Number Placeholder 3"/>
          <p:cNvSpPr>
            <a:spLocks noGrp="1"/>
          </p:cNvSpPr>
          <p:nvPr>
            <p:ph type="sldNum" sz="quarter" idx="12"/>
          </p:nvPr>
        </p:nvSpPr>
        <p:spPr/>
        <p:txBody>
          <a:bodyPr/>
          <a:lstStyle/>
          <a:p>
            <a:fld id="{B8E98224-DEA0-443E-91AA-BFCF44F56D5F}"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UCCS - CS691</a:t>
            </a:r>
            <a:endParaRPr lang="en-US"/>
          </a:p>
        </p:txBody>
      </p:sp>
      <p:sp>
        <p:nvSpPr>
          <p:cNvPr id="6" name="Date Placeholder 5"/>
          <p:cNvSpPr>
            <a:spLocks noGrp="1"/>
          </p:cNvSpPr>
          <p:nvPr>
            <p:ph type="dt" sz="half" idx="10"/>
          </p:nvPr>
        </p:nvSpPr>
        <p:spPr/>
        <p:txBody>
          <a:bodyPr/>
          <a:lstStyle/>
          <a:p>
            <a:r>
              <a:rPr lang="en-US" smtClean="0"/>
              <a:t>7/27/2009</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Bed</a:t>
            </a:r>
            <a:endParaRPr lang="en-US" dirty="0"/>
          </a:p>
        </p:txBody>
      </p:sp>
      <p:sp>
        <p:nvSpPr>
          <p:cNvPr id="3" name="Content Placeholder 2"/>
          <p:cNvSpPr>
            <a:spLocks noGrp="1"/>
          </p:cNvSpPr>
          <p:nvPr>
            <p:ph idx="1"/>
          </p:nvPr>
        </p:nvSpPr>
        <p:spPr/>
        <p:txBody>
          <a:bodyPr>
            <a:normAutofit/>
          </a:bodyPr>
          <a:lstStyle/>
          <a:p>
            <a:r>
              <a:rPr lang="en-US" dirty="0" err="1" smtClean="0"/>
              <a:t>Nagios</a:t>
            </a:r>
            <a:r>
              <a:rPr lang="en-US" dirty="0" smtClean="0"/>
              <a:t> 3.1.2</a:t>
            </a:r>
          </a:p>
          <a:p>
            <a:pPr lvl="1"/>
            <a:r>
              <a:rPr lang="en-US" dirty="0" smtClean="0"/>
              <a:t>Open Source / GPL / Free</a:t>
            </a:r>
          </a:p>
          <a:p>
            <a:pPr lvl="1"/>
            <a:r>
              <a:rPr lang="en-US" dirty="0" smtClean="0"/>
              <a:t>Network services like </a:t>
            </a:r>
            <a:r>
              <a:rPr lang="en-US" dirty="0" err="1" smtClean="0"/>
              <a:t>smtp</a:t>
            </a:r>
            <a:r>
              <a:rPr lang="en-US" dirty="0" smtClean="0"/>
              <a:t>, http, </a:t>
            </a:r>
            <a:r>
              <a:rPr lang="en-US" dirty="0" err="1" smtClean="0"/>
              <a:t>dns</a:t>
            </a:r>
            <a:r>
              <a:rPr lang="en-US" dirty="0" smtClean="0"/>
              <a:t>, and ftp can be easily monitored without the use of client add-ons</a:t>
            </a:r>
          </a:p>
          <a:p>
            <a:r>
              <a:rPr lang="en-US" dirty="0" smtClean="0"/>
              <a:t>3 Part Setup</a:t>
            </a:r>
          </a:p>
          <a:p>
            <a:pPr lvl="1"/>
            <a:r>
              <a:rPr lang="en-US" dirty="0" smtClean="0"/>
              <a:t>Core</a:t>
            </a:r>
          </a:p>
          <a:p>
            <a:pPr lvl="1"/>
            <a:r>
              <a:rPr lang="en-US" dirty="0" err="1" smtClean="0"/>
              <a:t>Plugins</a:t>
            </a:r>
            <a:endParaRPr lang="en-US" dirty="0" smtClean="0"/>
          </a:p>
          <a:p>
            <a:pPr lvl="2"/>
            <a:r>
              <a:rPr lang="en-US" dirty="0" err="1" smtClean="0">
                <a:hlinkClick r:id="rId3"/>
              </a:rPr>
              <a:t>NSClient</a:t>
            </a:r>
            <a:r>
              <a:rPr lang="en-US" dirty="0" smtClean="0">
                <a:hlinkClick r:id="rId3"/>
              </a:rPr>
              <a:t>++</a:t>
            </a:r>
            <a:endParaRPr lang="en-US" dirty="0" smtClean="0"/>
          </a:p>
          <a:p>
            <a:pPr lvl="1"/>
            <a:r>
              <a:rPr lang="en-US" dirty="0" smtClean="0"/>
              <a:t>Add-ons</a:t>
            </a:r>
          </a:p>
          <a:p>
            <a:pPr lvl="2"/>
            <a:r>
              <a:rPr lang="en-US" dirty="0" smtClean="0"/>
              <a:t>Perl scripts, MIB info, etc.</a:t>
            </a:r>
          </a:p>
        </p:txBody>
      </p:sp>
      <p:sp>
        <p:nvSpPr>
          <p:cNvPr id="4" name="Slide Number Placeholder 3"/>
          <p:cNvSpPr>
            <a:spLocks noGrp="1"/>
          </p:cNvSpPr>
          <p:nvPr>
            <p:ph type="sldNum" sz="quarter" idx="12"/>
          </p:nvPr>
        </p:nvSpPr>
        <p:spPr/>
        <p:txBody>
          <a:bodyPr/>
          <a:lstStyle/>
          <a:p>
            <a:fld id="{B8E98224-DEA0-443E-91AA-BFCF44F56D5F}"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UCCS - CS691</a:t>
            </a:r>
            <a:endParaRPr lang="en-US"/>
          </a:p>
        </p:txBody>
      </p:sp>
      <p:sp>
        <p:nvSpPr>
          <p:cNvPr id="6" name="Date Placeholder 5"/>
          <p:cNvSpPr>
            <a:spLocks noGrp="1"/>
          </p:cNvSpPr>
          <p:nvPr>
            <p:ph type="dt" sz="half" idx="10"/>
          </p:nvPr>
        </p:nvSpPr>
        <p:spPr/>
        <p:txBody>
          <a:bodyPr/>
          <a:lstStyle/>
          <a:p>
            <a:r>
              <a:rPr lang="en-US" smtClean="0"/>
              <a:t>7/27/2009</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NSClient</a:t>
            </a:r>
            <a:r>
              <a:rPr lang="en-US" dirty="0" smtClean="0"/>
              <a:t>++</a:t>
            </a:r>
            <a:endParaRPr lang="en-US" dirty="0"/>
          </a:p>
        </p:txBody>
      </p:sp>
      <p:sp>
        <p:nvSpPr>
          <p:cNvPr id="3" name="Content Placeholder 2"/>
          <p:cNvSpPr>
            <a:spLocks noGrp="1"/>
          </p:cNvSpPr>
          <p:nvPr>
            <p:ph idx="1"/>
          </p:nvPr>
        </p:nvSpPr>
        <p:spPr>
          <a:xfrm>
            <a:off x="457200" y="1935480"/>
            <a:ext cx="8229600" cy="2407920"/>
          </a:xfrm>
        </p:spPr>
        <p:txBody>
          <a:bodyPr>
            <a:normAutofit/>
          </a:bodyPr>
          <a:lstStyle/>
          <a:p>
            <a:r>
              <a:rPr lang="en-US" dirty="0" err="1" smtClean="0"/>
              <a:t>NSClient</a:t>
            </a:r>
            <a:r>
              <a:rPr lang="en-US" dirty="0" smtClean="0"/>
              <a:t>++</a:t>
            </a:r>
          </a:p>
          <a:p>
            <a:pPr lvl="1"/>
            <a:r>
              <a:rPr lang="en-US" dirty="0" smtClean="0"/>
              <a:t>Easily monitor hosts, devices, services, protocols, and applications with </a:t>
            </a:r>
            <a:r>
              <a:rPr lang="en-US" dirty="0" err="1" smtClean="0"/>
              <a:t>Nagios</a:t>
            </a:r>
            <a:endParaRPr lang="en-US" dirty="0"/>
          </a:p>
        </p:txBody>
      </p:sp>
      <p:pic>
        <p:nvPicPr>
          <p:cNvPr id="1026" name="Picture 2"/>
          <p:cNvPicPr>
            <a:picLocks noChangeAspect="1" noChangeArrowheads="1"/>
          </p:cNvPicPr>
          <p:nvPr/>
        </p:nvPicPr>
        <p:blipFill>
          <a:blip r:embed="rId2"/>
          <a:srcRect/>
          <a:stretch>
            <a:fillRect/>
          </a:stretch>
        </p:blipFill>
        <p:spPr bwMode="auto">
          <a:xfrm>
            <a:off x="914400" y="3429000"/>
            <a:ext cx="7010400" cy="24384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B8E98224-DEA0-443E-91AA-BFCF44F56D5F}" type="slidenum">
              <a:rPr lang="en-US" smtClean="0"/>
              <a:pPr/>
              <a:t>13</a:t>
            </a:fld>
            <a:endParaRPr lang="en-US"/>
          </a:p>
        </p:txBody>
      </p:sp>
      <p:sp>
        <p:nvSpPr>
          <p:cNvPr id="6" name="Footer Placeholder 5"/>
          <p:cNvSpPr>
            <a:spLocks noGrp="1"/>
          </p:cNvSpPr>
          <p:nvPr>
            <p:ph type="ftr" sz="quarter" idx="11"/>
          </p:nvPr>
        </p:nvSpPr>
        <p:spPr/>
        <p:txBody>
          <a:bodyPr/>
          <a:lstStyle/>
          <a:p>
            <a:r>
              <a:rPr lang="en-US" smtClean="0"/>
              <a:t>UCCS - CS691</a:t>
            </a:r>
            <a:endParaRPr lang="en-US"/>
          </a:p>
        </p:txBody>
      </p:sp>
      <p:sp>
        <p:nvSpPr>
          <p:cNvPr id="7" name="Date Placeholder 6"/>
          <p:cNvSpPr>
            <a:spLocks noGrp="1"/>
          </p:cNvSpPr>
          <p:nvPr>
            <p:ph type="dt" sz="half" idx="10"/>
          </p:nvPr>
        </p:nvSpPr>
        <p:spPr/>
        <p:txBody>
          <a:bodyPr/>
          <a:lstStyle/>
          <a:p>
            <a:r>
              <a:rPr lang="en-US" smtClean="0"/>
              <a:t>7/27/2009</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Bed</a:t>
            </a:r>
            <a:endParaRPr lang="en-US" dirty="0"/>
          </a:p>
        </p:txBody>
      </p:sp>
      <p:sp>
        <p:nvSpPr>
          <p:cNvPr id="3" name="Content Placeholder 2"/>
          <p:cNvSpPr>
            <a:spLocks noGrp="1"/>
          </p:cNvSpPr>
          <p:nvPr>
            <p:ph idx="1"/>
          </p:nvPr>
        </p:nvSpPr>
        <p:spPr/>
        <p:txBody>
          <a:bodyPr>
            <a:normAutofit lnSpcReduction="10000"/>
          </a:bodyPr>
          <a:lstStyle/>
          <a:p>
            <a:r>
              <a:rPr lang="en-US" dirty="0" smtClean="0"/>
              <a:t>Network Management System</a:t>
            </a:r>
          </a:p>
          <a:p>
            <a:pPr lvl="1"/>
            <a:r>
              <a:rPr lang="en-US" dirty="0" err="1" smtClean="0"/>
              <a:t>Ubuntu</a:t>
            </a:r>
            <a:r>
              <a:rPr lang="en-US" dirty="0" smtClean="0"/>
              <a:t> Desktop  9.04</a:t>
            </a:r>
          </a:p>
          <a:p>
            <a:pPr lvl="1"/>
            <a:r>
              <a:rPr lang="en-US" dirty="0" smtClean="0"/>
              <a:t>Apache 2</a:t>
            </a:r>
          </a:p>
          <a:p>
            <a:pPr lvl="1"/>
            <a:r>
              <a:rPr lang="en-US" dirty="0" smtClean="0"/>
              <a:t>PHP 5</a:t>
            </a:r>
          </a:p>
          <a:p>
            <a:pPr lvl="1"/>
            <a:r>
              <a:rPr lang="en-US" dirty="0" smtClean="0"/>
              <a:t>GCC Compiler and development libraries</a:t>
            </a:r>
          </a:p>
          <a:p>
            <a:pPr lvl="1"/>
            <a:r>
              <a:rPr lang="en-US" dirty="0" smtClean="0"/>
              <a:t>GD graphics library</a:t>
            </a:r>
          </a:p>
          <a:p>
            <a:pPr lvl="1"/>
            <a:r>
              <a:rPr lang="en-US" dirty="0" err="1" smtClean="0"/>
              <a:t>Nagios</a:t>
            </a:r>
            <a:r>
              <a:rPr lang="en-US" dirty="0" smtClean="0"/>
              <a:t> 3.1.2 source code - </a:t>
            </a:r>
            <a:r>
              <a:rPr lang="en-US" dirty="0" err="1" smtClean="0"/>
              <a:t>sourceforge</a:t>
            </a:r>
            <a:endParaRPr lang="en-US" dirty="0" smtClean="0"/>
          </a:p>
          <a:p>
            <a:r>
              <a:rPr lang="en-US" dirty="0" smtClean="0"/>
              <a:t>Sample Clients </a:t>
            </a:r>
          </a:p>
          <a:p>
            <a:pPr lvl="1"/>
            <a:r>
              <a:rPr lang="en-US" dirty="0" smtClean="0"/>
              <a:t>Linux Server, 2 XP Laptops, 1 Networked Printer, 1 Linux Router/Switch</a:t>
            </a:r>
            <a:endParaRPr lang="en-US" dirty="0"/>
          </a:p>
        </p:txBody>
      </p:sp>
      <p:sp>
        <p:nvSpPr>
          <p:cNvPr id="4" name="Slide Number Placeholder 3"/>
          <p:cNvSpPr>
            <a:spLocks noGrp="1"/>
          </p:cNvSpPr>
          <p:nvPr>
            <p:ph type="sldNum" sz="quarter" idx="12"/>
          </p:nvPr>
        </p:nvSpPr>
        <p:spPr/>
        <p:txBody>
          <a:bodyPr/>
          <a:lstStyle/>
          <a:p>
            <a:fld id="{B8E98224-DEA0-443E-91AA-BFCF44F56D5F}"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UCCS - CS691</a:t>
            </a:r>
            <a:endParaRPr lang="en-US"/>
          </a:p>
        </p:txBody>
      </p:sp>
      <p:sp>
        <p:nvSpPr>
          <p:cNvPr id="6" name="Date Placeholder 5"/>
          <p:cNvSpPr>
            <a:spLocks noGrp="1"/>
          </p:cNvSpPr>
          <p:nvPr>
            <p:ph type="dt" sz="half" idx="10"/>
          </p:nvPr>
        </p:nvSpPr>
        <p:spPr/>
        <p:txBody>
          <a:bodyPr/>
          <a:lstStyle/>
          <a:p>
            <a:r>
              <a:rPr lang="en-US" smtClean="0"/>
              <a:t>7/27/2009</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Bed Continued…</a:t>
            </a:r>
            <a:endParaRPr lang="en-US" dirty="0"/>
          </a:p>
        </p:txBody>
      </p:sp>
      <p:pic>
        <p:nvPicPr>
          <p:cNvPr id="1028" name="Picture 4"/>
          <p:cNvPicPr>
            <a:picLocks noChangeAspect="1" noChangeArrowheads="1"/>
          </p:cNvPicPr>
          <p:nvPr/>
        </p:nvPicPr>
        <p:blipFill>
          <a:blip r:embed="rId2"/>
          <a:srcRect/>
          <a:stretch>
            <a:fillRect/>
          </a:stretch>
        </p:blipFill>
        <p:spPr bwMode="auto">
          <a:xfrm>
            <a:off x="1700213" y="1752600"/>
            <a:ext cx="5843587" cy="5001784"/>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8E98224-DEA0-443E-91AA-BFCF44F56D5F}"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UCCS - CS691</a:t>
            </a:r>
            <a:endParaRPr lang="en-US"/>
          </a:p>
        </p:txBody>
      </p:sp>
      <p:sp>
        <p:nvSpPr>
          <p:cNvPr id="6" name="Date Placeholder 5"/>
          <p:cNvSpPr>
            <a:spLocks noGrp="1"/>
          </p:cNvSpPr>
          <p:nvPr>
            <p:ph type="dt" sz="half" idx="10"/>
          </p:nvPr>
        </p:nvSpPr>
        <p:spPr/>
        <p:txBody>
          <a:bodyPr/>
          <a:lstStyle/>
          <a:p>
            <a:r>
              <a:rPr lang="en-US" smtClean="0"/>
              <a:t>7/27/2009</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endParaRPr lang="en-US"/>
          </a:p>
        </p:txBody>
      </p:sp>
      <p:pic>
        <p:nvPicPr>
          <p:cNvPr id="2050" name="Picture 2" descr="C:\Documents and Settings\millej3\My Documents\UCCS\CS 691\nagios screen shots\Screenshot-Nagios - Mozilla Firefox.png"/>
          <p:cNvPicPr>
            <a:picLocks noChangeAspect="1" noChangeArrowheads="1"/>
          </p:cNvPicPr>
          <p:nvPr/>
        </p:nvPicPr>
        <p:blipFill>
          <a:blip r:embed="rId2"/>
          <a:srcRect/>
          <a:stretch>
            <a:fillRect/>
          </a:stretch>
        </p:blipFill>
        <p:spPr bwMode="auto">
          <a:xfrm>
            <a:off x="609600" y="-4737"/>
            <a:ext cx="7848600" cy="6862738"/>
          </a:xfrm>
          <a:prstGeom prst="rect">
            <a:avLst/>
          </a:prstGeom>
          <a:noFill/>
        </p:spPr>
      </p:pic>
      <p:sp>
        <p:nvSpPr>
          <p:cNvPr id="6" name="Slide Number Placeholder 5"/>
          <p:cNvSpPr>
            <a:spLocks noGrp="1"/>
          </p:cNvSpPr>
          <p:nvPr>
            <p:ph type="sldNum" sz="quarter" idx="12"/>
          </p:nvPr>
        </p:nvSpPr>
        <p:spPr/>
        <p:txBody>
          <a:bodyPr/>
          <a:lstStyle/>
          <a:p>
            <a:fld id="{B8E98224-DEA0-443E-91AA-BFCF44F56D5F}" type="slidenum">
              <a:rPr lang="en-US" smtClean="0"/>
              <a:pPr/>
              <a:t>16</a:t>
            </a:fld>
            <a:endParaRPr lang="en-US"/>
          </a:p>
        </p:txBody>
      </p:sp>
      <p:sp>
        <p:nvSpPr>
          <p:cNvPr id="7" name="Footer Placeholder 6"/>
          <p:cNvSpPr>
            <a:spLocks noGrp="1"/>
          </p:cNvSpPr>
          <p:nvPr>
            <p:ph type="ftr" sz="quarter" idx="11"/>
          </p:nvPr>
        </p:nvSpPr>
        <p:spPr/>
        <p:txBody>
          <a:bodyPr/>
          <a:lstStyle/>
          <a:p>
            <a:r>
              <a:rPr lang="en-US" smtClean="0"/>
              <a:t>UCCS - CS691</a:t>
            </a:r>
            <a:endParaRPr lang="en-US"/>
          </a:p>
        </p:txBody>
      </p:sp>
      <p:sp>
        <p:nvSpPr>
          <p:cNvPr id="8" name="Date Placeholder 7"/>
          <p:cNvSpPr>
            <a:spLocks noGrp="1"/>
          </p:cNvSpPr>
          <p:nvPr>
            <p:ph type="dt" sz="half" idx="10"/>
          </p:nvPr>
        </p:nvSpPr>
        <p:spPr/>
        <p:txBody>
          <a:bodyPr/>
          <a:lstStyle/>
          <a:p>
            <a:r>
              <a:rPr lang="en-US" smtClean="0"/>
              <a:t>7/27/2009</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descr="C:\Documents and Settings\millej3\My Documents\UCCS\CS 691\nagios screen shots\Screenshotnag0.png"/>
          <p:cNvPicPr>
            <a:picLocks noChangeAspect="1" noChangeArrowheads="1"/>
          </p:cNvPicPr>
          <p:nvPr/>
        </p:nvPicPr>
        <p:blipFill>
          <a:blip r:embed="rId2"/>
          <a:srcRect/>
          <a:stretch>
            <a:fillRect/>
          </a:stretch>
        </p:blipFill>
        <p:spPr bwMode="auto">
          <a:xfrm>
            <a:off x="-857250" y="-838200"/>
            <a:ext cx="10001250" cy="8001000"/>
          </a:xfrm>
          <a:prstGeom prst="rect">
            <a:avLst/>
          </a:prstGeom>
          <a:noFill/>
        </p:spPr>
      </p:pic>
      <p:sp>
        <p:nvSpPr>
          <p:cNvPr id="5" name="Slide Number Placeholder 4"/>
          <p:cNvSpPr>
            <a:spLocks noGrp="1"/>
          </p:cNvSpPr>
          <p:nvPr>
            <p:ph type="sldNum" sz="quarter" idx="12"/>
          </p:nvPr>
        </p:nvSpPr>
        <p:spPr/>
        <p:txBody>
          <a:bodyPr/>
          <a:lstStyle/>
          <a:p>
            <a:fld id="{B8E98224-DEA0-443E-91AA-BFCF44F56D5F}" type="slidenum">
              <a:rPr lang="en-US" smtClean="0"/>
              <a:pPr/>
              <a:t>17</a:t>
            </a:fld>
            <a:endParaRPr lang="en-US"/>
          </a:p>
        </p:txBody>
      </p:sp>
      <p:sp>
        <p:nvSpPr>
          <p:cNvPr id="6" name="Footer Placeholder 5"/>
          <p:cNvSpPr>
            <a:spLocks noGrp="1"/>
          </p:cNvSpPr>
          <p:nvPr>
            <p:ph type="ftr" sz="quarter" idx="11"/>
          </p:nvPr>
        </p:nvSpPr>
        <p:spPr/>
        <p:txBody>
          <a:bodyPr/>
          <a:lstStyle/>
          <a:p>
            <a:r>
              <a:rPr lang="en-US" smtClean="0"/>
              <a:t>UCCS - CS691</a:t>
            </a:r>
            <a:endParaRPr lang="en-US"/>
          </a:p>
        </p:txBody>
      </p:sp>
      <p:sp>
        <p:nvSpPr>
          <p:cNvPr id="7" name="Date Placeholder 6"/>
          <p:cNvSpPr>
            <a:spLocks noGrp="1"/>
          </p:cNvSpPr>
          <p:nvPr>
            <p:ph type="dt" sz="half" idx="10"/>
          </p:nvPr>
        </p:nvSpPr>
        <p:spPr/>
        <p:txBody>
          <a:bodyPr/>
          <a:lstStyle/>
          <a:p>
            <a:r>
              <a:rPr lang="en-US" smtClean="0"/>
              <a:t>7/27/2009</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descr="C:\Documents and Settings\millej3\My Documents\UCCS\CS 691\nagios screen shots\Screenshot_nag1.png"/>
          <p:cNvPicPr>
            <a:picLocks noChangeAspect="1" noChangeArrowheads="1"/>
          </p:cNvPicPr>
          <p:nvPr/>
        </p:nvPicPr>
        <p:blipFill>
          <a:blip r:embed="rId2"/>
          <a:srcRect/>
          <a:stretch>
            <a:fillRect/>
          </a:stretch>
        </p:blipFill>
        <p:spPr bwMode="auto">
          <a:xfrm>
            <a:off x="-476250" y="-838200"/>
            <a:ext cx="9620250" cy="7696200"/>
          </a:xfrm>
          <a:prstGeom prst="rect">
            <a:avLst/>
          </a:prstGeom>
          <a:noFill/>
        </p:spPr>
      </p:pic>
      <p:sp>
        <p:nvSpPr>
          <p:cNvPr id="5" name="Slide Number Placeholder 4"/>
          <p:cNvSpPr>
            <a:spLocks noGrp="1"/>
          </p:cNvSpPr>
          <p:nvPr>
            <p:ph type="sldNum" sz="quarter" idx="12"/>
          </p:nvPr>
        </p:nvSpPr>
        <p:spPr/>
        <p:txBody>
          <a:bodyPr/>
          <a:lstStyle/>
          <a:p>
            <a:fld id="{B8E98224-DEA0-443E-91AA-BFCF44F56D5F}" type="slidenum">
              <a:rPr lang="en-US" smtClean="0"/>
              <a:pPr/>
              <a:t>18</a:t>
            </a:fld>
            <a:endParaRPr lang="en-US"/>
          </a:p>
        </p:txBody>
      </p:sp>
      <p:sp>
        <p:nvSpPr>
          <p:cNvPr id="6" name="Footer Placeholder 5"/>
          <p:cNvSpPr>
            <a:spLocks noGrp="1"/>
          </p:cNvSpPr>
          <p:nvPr>
            <p:ph type="ftr" sz="quarter" idx="11"/>
          </p:nvPr>
        </p:nvSpPr>
        <p:spPr/>
        <p:txBody>
          <a:bodyPr/>
          <a:lstStyle/>
          <a:p>
            <a:r>
              <a:rPr lang="en-US" smtClean="0"/>
              <a:t>UCCS - CS691</a:t>
            </a:r>
            <a:endParaRPr lang="en-US"/>
          </a:p>
        </p:txBody>
      </p:sp>
      <p:sp>
        <p:nvSpPr>
          <p:cNvPr id="7" name="Date Placeholder 6"/>
          <p:cNvSpPr>
            <a:spLocks noGrp="1"/>
          </p:cNvSpPr>
          <p:nvPr>
            <p:ph type="dt" sz="half" idx="10"/>
          </p:nvPr>
        </p:nvSpPr>
        <p:spPr/>
        <p:txBody>
          <a:bodyPr/>
          <a:lstStyle/>
          <a:p>
            <a:r>
              <a:rPr lang="en-US" smtClean="0"/>
              <a:t>7/27/2009</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Linksys WRT54GS – DD-WRT</a:t>
            </a:r>
            <a:endParaRPr lang="en-US" dirty="0"/>
          </a:p>
        </p:txBody>
      </p:sp>
      <p:sp>
        <p:nvSpPr>
          <p:cNvPr id="3" name="Content Placeholder 2"/>
          <p:cNvSpPr>
            <a:spLocks noGrp="1"/>
          </p:cNvSpPr>
          <p:nvPr>
            <p:ph idx="1"/>
          </p:nvPr>
        </p:nvSpPr>
        <p:spPr/>
        <p:txBody>
          <a:bodyPr>
            <a:normAutofit lnSpcReduction="10000"/>
          </a:bodyPr>
          <a:lstStyle/>
          <a:p>
            <a:r>
              <a:rPr lang="en-US" sz="2200" dirty="0" smtClean="0"/>
              <a:t>CPU check</a:t>
            </a:r>
          </a:p>
          <a:p>
            <a:pPr lvl="1"/>
            <a:r>
              <a:rPr lang="en-US" sz="2200" dirty="0" smtClean="0"/>
              <a:t>define command{ </a:t>
            </a:r>
            <a:br>
              <a:rPr lang="en-US" sz="2200" dirty="0" smtClean="0"/>
            </a:br>
            <a:r>
              <a:rPr lang="en-US" sz="2200" dirty="0" smtClean="0"/>
              <a:t>	</a:t>
            </a:r>
            <a:r>
              <a:rPr lang="en-US" sz="2200" dirty="0" err="1" smtClean="0"/>
              <a:t>command_name</a:t>
            </a:r>
            <a:r>
              <a:rPr lang="en-US" sz="2200" dirty="0" smtClean="0"/>
              <a:t> </a:t>
            </a:r>
            <a:r>
              <a:rPr lang="en-US" sz="2200" dirty="0" err="1" smtClean="0"/>
              <a:t>check_linksys_cpu</a:t>
            </a:r>
            <a:r>
              <a:rPr lang="en-US" sz="2200" dirty="0" smtClean="0"/>
              <a:t> </a:t>
            </a:r>
            <a:br>
              <a:rPr lang="en-US" sz="2200" dirty="0" smtClean="0"/>
            </a:br>
            <a:r>
              <a:rPr lang="en-US" sz="2200" dirty="0" smtClean="0"/>
              <a:t>	</a:t>
            </a:r>
            <a:r>
              <a:rPr lang="en-US" sz="2200" dirty="0" err="1" smtClean="0"/>
              <a:t>command_line</a:t>
            </a:r>
            <a:r>
              <a:rPr lang="en-US" sz="2200" dirty="0" smtClean="0"/>
              <a:t> $USER1$/</a:t>
            </a:r>
            <a:r>
              <a:rPr lang="en-US" sz="2200" dirty="0" err="1" smtClean="0"/>
              <a:t>check_snmp</a:t>
            </a:r>
            <a:r>
              <a:rPr lang="en-US" sz="2200" dirty="0" smtClean="0"/>
              <a:t> -H 	$HOSTADDRESS$ -C public -o 1.3.6.1.4.1.2021.10.1.5.1 -u % -	w 60 -c 70 </a:t>
            </a:r>
            <a:br>
              <a:rPr lang="en-US" sz="2200" dirty="0" smtClean="0"/>
            </a:br>
            <a:r>
              <a:rPr lang="en-US" sz="2200" dirty="0" smtClean="0"/>
              <a:t>} </a:t>
            </a:r>
          </a:p>
          <a:p>
            <a:r>
              <a:rPr lang="en-US" sz="2200" dirty="0" smtClean="0"/>
              <a:t>RAM check </a:t>
            </a:r>
          </a:p>
          <a:p>
            <a:pPr lvl="1"/>
            <a:r>
              <a:rPr lang="en-US" sz="2200" dirty="0" smtClean="0"/>
              <a:t>define command{ </a:t>
            </a:r>
            <a:br>
              <a:rPr lang="en-US" sz="2200" dirty="0" smtClean="0"/>
            </a:br>
            <a:r>
              <a:rPr lang="en-US" sz="2200" dirty="0" err="1" smtClean="0"/>
              <a:t>command_name</a:t>
            </a:r>
            <a:r>
              <a:rPr lang="en-US" sz="2200" dirty="0" smtClean="0"/>
              <a:t> </a:t>
            </a:r>
            <a:r>
              <a:rPr lang="en-US" sz="2200" dirty="0" err="1" smtClean="0"/>
              <a:t>check_linksys_ram</a:t>
            </a:r>
            <a:r>
              <a:rPr lang="en-US" sz="2200" dirty="0" smtClean="0"/>
              <a:t> </a:t>
            </a:r>
            <a:br>
              <a:rPr lang="en-US" sz="2200" dirty="0" smtClean="0"/>
            </a:br>
            <a:r>
              <a:rPr lang="en-US" sz="2200" dirty="0" err="1" smtClean="0"/>
              <a:t>command_line</a:t>
            </a:r>
            <a:r>
              <a:rPr lang="en-US" sz="2200" dirty="0" smtClean="0"/>
              <a:t> $USER1$/</a:t>
            </a:r>
            <a:r>
              <a:rPr lang="en-US" sz="2200" dirty="0" err="1" smtClean="0"/>
              <a:t>check_snmp</a:t>
            </a:r>
            <a:r>
              <a:rPr lang="en-US" sz="2200" dirty="0" smtClean="0"/>
              <a:t> -H $HOSTADDRESS$ -C public -o 1.3.6.1.2.1.25.2.3.1.6.101 -u kb -w 27000 -c 28000 </a:t>
            </a:r>
            <a:br>
              <a:rPr lang="en-US" sz="2200" dirty="0" smtClean="0"/>
            </a:br>
            <a:r>
              <a:rPr lang="en-US" sz="2200" dirty="0" smtClean="0"/>
              <a:t>} </a:t>
            </a:r>
          </a:p>
          <a:p>
            <a:endParaRPr lang="en-US" dirty="0"/>
          </a:p>
        </p:txBody>
      </p:sp>
      <p:sp>
        <p:nvSpPr>
          <p:cNvPr id="4" name="Oval 3"/>
          <p:cNvSpPr/>
          <p:nvPr/>
        </p:nvSpPr>
        <p:spPr>
          <a:xfrm>
            <a:off x="4800600" y="3124200"/>
            <a:ext cx="31242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209800" y="5410200"/>
            <a:ext cx="31242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B8E98224-DEA0-443E-91AA-BFCF44F56D5F}" type="slidenum">
              <a:rPr lang="en-US" smtClean="0"/>
              <a:pPr/>
              <a:t>19</a:t>
            </a:fld>
            <a:endParaRPr lang="en-US"/>
          </a:p>
        </p:txBody>
      </p:sp>
      <p:sp>
        <p:nvSpPr>
          <p:cNvPr id="7" name="Footer Placeholder 6"/>
          <p:cNvSpPr>
            <a:spLocks noGrp="1"/>
          </p:cNvSpPr>
          <p:nvPr>
            <p:ph type="ftr" sz="quarter" idx="11"/>
          </p:nvPr>
        </p:nvSpPr>
        <p:spPr/>
        <p:txBody>
          <a:bodyPr/>
          <a:lstStyle/>
          <a:p>
            <a:r>
              <a:rPr lang="en-US" smtClean="0"/>
              <a:t>UCCS - CS691</a:t>
            </a:r>
            <a:endParaRPr lang="en-US"/>
          </a:p>
        </p:txBody>
      </p:sp>
      <p:sp>
        <p:nvSpPr>
          <p:cNvPr id="8" name="Date Placeholder 7"/>
          <p:cNvSpPr>
            <a:spLocks noGrp="1"/>
          </p:cNvSpPr>
          <p:nvPr>
            <p:ph type="dt" sz="half" idx="10"/>
          </p:nvPr>
        </p:nvSpPr>
        <p:spPr/>
        <p:txBody>
          <a:bodyPr/>
          <a:lstStyle/>
          <a:p>
            <a:r>
              <a:rPr lang="en-US" smtClean="0"/>
              <a:t>7/27/2009</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Overview</a:t>
            </a:r>
          </a:p>
          <a:p>
            <a:pPr lvl="1"/>
            <a:r>
              <a:rPr lang="en-US" dirty="0" smtClean="0"/>
              <a:t>“Your doctor is watching for danger signs as blood flows through vessels, valves and chambers of the heart, while your network monitoring systems are tracking data moving along cables and through servers, switches, connections and routers.” </a:t>
            </a:r>
          </a:p>
          <a:p>
            <a:pPr lvl="2">
              <a:buNone/>
            </a:pPr>
            <a:r>
              <a:rPr lang="en-US" dirty="0"/>
              <a:t>	</a:t>
            </a:r>
            <a:r>
              <a:rPr lang="en-US" dirty="0" smtClean="0"/>
              <a:t>				– CIO magazine</a:t>
            </a:r>
          </a:p>
          <a:p>
            <a:r>
              <a:rPr lang="en-US" dirty="0" smtClean="0"/>
              <a:t>Basic Definition</a:t>
            </a:r>
          </a:p>
          <a:p>
            <a:pPr lvl="1"/>
            <a:r>
              <a:rPr lang="en-US" dirty="0" smtClean="0"/>
              <a:t>A vital activity where one or more computers monitor network traffic, infrastructure devices, and other computer systems. The system notifies administrators with alerts (email, pager, cell phone, etc.) when a problem exists.</a:t>
            </a:r>
          </a:p>
        </p:txBody>
      </p:sp>
      <p:sp>
        <p:nvSpPr>
          <p:cNvPr id="4" name="Slide Number Placeholder 3"/>
          <p:cNvSpPr>
            <a:spLocks noGrp="1"/>
          </p:cNvSpPr>
          <p:nvPr>
            <p:ph type="sldNum" sz="quarter" idx="12"/>
          </p:nvPr>
        </p:nvSpPr>
        <p:spPr/>
        <p:txBody>
          <a:bodyPr/>
          <a:lstStyle/>
          <a:p>
            <a:fld id="{B8E98224-DEA0-443E-91AA-BFCF44F56D5F}"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UCCS - CS691</a:t>
            </a:r>
            <a:endParaRPr lang="en-US"/>
          </a:p>
        </p:txBody>
      </p:sp>
      <p:sp>
        <p:nvSpPr>
          <p:cNvPr id="6" name="Date Placeholder 5"/>
          <p:cNvSpPr>
            <a:spLocks noGrp="1"/>
          </p:cNvSpPr>
          <p:nvPr>
            <p:ph type="dt" sz="half" idx="10"/>
          </p:nvPr>
        </p:nvSpPr>
        <p:spPr/>
        <p:txBody>
          <a:bodyPr/>
          <a:lstStyle/>
          <a:p>
            <a:r>
              <a:rPr lang="en-US" smtClean="0"/>
              <a:t>7/27/2009</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Nagios</a:t>
            </a:r>
            <a:r>
              <a:rPr lang="en-US" dirty="0" smtClean="0"/>
              <a:t> as a monitoring solution</a:t>
            </a:r>
          </a:p>
          <a:p>
            <a:pPr lvl="1"/>
            <a:r>
              <a:rPr lang="en-US" dirty="0" smtClean="0"/>
              <a:t>Large company with a big budget - commercial product  would be easy to configure and support</a:t>
            </a:r>
          </a:p>
          <a:p>
            <a:pPr lvl="1"/>
            <a:r>
              <a:rPr lang="en-US" dirty="0" smtClean="0"/>
              <a:t>Small </a:t>
            </a:r>
            <a:r>
              <a:rPr lang="en-US" dirty="0"/>
              <a:t>to medium size company with a limited budget </a:t>
            </a:r>
            <a:r>
              <a:rPr lang="en-US" dirty="0" smtClean="0"/>
              <a:t>and enjoy the flexibility to completely customize  your solution consider </a:t>
            </a:r>
            <a:r>
              <a:rPr lang="en-US" dirty="0" err="1" smtClean="0"/>
              <a:t>Nagios</a:t>
            </a:r>
            <a:r>
              <a:rPr lang="en-US" dirty="0" smtClean="0"/>
              <a:t> or another </a:t>
            </a:r>
            <a:r>
              <a:rPr lang="en-US" dirty="0" err="1" smtClean="0"/>
              <a:t>OpenSource</a:t>
            </a:r>
            <a:r>
              <a:rPr lang="en-US" dirty="0" smtClean="0"/>
              <a:t>/GPL product</a:t>
            </a:r>
          </a:p>
          <a:p>
            <a:pPr lvl="2"/>
            <a:r>
              <a:rPr lang="en-US" dirty="0" smtClean="0"/>
              <a:t>Requires Linux knowledge</a:t>
            </a:r>
          </a:p>
          <a:p>
            <a:pPr lvl="2"/>
            <a:r>
              <a:rPr lang="en-US" dirty="0" smtClean="0"/>
              <a:t>Requires more in-depth configuration and possibly custom coding to support specific devices</a:t>
            </a:r>
          </a:p>
          <a:p>
            <a:r>
              <a:rPr lang="en-US" dirty="0" smtClean="0"/>
              <a:t>In general I would recommend a monitoring solution as an extra layer of security for any network</a:t>
            </a:r>
          </a:p>
          <a:p>
            <a:pPr lvl="1"/>
            <a:r>
              <a:rPr lang="en-US" dirty="0" smtClean="0"/>
              <a:t>ROI analysis – costs will drive the solution</a:t>
            </a:r>
          </a:p>
        </p:txBody>
      </p:sp>
      <p:sp>
        <p:nvSpPr>
          <p:cNvPr id="4" name="Slide Number Placeholder 3"/>
          <p:cNvSpPr>
            <a:spLocks noGrp="1"/>
          </p:cNvSpPr>
          <p:nvPr>
            <p:ph type="sldNum" sz="quarter" idx="12"/>
          </p:nvPr>
        </p:nvSpPr>
        <p:spPr/>
        <p:txBody>
          <a:bodyPr/>
          <a:lstStyle/>
          <a:p>
            <a:fld id="{B8E98224-DEA0-443E-91AA-BFCF44F56D5F}"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UCCS - CS691</a:t>
            </a:r>
            <a:endParaRPr lang="en-US"/>
          </a:p>
        </p:txBody>
      </p:sp>
      <p:sp>
        <p:nvSpPr>
          <p:cNvPr id="6" name="Date Placeholder 5"/>
          <p:cNvSpPr>
            <a:spLocks noGrp="1"/>
          </p:cNvSpPr>
          <p:nvPr>
            <p:ph type="dt" sz="half" idx="10"/>
          </p:nvPr>
        </p:nvSpPr>
        <p:spPr/>
        <p:txBody>
          <a:bodyPr/>
          <a:lstStyle/>
          <a:p>
            <a:r>
              <a:rPr lang="en-US" smtClean="0"/>
              <a:t>7/27/2009</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77500" lnSpcReduction="20000"/>
          </a:bodyPr>
          <a:lstStyle/>
          <a:p>
            <a:r>
              <a:rPr lang="en-US" sz="1800" dirty="0" smtClean="0"/>
              <a:t>[1] CIO Magazine (5 Jun 2009) Network Monitoring Definition and Solutions. Retrieved Jul 13, 2009 from http://www.cio.com/article/133700/Network_Monitoring_Definition_and_Solutions</a:t>
            </a:r>
          </a:p>
          <a:p>
            <a:r>
              <a:rPr lang="en-US" sz="1800" dirty="0" smtClean="0"/>
              <a:t>[2] </a:t>
            </a:r>
            <a:r>
              <a:rPr lang="en-US" sz="1800" dirty="0" err="1" smtClean="0"/>
              <a:t>Ipswitch</a:t>
            </a:r>
            <a:r>
              <a:rPr lang="en-US" sz="1800" dirty="0" smtClean="0"/>
              <a:t> (14 Nov 2007) White Paper: THE VALUE OF NETWORK MONITORING: Why It’s Essential to Know Your Network. Retrieved Jul 29, 2009 from http://www.whatsupgold.com/resources/whitepapers/Value_of_Network_Monitoring.pdf</a:t>
            </a:r>
          </a:p>
          <a:p>
            <a:r>
              <a:rPr lang="en-US" sz="1800" dirty="0" smtClean="0"/>
              <a:t>[3] Landis +</a:t>
            </a:r>
            <a:r>
              <a:rPr lang="en-US" sz="1800" dirty="0" err="1" smtClean="0"/>
              <a:t>Gyr</a:t>
            </a:r>
            <a:r>
              <a:rPr lang="en-US" sz="1800" dirty="0" smtClean="0"/>
              <a:t> (2009) White Paper: Securing the Smart Grid: </a:t>
            </a:r>
            <a:r>
              <a:rPr lang="en-US" sz="1800" dirty="0" err="1" smtClean="0"/>
              <a:t>Gridstream</a:t>
            </a:r>
            <a:r>
              <a:rPr lang="en-US" sz="1800" dirty="0" smtClean="0"/>
              <a:t> Security Architecture. Retrieved June 6, 2009 from </a:t>
            </a:r>
            <a:r>
              <a:rPr lang="en-US" sz="1800" dirty="0" smtClean="0">
                <a:hlinkClick r:id="rId2"/>
              </a:rPr>
              <a:t>http://www.landisgyr.com/en/pub/home.cfm</a:t>
            </a:r>
            <a:endParaRPr lang="en-US" sz="1800" dirty="0" smtClean="0"/>
          </a:p>
          <a:p>
            <a:r>
              <a:rPr lang="en-US" sz="1800" smtClean="0"/>
              <a:t>[</a:t>
            </a:r>
            <a:r>
              <a:rPr lang="en-US" sz="1800" dirty="0" smtClean="0"/>
              <a:t>4] EMS </a:t>
            </a:r>
            <a:r>
              <a:rPr lang="en-US" sz="1800" dirty="0" err="1" smtClean="0"/>
              <a:t>Satcom</a:t>
            </a:r>
            <a:r>
              <a:rPr lang="en-US" sz="1800" dirty="0" smtClean="0"/>
              <a:t> (2008) Blue Force Tracking: System Nuances and EMS SATCOM’s Contributions. Retrieve Jul 20, 2009 from http://www.emssatcom.com/newsletters/2008/Nov/bus2.aspx</a:t>
            </a:r>
          </a:p>
          <a:p>
            <a:r>
              <a:rPr lang="en-US" sz="1800" dirty="0" smtClean="0"/>
              <a:t>[5] Stanford SLAC (11 Mar 2001) Passive vs. Active Monitoring. Retrieved Jul 13, 2009 from http://www.slac.stanford.edu/comp/net/wan-mon/passive-vs-active.html</a:t>
            </a:r>
          </a:p>
          <a:p>
            <a:r>
              <a:rPr lang="en-US" sz="1800" dirty="0" smtClean="0"/>
              <a:t>[6] TCPIP Guide (?) SNMP MIB Graphic. Retrieved Jul 29, 2009 from www.tcpipguide.com</a:t>
            </a:r>
          </a:p>
          <a:p>
            <a:r>
              <a:rPr lang="en-US" sz="1800" dirty="0" smtClean="0"/>
              <a:t>[7] HP Website</a:t>
            </a:r>
          </a:p>
          <a:p>
            <a:r>
              <a:rPr lang="en-US" sz="1800" dirty="0" smtClean="0"/>
              <a:t>[8] Wikipedia (27 Jul 2009) Comparison of network monitoring systems. Retrieved Jul 29, 2009 from http://en.wikipedia.org/wiki/Comparison_of_network_monitoring_systems</a:t>
            </a:r>
          </a:p>
          <a:p>
            <a:r>
              <a:rPr lang="en-US" sz="1800" dirty="0" smtClean="0"/>
              <a:t>[9] </a:t>
            </a:r>
            <a:r>
              <a:rPr lang="en-US" sz="1800" dirty="0" err="1" smtClean="0"/>
              <a:t>Nagios</a:t>
            </a:r>
            <a:r>
              <a:rPr lang="en-US" sz="1800" dirty="0" smtClean="0"/>
              <a:t> (2009) </a:t>
            </a:r>
            <a:r>
              <a:rPr lang="en-US" sz="1800" dirty="0" err="1" smtClean="0"/>
              <a:t>Nagios</a:t>
            </a:r>
            <a:r>
              <a:rPr lang="en-US" sz="1800" dirty="0" smtClean="0"/>
              <a:t>. Retrieved July, 13 2009 from http://www.nagios.org/</a:t>
            </a:r>
          </a:p>
          <a:p>
            <a:r>
              <a:rPr lang="en-US" sz="1800" dirty="0" smtClean="0"/>
              <a:t>[10] </a:t>
            </a:r>
            <a:r>
              <a:rPr lang="en-US" sz="1800" dirty="0" err="1" smtClean="0"/>
              <a:t>NSClient</a:t>
            </a:r>
            <a:r>
              <a:rPr lang="en-US" sz="1800" dirty="0" smtClean="0"/>
              <a:t>++ () Installing </a:t>
            </a:r>
            <a:r>
              <a:rPr lang="en-US" sz="1800" dirty="0" err="1" smtClean="0"/>
              <a:t>NSClient</a:t>
            </a:r>
            <a:r>
              <a:rPr lang="en-US" sz="1800" dirty="0" smtClean="0"/>
              <a:t>++. Retrieved July 23, 2009 from http://nsclient.org/nscp/</a:t>
            </a:r>
          </a:p>
          <a:p>
            <a:r>
              <a:rPr lang="en-US" sz="1800" dirty="0" smtClean="0"/>
              <a:t>[11] </a:t>
            </a:r>
            <a:r>
              <a:rPr lang="en-US" sz="1800" dirty="0" err="1" smtClean="0"/>
              <a:t>Nagios</a:t>
            </a:r>
            <a:r>
              <a:rPr lang="en-US" sz="1800" dirty="0" smtClean="0"/>
              <a:t> () </a:t>
            </a:r>
            <a:r>
              <a:rPr lang="en-US" sz="1800" dirty="0" err="1" smtClean="0"/>
              <a:t>Nagios</a:t>
            </a:r>
            <a:r>
              <a:rPr lang="en-US" sz="1800" dirty="0" smtClean="0"/>
              <a:t> </a:t>
            </a:r>
            <a:r>
              <a:rPr lang="en-US" sz="1800" dirty="0" err="1" smtClean="0"/>
              <a:t>Quickstart</a:t>
            </a:r>
            <a:r>
              <a:rPr lang="en-US" sz="1800" dirty="0" smtClean="0"/>
              <a:t> Installation Guides. Retrieve July 23, 2009 from http://nagios.sourceforge.net/docs/3_0/quickstart.html</a:t>
            </a:r>
          </a:p>
          <a:p>
            <a:endParaRPr lang="en-US" sz="1800" dirty="0"/>
          </a:p>
        </p:txBody>
      </p:sp>
      <p:sp>
        <p:nvSpPr>
          <p:cNvPr id="4" name="Slide Number Placeholder 3"/>
          <p:cNvSpPr>
            <a:spLocks noGrp="1"/>
          </p:cNvSpPr>
          <p:nvPr>
            <p:ph type="sldNum" sz="quarter" idx="12"/>
          </p:nvPr>
        </p:nvSpPr>
        <p:spPr/>
        <p:txBody>
          <a:bodyPr/>
          <a:lstStyle/>
          <a:p>
            <a:fld id="{B8E98224-DEA0-443E-91AA-BFCF44F56D5F}"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UCCS - CS691</a:t>
            </a:r>
            <a:endParaRPr lang="en-US"/>
          </a:p>
        </p:txBody>
      </p:sp>
      <p:sp>
        <p:nvSpPr>
          <p:cNvPr id="6" name="Date Placeholder 5"/>
          <p:cNvSpPr>
            <a:spLocks noGrp="1"/>
          </p:cNvSpPr>
          <p:nvPr>
            <p:ph type="dt" sz="half" idx="10"/>
          </p:nvPr>
        </p:nvSpPr>
        <p:spPr/>
        <p:txBody>
          <a:bodyPr/>
          <a:lstStyle/>
          <a:p>
            <a:r>
              <a:rPr lang="en-US" dirty="0" smtClean="0"/>
              <a:t>7/27/2009</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Continued</a:t>
            </a:r>
            <a:endParaRPr lang="en-US" dirty="0"/>
          </a:p>
        </p:txBody>
      </p:sp>
      <p:sp>
        <p:nvSpPr>
          <p:cNvPr id="3" name="Content Placeholder 2"/>
          <p:cNvSpPr>
            <a:spLocks noGrp="1"/>
          </p:cNvSpPr>
          <p:nvPr>
            <p:ph idx="1"/>
          </p:nvPr>
        </p:nvSpPr>
        <p:spPr/>
        <p:txBody>
          <a:bodyPr>
            <a:normAutofit lnSpcReduction="10000"/>
          </a:bodyPr>
          <a:lstStyle/>
          <a:p>
            <a:r>
              <a:rPr lang="en-US" dirty="0" smtClean="0"/>
              <a:t>What it is</a:t>
            </a:r>
          </a:p>
          <a:p>
            <a:pPr lvl="1"/>
            <a:r>
              <a:rPr lang="en-US" dirty="0" smtClean="0"/>
              <a:t>A system that collects data and alerts the admin when other systems or services are unavailable, or when a predefined threshold is reached (system resources, bandwidth usage, etc.) </a:t>
            </a:r>
          </a:p>
          <a:p>
            <a:r>
              <a:rPr lang="en-US" dirty="0" smtClean="0"/>
              <a:t>What it isn’t</a:t>
            </a:r>
          </a:p>
          <a:p>
            <a:pPr lvl="1"/>
            <a:r>
              <a:rPr lang="en-US" dirty="0" smtClean="0"/>
              <a:t>Network Monitoring is </a:t>
            </a:r>
            <a:r>
              <a:rPr lang="en-US" u="sng" dirty="0" smtClean="0"/>
              <a:t>not</a:t>
            </a:r>
            <a:r>
              <a:rPr lang="en-US" dirty="0" smtClean="0"/>
              <a:t> an Intrusion Prevention System (IPS) or Intrusion Detection System (IDS)</a:t>
            </a:r>
            <a:endParaRPr lang="en-US" u="sng" dirty="0" smtClean="0"/>
          </a:p>
          <a:p>
            <a:r>
              <a:rPr lang="en-US" dirty="0" smtClean="0"/>
              <a:t>Critical Availability</a:t>
            </a:r>
          </a:p>
          <a:p>
            <a:pPr lvl="1"/>
            <a:r>
              <a:rPr lang="en-US" dirty="0" smtClean="0"/>
              <a:t>Always On – dedicated power, </a:t>
            </a:r>
            <a:r>
              <a:rPr lang="en-US" dirty="0" err="1" smtClean="0"/>
              <a:t>ePower</a:t>
            </a:r>
            <a:r>
              <a:rPr lang="en-US" dirty="0" smtClean="0"/>
              <a:t> (generator) ideal at a </a:t>
            </a:r>
            <a:r>
              <a:rPr lang="en-US" u="sng" dirty="0" smtClean="0"/>
              <a:t>minimum</a:t>
            </a:r>
            <a:r>
              <a:rPr lang="en-US" dirty="0" smtClean="0"/>
              <a:t> battery backup system</a:t>
            </a:r>
          </a:p>
          <a:p>
            <a:pPr lvl="1"/>
            <a:endParaRPr lang="en-US"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B8E98224-DEA0-443E-91AA-BFCF44F56D5F}"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UCCS - CS691</a:t>
            </a:r>
            <a:endParaRPr lang="en-US"/>
          </a:p>
        </p:txBody>
      </p:sp>
      <p:sp>
        <p:nvSpPr>
          <p:cNvPr id="6" name="Date Placeholder 5"/>
          <p:cNvSpPr>
            <a:spLocks noGrp="1"/>
          </p:cNvSpPr>
          <p:nvPr>
            <p:ph type="dt" sz="half" idx="10"/>
          </p:nvPr>
        </p:nvSpPr>
        <p:spPr/>
        <p:txBody>
          <a:bodyPr/>
          <a:lstStyle/>
          <a:p>
            <a:r>
              <a:rPr lang="en-US" smtClean="0"/>
              <a:t>7/27/2009</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Application</a:t>
            </a:r>
            <a:endParaRPr lang="en-US" dirty="0"/>
          </a:p>
        </p:txBody>
      </p:sp>
      <p:sp>
        <p:nvSpPr>
          <p:cNvPr id="3" name="Content Placeholder 2"/>
          <p:cNvSpPr>
            <a:spLocks noGrp="1"/>
          </p:cNvSpPr>
          <p:nvPr>
            <p:ph idx="1"/>
          </p:nvPr>
        </p:nvSpPr>
        <p:spPr/>
        <p:txBody>
          <a:bodyPr>
            <a:normAutofit/>
          </a:bodyPr>
          <a:lstStyle/>
          <a:p>
            <a:pPr marL="274320" lvl="1" indent="-274320">
              <a:buClr>
                <a:schemeClr val="accent3"/>
              </a:buClr>
              <a:buSzPct val="95000"/>
            </a:pPr>
            <a:r>
              <a:rPr lang="en-US" sz="2800" dirty="0" smtClean="0"/>
              <a:t>Smart Grid </a:t>
            </a:r>
          </a:p>
          <a:p>
            <a:r>
              <a:rPr lang="en-US" sz="2800" dirty="0" smtClean="0"/>
              <a:t>Internet Service Providers (ISPs)</a:t>
            </a:r>
          </a:p>
          <a:p>
            <a:r>
              <a:rPr lang="en-US" sz="2800" dirty="0" smtClean="0"/>
              <a:t>Large Corporations</a:t>
            </a:r>
          </a:p>
          <a:p>
            <a:r>
              <a:rPr lang="en-US" sz="2800" dirty="0" smtClean="0"/>
              <a:t>Hospitals</a:t>
            </a:r>
          </a:p>
          <a:p>
            <a:r>
              <a:rPr lang="en-US" sz="2800" dirty="0" smtClean="0"/>
              <a:t>Military Networks</a:t>
            </a:r>
          </a:p>
          <a:p>
            <a:r>
              <a:rPr lang="en-US" sz="2800" dirty="0" smtClean="0"/>
              <a:t>Everyone!?! Why not?</a:t>
            </a:r>
          </a:p>
        </p:txBody>
      </p:sp>
      <p:sp>
        <p:nvSpPr>
          <p:cNvPr id="4" name="Slide Number Placeholder 3"/>
          <p:cNvSpPr>
            <a:spLocks noGrp="1"/>
          </p:cNvSpPr>
          <p:nvPr>
            <p:ph type="sldNum" sz="quarter" idx="12"/>
          </p:nvPr>
        </p:nvSpPr>
        <p:spPr/>
        <p:txBody>
          <a:bodyPr/>
          <a:lstStyle/>
          <a:p>
            <a:fld id="{B8E98224-DEA0-443E-91AA-BFCF44F56D5F}"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UCCS - CS691</a:t>
            </a:r>
            <a:endParaRPr lang="en-US"/>
          </a:p>
        </p:txBody>
      </p:sp>
      <p:sp>
        <p:nvSpPr>
          <p:cNvPr id="6" name="Date Placeholder 5"/>
          <p:cNvSpPr>
            <a:spLocks noGrp="1"/>
          </p:cNvSpPr>
          <p:nvPr>
            <p:ph type="dt" sz="half" idx="10"/>
          </p:nvPr>
        </p:nvSpPr>
        <p:spPr/>
        <p:txBody>
          <a:bodyPr/>
          <a:lstStyle/>
          <a:p>
            <a:r>
              <a:rPr lang="en-US" smtClean="0"/>
              <a:t>7/27/2009</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Techniques</a:t>
            </a:r>
            <a:endParaRPr lang="en-US" dirty="0"/>
          </a:p>
        </p:txBody>
      </p:sp>
      <p:sp>
        <p:nvSpPr>
          <p:cNvPr id="3" name="Content Placeholder 2"/>
          <p:cNvSpPr>
            <a:spLocks noGrp="1"/>
          </p:cNvSpPr>
          <p:nvPr>
            <p:ph idx="1"/>
          </p:nvPr>
        </p:nvSpPr>
        <p:spPr>
          <a:xfrm>
            <a:off x="457200" y="1935480"/>
            <a:ext cx="8001000" cy="4389120"/>
          </a:xfrm>
        </p:spPr>
        <p:txBody>
          <a:bodyPr>
            <a:normAutofit fontScale="70000" lnSpcReduction="20000"/>
          </a:bodyPr>
          <a:lstStyle/>
          <a:p>
            <a:r>
              <a:rPr lang="en-US" dirty="0" smtClean="0"/>
              <a:t>Passive</a:t>
            </a:r>
          </a:p>
          <a:p>
            <a:pPr lvl="1"/>
            <a:r>
              <a:rPr lang="en-US" dirty="0" smtClean="0"/>
              <a:t>SNMP – Protocol for communicating – most basic and most popular</a:t>
            </a:r>
          </a:p>
          <a:p>
            <a:pPr lvl="2"/>
            <a:r>
              <a:rPr lang="en-US" dirty="0" smtClean="0"/>
              <a:t>Device based</a:t>
            </a:r>
          </a:p>
          <a:p>
            <a:pPr lvl="2"/>
            <a:r>
              <a:rPr lang="en-US" dirty="0" smtClean="0"/>
              <a:t>Limited information gathered</a:t>
            </a:r>
          </a:p>
          <a:p>
            <a:pPr lvl="2"/>
            <a:r>
              <a:rPr lang="en-US" dirty="0" smtClean="0"/>
              <a:t>Management Information Base (MIB)</a:t>
            </a:r>
          </a:p>
          <a:p>
            <a:pPr lvl="2"/>
            <a:r>
              <a:rPr lang="en-US" dirty="0" smtClean="0"/>
              <a:t>Monitor and Agents(s)</a:t>
            </a:r>
          </a:p>
          <a:p>
            <a:pPr lvl="1"/>
            <a:r>
              <a:rPr lang="en-US" dirty="0" smtClean="0"/>
              <a:t>RMON – requires more expensive hardware (more </a:t>
            </a:r>
            <a:r>
              <a:rPr lang="en-US" dirty="0" err="1" smtClean="0"/>
              <a:t>cpu</a:t>
            </a:r>
            <a:r>
              <a:rPr lang="en-US" dirty="0" smtClean="0"/>
              <a:t> cycles, memory, etc.)</a:t>
            </a:r>
          </a:p>
          <a:p>
            <a:pPr lvl="2"/>
            <a:r>
              <a:rPr lang="en-US" dirty="0" smtClean="0"/>
              <a:t>Flow based</a:t>
            </a:r>
          </a:p>
          <a:p>
            <a:pPr lvl="2"/>
            <a:r>
              <a:rPr lang="en-US" dirty="0" smtClean="0"/>
              <a:t>Specific SNMP MIB</a:t>
            </a:r>
          </a:p>
          <a:p>
            <a:pPr lvl="2"/>
            <a:r>
              <a:rPr lang="en-US" dirty="0" smtClean="0"/>
              <a:t>Console and Probe(s) </a:t>
            </a:r>
          </a:p>
          <a:p>
            <a:pPr lvl="1"/>
            <a:r>
              <a:rPr lang="en-US" dirty="0" err="1" smtClean="0"/>
              <a:t>Netflow</a:t>
            </a:r>
            <a:r>
              <a:rPr lang="en-US" dirty="0" smtClean="0"/>
              <a:t> – developed by CISCO – Juniper Network has </a:t>
            </a:r>
            <a:r>
              <a:rPr lang="en-US" dirty="0" err="1" smtClean="0"/>
              <a:t>JFlow</a:t>
            </a:r>
            <a:endParaRPr lang="en-US" dirty="0" smtClean="0"/>
          </a:p>
          <a:p>
            <a:pPr lvl="2"/>
            <a:r>
              <a:rPr lang="en-US" dirty="0" smtClean="0"/>
              <a:t>Collector and probe(s)</a:t>
            </a:r>
          </a:p>
          <a:p>
            <a:pPr lvl="1"/>
            <a:r>
              <a:rPr lang="en-US" dirty="0" smtClean="0"/>
              <a:t>Traffic Sniffers</a:t>
            </a:r>
          </a:p>
          <a:p>
            <a:r>
              <a:rPr lang="en-US" dirty="0" smtClean="0"/>
              <a:t>Active</a:t>
            </a:r>
          </a:p>
          <a:p>
            <a:pPr lvl="1"/>
            <a:r>
              <a:rPr lang="en-US" dirty="0" smtClean="0"/>
              <a:t>Generate and injection of test packets into the network. Test data send to devices, servers, and or applications. Volume of traffic is fully adjustable.</a:t>
            </a:r>
          </a:p>
          <a:p>
            <a:pPr lvl="1"/>
            <a:r>
              <a:rPr lang="en-US" dirty="0" smtClean="0"/>
              <a:t>Good way to test Service Level Agreements (SLAs)</a:t>
            </a:r>
          </a:p>
          <a:p>
            <a:endParaRPr lang="en-US" dirty="0"/>
          </a:p>
        </p:txBody>
      </p:sp>
      <p:sp>
        <p:nvSpPr>
          <p:cNvPr id="4" name="Slide Number Placeholder 3"/>
          <p:cNvSpPr>
            <a:spLocks noGrp="1"/>
          </p:cNvSpPr>
          <p:nvPr>
            <p:ph type="sldNum" sz="quarter" idx="12"/>
          </p:nvPr>
        </p:nvSpPr>
        <p:spPr/>
        <p:txBody>
          <a:bodyPr/>
          <a:lstStyle/>
          <a:p>
            <a:fld id="{B8E98224-DEA0-443E-91AA-BFCF44F56D5F}"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UCCS - CS691</a:t>
            </a:r>
            <a:endParaRPr lang="en-US"/>
          </a:p>
        </p:txBody>
      </p:sp>
      <p:sp>
        <p:nvSpPr>
          <p:cNvPr id="6" name="Date Placeholder 5"/>
          <p:cNvSpPr>
            <a:spLocks noGrp="1"/>
          </p:cNvSpPr>
          <p:nvPr>
            <p:ph type="dt" sz="half" idx="10"/>
          </p:nvPr>
        </p:nvSpPr>
        <p:spPr/>
        <p:txBody>
          <a:bodyPr/>
          <a:lstStyle/>
          <a:p>
            <a:r>
              <a:rPr lang="en-US" smtClean="0"/>
              <a:t>7/27/2009</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SNMP</a:t>
            </a:r>
            <a:endParaRPr lang="en-US" dirty="0"/>
          </a:p>
        </p:txBody>
      </p:sp>
      <p:sp>
        <p:nvSpPr>
          <p:cNvPr id="3" name="Content Placeholder 2"/>
          <p:cNvSpPr>
            <a:spLocks noGrp="1"/>
          </p:cNvSpPr>
          <p:nvPr>
            <p:ph idx="1"/>
          </p:nvPr>
        </p:nvSpPr>
        <p:spPr>
          <a:xfrm>
            <a:off x="457200" y="1935480"/>
            <a:ext cx="5486400" cy="4389120"/>
          </a:xfrm>
        </p:spPr>
        <p:txBody>
          <a:bodyPr>
            <a:normAutofit/>
          </a:bodyPr>
          <a:lstStyle/>
          <a:p>
            <a:r>
              <a:rPr lang="en-US" dirty="0" smtClean="0"/>
              <a:t>Management Information Base (MIB)</a:t>
            </a:r>
          </a:p>
          <a:p>
            <a:pPr lvl="1"/>
            <a:r>
              <a:rPr lang="en-US" dirty="0" smtClean="0"/>
              <a:t>Hierarchical collection of information that is accessed using SNMP</a:t>
            </a:r>
          </a:p>
          <a:p>
            <a:pPr lvl="1"/>
            <a:r>
              <a:rPr lang="en-US" dirty="0" smtClean="0"/>
              <a:t>Comprised of managed objects</a:t>
            </a:r>
          </a:p>
          <a:p>
            <a:pPr lvl="1"/>
            <a:r>
              <a:rPr lang="en-US" dirty="0" smtClean="0"/>
              <a:t>Follow Internet Engineering Taskforce  (IEFT) and IEEE standards</a:t>
            </a:r>
          </a:p>
          <a:p>
            <a:pPr lvl="2"/>
            <a:endParaRPr lang="en-US" dirty="0"/>
          </a:p>
        </p:txBody>
      </p:sp>
      <p:pic>
        <p:nvPicPr>
          <p:cNvPr id="3074" name="Picture 2"/>
          <p:cNvPicPr>
            <a:picLocks noChangeAspect="1" noChangeArrowheads="1"/>
          </p:cNvPicPr>
          <p:nvPr/>
        </p:nvPicPr>
        <p:blipFill>
          <a:blip r:embed="rId3"/>
          <a:srcRect/>
          <a:stretch>
            <a:fillRect/>
          </a:stretch>
        </p:blipFill>
        <p:spPr bwMode="auto">
          <a:xfrm>
            <a:off x="5791200" y="1600200"/>
            <a:ext cx="3276600" cy="4051362"/>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B8E98224-DEA0-443E-91AA-BFCF44F56D5F}"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UCCS - CS691</a:t>
            </a:r>
            <a:endParaRPr lang="en-US"/>
          </a:p>
        </p:txBody>
      </p:sp>
      <p:sp>
        <p:nvSpPr>
          <p:cNvPr id="7" name="Date Placeholder 6"/>
          <p:cNvSpPr>
            <a:spLocks noGrp="1"/>
          </p:cNvSpPr>
          <p:nvPr>
            <p:ph type="dt" sz="half" idx="10"/>
          </p:nvPr>
        </p:nvSpPr>
        <p:spPr/>
        <p:txBody>
          <a:bodyPr/>
          <a:lstStyle/>
          <a:p>
            <a:r>
              <a:rPr lang="en-US" smtClean="0"/>
              <a:t>7/27/2009</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MIB Tree</a:t>
            </a:r>
            <a:endParaRPr lang="en-US" dirty="0"/>
          </a:p>
        </p:txBody>
      </p:sp>
      <p:pic>
        <p:nvPicPr>
          <p:cNvPr id="4099" name="Picture 3"/>
          <p:cNvPicPr>
            <a:picLocks noChangeAspect="1" noChangeArrowheads="1"/>
          </p:cNvPicPr>
          <p:nvPr/>
        </p:nvPicPr>
        <p:blipFill>
          <a:blip r:embed="rId2"/>
          <a:srcRect/>
          <a:stretch>
            <a:fillRect/>
          </a:stretch>
        </p:blipFill>
        <p:spPr bwMode="auto">
          <a:xfrm>
            <a:off x="1981200" y="1828800"/>
            <a:ext cx="6086475" cy="4543425"/>
          </a:xfrm>
          <a:prstGeom prst="rect">
            <a:avLst/>
          </a:prstGeom>
          <a:noFill/>
          <a:ln w="9525">
            <a:noFill/>
            <a:miter lim="800000"/>
            <a:headEnd/>
            <a:tailEnd/>
          </a:ln>
        </p:spPr>
      </p:pic>
      <p:sp>
        <p:nvSpPr>
          <p:cNvPr id="7" name="TextBox 6"/>
          <p:cNvSpPr txBox="1"/>
          <p:nvPr/>
        </p:nvSpPr>
        <p:spPr>
          <a:xfrm>
            <a:off x="3962400" y="1752600"/>
            <a:ext cx="4985404" cy="523220"/>
          </a:xfrm>
          <a:prstGeom prst="rect">
            <a:avLst/>
          </a:prstGeom>
          <a:noFill/>
        </p:spPr>
        <p:txBody>
          <a:bodyPr wrap="none" rtlCol="0">
            <a:spAutoFit/>
          </a:bodyPr>
          <a:lstStyle/>
          <a:p>
            <a:r>
              <a:rPr lang="en-US" sz="2800" dirty="0" smtClean="0">
                <a:solidFill>
                  <a:srgbClr val="0070C0"/>
                </a:solidFill>
              </a:rPr>
              <a:t>Example: Oracle Database MIB</a:t>
            </a:r>
            <a:endParaRPr lang="en-US" sz="2800" dirty="0">
              <a:solidFill>
                <a:srgbClr val="0070C0"/>
              </a:solidFill>
            </a:endParaRPr>
          </a:p>
        </p:txBody>
      </p:sp>
      <p:sp>
        <p:nvSpPr>
          <p:cNvPr id="5" name="Oval 4"/>
          <p:cNvSpPr/>
          <p:nvPr/>
        </p:nvSpPr>
        <p:spPr>
          <a:xfrm>
            <a:off x="4953000" y="5715000"/>
            <a:ext cx="12954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6" name="Oval 5"/>
          <p:cNvSpPr/>
          <p:nvPr/>
        </p:nvSpPr>
        <p:spPr>
          <a:xfrm>
            <a:off x="6858000" y="5791200"/>
            <a:ext cx="12954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8" name="Slide Number Placeholder 7"/>
          <p:cNvSpPr>
            <a:spLocks noGrp="1"/>
          </p:cNvSpPr>
          <p:nvPr>
            <p:ph type="sldNum" sz="quarter" idx="12"/>
          </p:nvPr>
        </p:nvSpPr>
        <p:spPr/>
        <p:txBody>
          <a:bodyPr/>
          <a:lstStyle/>
          <a:p>
            <a:fld id="{B8E98224-DEA0-443E-91AA-BFCF44F56D5F}" type="slidenum">
              <a:rPr lang="en-US" smtClean="0"/>
              <a:pPr/>
              <a:t>7</a:t>
            </a:fld>
            <a:endParaRPr lang="en-US"/>
          </a:p>
        </p:txBody>
      </p:sp>
      <p:sp>
        <p:nvSpPr>
          <p:cNvPr id="9" name="Footer Placeholder 8"/>
          <p:cNvSpPr>
            <a:spLocks noGrp="1"/>
          </p:cNvSpPr>
          <p:nvPr>
            <p:ph type="ftr" sz="quarter" idx="11"/>
          </p:nvPr>
        </p:nvSpPr>
        <p:spPr/>
        <p:txBody>
          <a:bodyPr/>
          <a:lstStyle/>
          <a:p>
            <a:r>
              <a:rPr lang="en-US" smtClean="0"/>
              <a:t>UCCS - CS691</a:t>
            </a:r>
            <a:endParaRPr lang="en-US"/>
          </a:p>
        </p:txBody>
      </p:sp>
      <p:sp>
        <p:nvSpPr>
          <p:cNvPr id="10" name="Date Placeholder 9"/>
          <p:cNvSpPr>
            <a:spLocks noGrp="1"/>
          </p:cNvSpPr>
          <p:nvPr>
            <p:ph type="dt" sz="half" idx="10"/>
          </p:nvPr>
        </p:nvSpPr>
        <p:spPr/>
        <p:txBody>
          <a:bodyPr/>
          <a:lstStyle/>
          <a:p>
            <a:r>
              <a:rPr lang="en-US" smtClean="0"/>
              <a:t>7/27/2009</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MIB Tree</a:t>
            </a:r>
            <a:endParaRPr lang="en-US" dirty="0"/>
          </a:p>
        </p:txBody>
      </p:sp>
      <p:pic>
        <p:nvPicPr>
          <p:cNvPr id="4098" name="Picture 2"/>
          <p:cNvPicPr>
            <a:picLocks noGrp="1" noChangeAspect="1" noChangeArrowheads="1"/>
          </p:cNvPicPr>
          <p:nvPr>
            <p:ph idx="1"/>
          </p:nvPr>
        </p:nvPicPr>
        <p:blipFill>
          <a:blip r:embed="rId2">
            <a:clrChange>
              <a:clrFrom>
                <a:srgbClr val="FFFFFF"/>
              </a:clrFrom>
              <a:clrTo>
                <a:srgbClr val="FFFFFF">
                  <a:alpha val="0"/>
                </a:srgbClr>
              </a:clrTo>
            </a:clrChange>
          </a:blip>
          <a:srcRect/>
          <a:stretch>
            <a:fillRect/>
          </a:stretch>
        </p:blipFill>
        <p:spPr bwMode="auto">
          <a:xfrm>
            <a:off x="1524000" y="1066800"/>
            <a:ext cx="6705600" cy="5584406"/>
          </a:xfrm>
          <a:prstGeom prst="rect">
            <a:avLst/>
          </a:prstGeom>
          <a:noFill/>
          <a:ln w="9525">
            <a:noFill/>
            <a:miter lim="800000"/>
            <a:headEnd/>
            <a:tailEnd/>
          </a:ln>
        </p:spPr>
      </p:pic>
      <p:sp>
        <p:nvSpPr>
          <p:cNvPr id="5" name="TextBox 4"/>
          <p:cNvSpPr txBox="1"/>
          <p:nvPr/>
        </p:nvSpPr>
        <p:spPr>
          <a:xfrm>
            <a:off x="4953000" y="1066800"/>
            <a:ext cx="4021294" cy="954107"/>
          </a:xfrm>
          <a:prstGeom prst="rect">
            <a:avLst/>
          </a:prstGeom>
          <a:noFill/>
        </p:spPr>
        <p:txBody>
          <a:bodyPr wrap="none" rtlCol="0">
            <a:spAutoFit/>
          </a:bodyPr>
          <a:lstStyle/>
          <a:p>
            <a:r>
              <a:rPr lang="en-US" sz="2800" dirty="0" smtClean="0">
                <a:solidFill>
                  <a:srgbClr val="0070C0"/>
                </a:solidFill>
              </a:rPr>
              <a:t>Example: 3Com Network</a:t>
            </a:r>
          </a:p>
          <a:p>
            <a:r>
              <a:rPr lang="en-US" sz="2800" dirty="0" smtClean="0">
                <a:solidFill>
                  <a:srgbClr val="0070C0"/>
                </a:solidFill>
              </a:rPr>
              <a:t>Device MIB</a:t>
            </a:r>
            <a:endParaRPr lang="en-US" sz="2800" dirty="0">
              <a:solidFill>
                <a:srgbClr val="0070C0"/>
              </a:solidFill>
            </a:endParaRPr>
          </a:p>
        </p:txBody>
      </p:sp>
      <p:sp>
        <p:nvSpPr>
          <p:cNvPr id="6" name="Slide Number Placeholder 5"/>
          <p:cNvSpPr>
            <a:spLocks noGrp="1"/>
          </p:cNvSpPr>
          <p:nvPr>
            <p:ph type="sldNum" sz="quarter" idx="12"/>
          </p:nvPr>
        </p:nvSpPr>
        <p:spPr/>
        <p:txBody>
          <a:bodyPr/>
          <a:lstStyle/>
          <a:p>
            <a:fld id="{B8E98224-DEA0-443E-91AA-BFCF44F56D5F}" type="slidenum">
              <a:rPr lang="en-US" smtClean="0"/>
              <a:pPr/>
              <a:t>8</a:t>
            </a:fld>
            <a:endParaRPr lang="en-US"/>
          </a:p>
        </p:txBody>
      </p:sp>
      <p:sp>
        <p:nvSpPr>
          <p:cNvPr id="7" name="Footer Placeholder 6"/>
          <p:cNvSpPr>
            <a:spLocks noGrp="1"/>
          </p:cNvSpPr>
          <p:nvPr>
            <p:ph type="ftr" sz="quarter" idx="11"/>
          </p:nvPr>
        </p:nvSpPr>
        <p:spPr/>
        <p:txBody>
          <a:bodyPr/>
          <a:lstStyle/>
          <a:p>
            <a:r>
              <a:rPr lang="en-US" smtClean="0"/>
              <a:t>UCCS - CS691</a:t>
            </a:r>
            <a:endParaRPr lang="en-US"/>
          </a:p>
        </p:txBody>
      </p:sp>
      <p:sp>
        <p:nvSpPr>
          <p:cNvPr id="8" name="Date Placeholder 7"/>
          <p:cNvSpPr>
            <a:spLocks noGrp="1"/>
          </p:cNvSpPr>
          <p:nvPr>
            <p:ph type="dt" sz="half" idx="10"/>
          </p:nvPr>
        </p:nvSpPr>
        <p:spPr/>
        <p:txBody>
          <a:bodyPr/>
          <a:lstStyle/>
          <a:p>
            <a:r>
              <a:rPr lang="en-US" smtClean="0"/>
              <a:t>7/27/2009</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via SNMP</a:t>
            </a:r>
            <a:endParaRPr lang="en-US" dirty="0"/>
          </a:p>
        </p:txBody>
      </p:sp>
      <p:pic>
        <p:nvPicPr>
          <p:cNvPr id="2052" name="Picture 4"/>
          <p:cNvPicPr>
            <a:picLocks noGrp="1" noChangeAspect="1" noChangeArrowheads="1"/>
          </p:cNvPicPr>
          <p:nvPr>
            <p:ph idx="1"/>
          </p:nvPr>
        </p:nvPicPr>
        <p:blipFill>
          <a:blip r:embed="rId2">
            <a:clrChange>
              <a:clrFrom>
                <a:srgbClr val="FFFFFF"/>
              </a:clrFrom>
              <a:clrTo>
                <a:srgbClr val="FFFFFF">
                  <a:alpha val="0"/>
                </a:srgbClr>
              </a:clrTo>
            </a:clrChange>
          </a:blip>
          <a:srcRect/>
          <a:stretch>
            <a:fillRect/>
          </a:stretch>
        </p:blipFill>
        <p:spPr bwMode="auto">
          <a:xfrm>
            <a:off x="304799" y="1757092"/>
            <a:ext cx="8561595" cy="5100908"/>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8E98224-DEA0-443E-91AA-BFCF44F56D5F}"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UCCS - CS691</a:t>
            </a:r>
            <a:endParaRPr lang="en-US"/>
          </a:p>
        </p:txBody>
      </p:sp>
      <p:sp>
        <p:nvSpPr>
          <p:cNvPr id="6" name="Date Placeholder 5"/>
          <p:cNvSpPr>
            <a:spLocks noGrp="1"/>
          </p:cNvSpPr>
          <p:nvPr>
            <p:ph type="dt" sz="half" idx="10"/>
          </p:nvPr>
        </p:nvSpPr>
        <p:spPr/>
        <p:txBody>
          <a:bodyPr/>
          <a:lstStyle/>
          <a:p>
            <a:r>
              <a:rPr lang="en-US" smtClean="0"/>
              <a:t>7/27/2009</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672</TotalTime>
  <Words>1062</Words>
  <Application>Microsoft Office PowerPoint</Application>
  <PresentationFormat>On-screen Show (4:3)</PresentationFormat>
  <Paragraphs>196</Paragraphs>
  <Slides>21</Slides>
  <Notes>4</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Slide 1</vt:lpstr>
      <vt:lpstr>Introduction</vt:lpstr>
      <vt:lpstr>Introduction Continued</vt:lpstr>
      <vt:lpstr>Practical Application</vt:lpstr>
      <vt:lpstr>Monitoring Techniques</vt:lpstr>
      <vt:lpstr>SNMP</vt:lpstr>
      <vt:lpstr>MIB Tree</vt:lpstr>
      <vt:lpstr>MIB Tree</vt:lpstr>
      <vt:lpstr>Monitoring via SNMP</vt:lpstr>
      <vt:lpstr>Benefits</vt:lpstr>
      <vt:lpstr>Network Monitoring Solutions</vt:lpstr>
      <vt:lpstr>Test Bed</vt:lpstr>
      <vt:lpstr>NSClient++</vt:lpstr>
      <vt:lpstr>Test Bed</vt:lpstr>
      <vt:lpstr>Test Bed Continued…</vt:lpstr>
      <vt:lpstr>Slide 16</vt:lpstr>
      <vt:lpstr>Slide 17</vt:lpstr>
      <vt:lpstr>Slide 18</vt:lpstr>
      <vt:lpstr>Linksys WRT54GS – DD-WRT</vt:lpstr>
      <vt:lpstr>Conclusion</vt:lpstr>
      <vt:lpstr>References</vt:lpstr>
    </vt:vector>
  </TitlesOfParts>
  <Company>Lockheed Martin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Monitoring Another Layer Of Security</dc:title>
  <dc:creator>millej3</dc:creator>
  <cp:lastModifiedBy>millej3</cp:lastModifiedBy>
  <cp:revision>99</cp:revision>
  <dcterms:created xsi:type="dcterms:W3CDTF">2009-07-24T00:13:49Z</dcterms:created>
  <dcterms:modified xsi:type="dcterms:W3CDTF">2009-08-05T01:58:03Z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Author">
    <vt:lpwstr>millej3</vt:lpwstr>
  </property>
  <property fmtid="{D5CDD505-2E9C-101B-9397-08002B2CF9AE}" pid="3" name="Document Sensitivity">
    <vt:lpwstr>Unrestricted</vt:lpwstr>
  </property>
  <property fmtid="{D5CDD505-2E9C-101B-9397-08002B2CF9AE}" pid="4" name="ThirdParty">
    <vt:lpwstr/>
  </property>
  <property fmtid="{D5CDD505-2E9C-101B-9397-08002B2CF9AE}" pid="5" name="OCI Restriction">
    <vt:bool>false</vt:bool>
  </property>
  <property fmtid="{D5CDD505-2E9C-101B-9397-08002B2CF9AE}" pid="6" name="OCI Additional Info">
    <vt:lpwstr/>
  </property>
  <property fmtid="{D5CDD505-2E9C-101B-9397-08002B2CF9AE}" pid="7" name="Confirm Sensitivity">
    <vt:lpwstr>0</vt:lpwstr>
  </property>
  <property fmtid="{D5CDD505-2E9C-101B-9397-08002B2CF9AE}" pid="8" name="Allow Header Overwrite">
    <vt:lpwstr>-1</vt:lpwstr>
  </property>
  <property fmtid="{D5CDD505-2E9C-101B-9397-08002B2CF9AE}" pid="9" name="Allow Footer Overwrite">
    <vt:lpwstr>-1</vt:lpwstr>
  </property>
</Properties>
</file>