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7" r:id="rId2"/>
    <p:sldId id="258" r:id="rId3"/>
    <p:sldId id="262" r:id="rId4"/>
    <p:sldId id="259" r:id="rId5"/>
    <p:sldId id="264" r:id="rId6"/>
    <p:sldId id="266" r:id="rId7"/>
    <p:sldId id="268" r:id="rId8"/>
    <p:sldId id="263" r:id="rId9"/>
    <p:sldId id="269" r:id="rId10"/>
    <p:sldId id="270" r:id="rId11"/>
    <p:sldId id="279" r:id="rId12"/>
    <p:sldId id="276" r:id="rId13"/>
    <p:sldId id="277" r:id="rId14"/>
    <p:sldId id="271" r:id="rId15"/>
    <p:sldId id="272" r:id="rId16"/>
    <p:sldId id="273" r:id="rId17"/>
    <p:sldId id="274" r:id="rId18"/>
    <p:sldId id="275" r:id="rId19"/>
    <p:sldId id="281" r:id="rId20"/>
    <p:sldId id="26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26" autoAdjust="0"/>
  </p:normalViewPr>
  <p:slideViewPr>
    <p:cSldViewPr>
      <p:cViewPr varScale="1">
        <p:scale>
          <a:sx n="102" d="100"/>
          <a:sy n="102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AC3526-E8BC-4C78-9B1E-72E25ABFDD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97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CE8B4-56E5-428E-9DE7-DAA09CC64E4F}" type="slidenum">
              <a:rPr lang="en-US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>
                <a:solidFill>
                  <a:srgbClr val="000000"/>
                </a:solidFill>
              </a:rPr>
              <a:t>Information Sharing relates to the sharing of information between multiple agencies.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4495C-2C9A-4B8E-B73C-B0EF5BC96BD8}" type="slidenum">
              <a:rPr lang="en-US"/>
              <a:pPr/>
              <a:t>3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Authentication is prerequisite for authorization which intern is the prerequisite for access</a:t>
            </a:r>
          </a:p>
          <a:p>
            <a:r>
              <a:rPr lang="en-US"/>
              <a:t>Group-based authorization: Users are organized by groups and each group is given a specific authorization profile</a:t>
            </a:r>
          </a:p>
          <a:p>
            <a:r>
              <a:rPr lang="en-US"/>
              <a:t>Role-based authorization: roles are associated with specific privileges and users are mapped onto the roles.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3374D-6B45-4C31-8D33-6098FB0C8A34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/>
              <a:t>True authorization should be based on trust relationship i.e. user activity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819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19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19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20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1AA29D-5A7E-4E25-9A46-C3A815E653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C9E5E0-D33A-4E67-8205-A77DF28B46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56299B-1044-452C-91EC-C882AA69CE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A95BF5-470D-4CE1-A333-370F4D9ED6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3EABDE-8513-4F6B-8D5E-4BA2F29CE2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EA6C35-3AC4-40AD-B7AB-C92F5B482D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677988-BB5D-44DD-A16E-66A8452AEF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AD0CEF-5709-4CE7-B392-616DCFBCB0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B344D1-45F2-42B6-8DF8-CA532EA3F3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6101E3-CAD1-4DF3-9E56-C314AF9C4E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C20911-25CC-4D58-B6FE-BE0C68B03C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946C977A-0311-4E39-A4A1-E52A0BECD99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76400"/>
            <a:ext cx="8931275" cy="2232025"/>
          </a:xfrm>
        </p:spPr>
        <p:txBody>
          <a:bodyPr/>
          <a:lstStyle/>
          <a:p>
            <a:r>
              <a:rPr lang="en-US" sz="3600"/>
              <a:t>Secure Information Sharing Using</a:t>
            </a:r>
            <a:br>
              <a:rPr lang="en-US" sz="3600"/>
            </a:br>
            <a:r>
              <a:rPr lang="en-US" sz="3600"/>
              <a:t>Attribute Certificates and Role Based Access Control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292600"/>
            <a:ext cx="7561263" cy="230505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400"/>
              <a:t>Ganesh Godavari, </a:t>
            </a:r>
          </a:p>
          <a:p>
            <a:pPr algn="ctr">
              <a:lnSpc>
                <a:spcPct val="80000"/>
              </a:lnSpc>
            </a:pPr>
            <a:r>
              <a:rPr lang="en-US" sz="2400"/>
              <a:t>C. Edward Chow </a:t>
            </a:r>
          </a:p>
          <a:p>
            <a:pPr algn="ctr">
              <a:lnSpc>
                <a:spcPct val="80000"/>
              </a:lnSpc>
            </a:pPr>
            <a:endParaRPr lang="en-US" sz="2400"/>
          </a:p>
          <a:p>
            <a:pPr algn="ctr">
              <a:lnSpc>
                <a:spcPct val="80000"/>
              </a:lnSpc>
            </a:pPr>
            <a:r>
              <a:rPr lang="en-US" sz="2400"/>
              <a:t>06/22/2005</a:t>
            </a:r>
          </a:p>
          <a:p>
            <a:pPr algn="ctr">
              <a:lnSpc>
                <a:spcPct val="80000"/>
              </a:lnSpc>
            </a:pPr>
            <a:endParaRPr lang="en-US" sz="2400"/>
          </a:p>
          <a:p>
            <a:pPr algn="ctr">
              <a:lnSpc>
                <a:spcPct val="80000"/>
              </a:lnSpc>
            </a:pPr>
            <a:r>
              <a:rPr lang="en-US" sz="2400"/>
              <a:t>University of Colorado at Colorado Springs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457200"/>
            <a:ext cx="7505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imes New Roman" pitchFamily="18" charset="0"/>
              </a:rPr>
              <a:t>International Conference of Security and Management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RBAC specification format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&lt;?xml version="1.0" encoding="utf-8" standalone="yes"?&gt;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&lt;!--===== SIS request example =====--&gt;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&lt;sis&gt;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&lt;Role&gt;administrator&lt;/Role&gt;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&lt;Group&gt;Info Share&lt;/Group&gt;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&lt;OU&gt;UCCS&lt;/OU&gt;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&lt;/sis&gt;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 – File Access Specification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906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/>
              <a:t>Privilege specification for administrator</a:t>
            </a:r>
          </a:p>
          <a:p>
            <a:pPr>
              <a:lnSpc>
                <a:spcPct val="80000"/>
              </a:lnSpc>
            </a:pPr>
            <a:r>
              <a:rPr lang="en-US" sz="2300"/>
              <a:t>File access control specification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300"/>
              <a:t>sisprivilegeset administrator filematch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300"/>
              <a:t>	if ( ( url # “/etc/passwd” ) &amp;&amp; ( requestAction # “get” ) ) do grantAccess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300"/>
              <a:t># user accounts protection from get and post requests by administrator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300"/>
              <a:t>   if ( ( url # “*~*/private/” ) &amp;&amp; ( requestAction # “get” ) ) do rejectAccess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300"/>
              <a:t>   if ( ( url # “*~*/private/” ) &amp;&amp; ( requestAction # “post” ) ) do rejectAccess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300"/>
              <a:t>					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3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300"/>
              <a:t>#: matching operator (A # B: if A contains 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457200"/>
            <a:ext cx="7820025" cy="1371600"/>
          </a:xfrm>
        </p:spPr>
        <p:txBody>
          <a:bodyPr/>
          <a:lstStyle/>
          <a:p>
            <a:r>
              <a:rPr lang="en-US"/>
              <a:t>SIS system overview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257675" y="4191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66"/>
                </a:solidFill>
              </a:rPr>
              <a:t>authorize</a:t>
            </a:r>
          </a:p>
        </p:txBody>
      </p:sp>
      <p:grpSp>
        <p:nvGrpSpPr>
          <p:cNvPr id="31748" name="Group 4"/>
          <p:cNvGrpSpPr>
            <a:grpSpLocks noChangeAspect="1"/>
          </p:cNvGrpSpPr>
          <p:nvPr/>
        </p:nvGrpSpPr>
        <p:grpSpPr bwMode="auto">
          <a:xfrm>
            <a:off x="904875" y="1328738"/>
            <a:ext cx="7010400" cy="4995862"/>
            <a:chOff x="1200" y="1221"/>
            <a:chExt cx="4416" cy="3147"/>
          </a:xfrm>
        </p:grpSpPr>
        <p:sp>
          <p:nvSpPr>
            <p:cNvPr id="31749" name="AutoShape 5"/>
            <p:cNvSpPr>
              <a:spLocks noChangeAspect="1" noChangeArrowheads="1" noTextEdit="1"/>
            </p:cNvSpPr>
            <p:nvPr/>
          </p:nvSpPr>
          <p:spPr bwMode="auto">
            <a:xfrm>
              <a:off x="1200" y="1221"/>
              <a:ext cx="4416" cy="3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2127" y="2383"/>
              <a:ext cx="1070" cy="7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2127" y="2383"/>
              <a:ext cx="1070" cy="71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2173" y="2565"/>
              <a:ext cx="10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Administration </a:t>
              </a:r>
              <a:endParaRPr lang="en-US"/>
            </a:p>
          </p:txBody>
        </p:sp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2514" y="2729"/>
              <a:ext cx="3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Tool</a:t>
              </a:r>
              <a:endParaRPr lang="en-US"/>
            </a:p>
          </p:txBody>
        </p:sp>
        <p:sp>
          <p:nvSpPr>
            <p:cNvPr id="31754" name="Freeform 10"/>
            <p:cNvSpPr>
              <a:spLocks noEditPoints="1"/>
            </p:cNvSpPr>
            <p:nvPr/>
          </p:nvSpPr>
          <p:spPr bwMode="auto">
            <a:xfrm>
              <a:off x="4177" y="1416"/>
              <a:ext cx="802" cy="1056"/>
            </a:xfrm>
            <a:custGeom>
              <a:avLst/>
              <a:gdLst/>
              <a:ahLst/>
              <a:cxnLst>
                <a:cxn ang="0">
                  <a:pos x="0" y="226"/>
                </a:cxn>
                <a:cxn ang="0">
                  <a:pos x="864" y="0"/>
                </a:cxn>
                <a:cxn ang="0">
                  <a:pos x="1728" y="226"/>
                </a:cxn>
                <a:cxn ang="0">
                  <a:pos x="1728" y="226"/>
                </a:cxn>
                <a:cxn ang="0">
                  <a:pos x="864" y="453"/>
                </a:cxn>
                <a:cxn ang="0">
                  <a:pos x="0" y="226"/>
                </a:cxn>
                <a:cxn ang="0">
                  <a:pos x="0" y="226"/>
                </a:cxn>
                <a:cxn ang="0">
                  <a:pos x="0" y="2048"/>
                </a:cxn>
                <a:cxn ang="0">
                  <a:pos x="864" y="2275"/>
                </a:cxn>
                <a:cxn ang="0">
                  <a:pos x="1728" y="2048"/>
                </a:cxn>
                <a:cxn ang="0">
                  <a:pos x="1728" y="2048"/>
                </a:cxn>
                <a:cxn ang="0">
                  <a:pos x="1728" y="226"/>
                </a:cxn>
                <a:cxn ang="0">
                  <a:pos x="864" y="453"/>
                </a:cxn>
                <a:cxn ang="0">
                  <a:pos x="0" y="226"/>
                </a:cxn>
              </a:cxnLst>
              <a:rect l="0" t="0" r="r" b="b"/>
              <a:pathLst>
                <a:path w="1728" h="2275">
                  <a:moveTo>
                    <a:pt x="0" y="226"/>
                  </a:moveTo>
                  <a:cubicBezTo>
                    <a:pt x="0" y="101"/>
                    <a:pt x="386" y="0"/>
                    <a:pt x="864" y="0"/>
                  </a:cubicBezTo>
                  <a:cubicBezTo>
                    <a:pt x="1341" y="0"/>
                    <a:pt x="1728" y="101"/>
                    <a:pt x="1728" y="226"/>
                  </a:cubicBezTo>
                  <a:cubicBezTo>
                    <a:pt x="1728" y="226"/>
                    <a:pt x="1728" y="226"/>
                    <a:pt x="1728" y="226"/>
                  </a:cubicBezTo>
                  <a:cubicBezTo>
                    <a:pt x="1728" y="352"/>
                    <a:pt x="1341" y="453"/>
                    <a:pt x="864" y="453"/>
                  </a:cubicBezTo>
                  <a:cubicBezTo>
                    <a:pt x="386" y="453"/>
                    <a:pt x="0" y="352"/>
                    <a:pt x="0" y="226"/>
                  </a:cubicBezTo>
                  <a:close/>
                  <a:moveTo>
                    <a:pt x="0" y="226"/>
                  </a:moveTo>
                  <a:lnTo>
                    <a:pt x="0" y="2048"/>
                  </a:lnTo>
                  <a:cubicBezTo>
                    <a:pt x="0" y="2173"/>
                    <a:pt x="386" y="2275"/>
                    <a:pt x="864" y="2275"/>
                  </a:cubicBezTo>
                  <a:cubicBezTo>
                    <a:pt x="1341" y="2275"/>
                    <a:pt x="1728" y="2173"/>
                    <a:pt x="1728" y="2048"/>
                  </a:cubicBezTo>
                  <a:cubicBezTo>
                    <a:pt x="1728" y="2048"/>
                    <a:pt x="1728" y="2048"/>
                    <a:pt x="1728" y="2048"/>
                  </a:cubicBezTo>
                  <a:lnTo>
                    <a:pt x="1728" y="226"/>
                  </a:lnTo>
                  <a:cubicBezTo>
                    <a:pt x="1728" y="352"/>
                    <a:pt x="1341" y="453"/>
                    <a:pt x="864" y="453"/>
                  </a:cubicBezTo>
                  <a:cubicBezTo>
                    <a:pt x="386" y="453"/>
                    <a:pt x="0" y="352"/>
                    <a:pt x="0" y="226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Freeform 11"/>
            <p:cNvSpPr>
              <a:spLocks noEditPoints="1"/>
            </p:cNvSpPr>
            <p:nvPr/>
          </p:nvSpPr>
          <p:spPr bwMode="auto">
            <a:xfrm>
              <a:off x="4177" y="1416"/>
              <a:ext cx="802" cy="1056"/>
            </a:xfrm>
            <a:custGeom>
              <a:avLst/>
              <a:gdLst/>
              <a:ahLst/>
              <a:cxnLst>
                <a:cxn ang="0">
                  <a:pos x="0" y="226"/>
                </a:cxn>
                <a:cxn ang="0">
                  <a:pos x="864" y="0"/>
                </a:cxn>
                <a:cxn ang="0">
                  <a:pos x="1728" y="226"/>
                </a:cxn>
                <a:cxn ang="0">
                  <a:pos x="1728" y="226"/>
                </a:cxn>
                <a:cxn ang="0">
                  <a:pos x="864" y="453"/>
                </a:cxn>
                <a:cxn ang="0">
                  <a:pos x="0" y="226"/>
                </a:cxn>
                <a:cxn ang="0">
                  <a:pos x="0" y="226"/>
                </a:cxn>
                <a:cxn ang="0">
                  <a:pos x="0" y="2048"/>
                </a:cxn>
                <a:cxn ang="0">
                  <a:pos x="864" y="2275"/>
                </a:cxn>
                <a:cxn ang="0">
                  <a:pos x="1728" y="2048"/>
                </a:cxn>
                <a:cxn ang="0">
                  <a:pos x="1728" y="2048"/>
                </a:cxn>
                <a:cxn ang="0">
                  <a:pos x="1728" y="226"/>
                </a:cxn>
                <a:cxn ang="0">
                  <a:pos x="864" y="453"/>
                </a:cxn>
                <a:cxn ang="0">
                  <a:pos x="0" y="226"/>
                </a:cxn>
              </a:cxnLst>
              <a:rect l="0" t="0" r="r" b="b"/>
              <a:pathLst>
                <a:path w="1728" h="2275">
                  <a:moveTo>
                    <a:pt x="0" y="226"/>
                  </a:moveTo>
                  <a:cubicBezTo>
                    <a:pt x="0" y="101"/>
                    <a:pt x="386" y="0"/>
                    <a:pt x="864" y="0"/>
                  </a:cubicBezTo>
                  <a:cubicBezTo>
                    <a:pt x="1341" y="0"/>
                    <a:pt x="1728" y="101"/>
                    <a:pt x="1728" y="226"/>
                  </a:cubicBezTo>
                  <a:cubicBezTo>
                    <a:pt x="1728" y="226"/>
                    <a:pt x="1728" y="226"/>
                    <a:pt x="1728" y="226"/>
                  </a:cubicBezTo>
                  <a:cubicBezTo>
                    <a:pt x="1728" y="352"/>
                    <a:pt x="1341" y="453"/>
                    <a:pt x="864" y="453"/>
                  </a:cubicBezTo>
                  <a:cubicBezTo>
                    <a:pt x="386" y="453"/>
                    <a:pt x="0" y="352"/>
                    <a:pt x="0" y="226"/>
                  </a:cubicBezTo>
                  <a:close/>
                  <a:moveTo>
                    <a:pt x="0" y="226"/>
                  </a:moveTo>
                  <a:lnTo>
                    <a:pt x="0" y="2048"/>
                  </a:lnTo>
                  <a:cubicBezTo>
                    <a:pt x="0" y="2173"/>
                    <a:pt x="386" y="2275"/>
                    <a:pt x="864" y="2275"/>
                  </a:cubicBezTo>
                  <a:cubicBezTo>
                    <a:pt x="1341" y="2275"/>
                    <a:pt x="1728" y="2173"/>
                    <a:pt x="1728" y="2048"/>
                  </a:cubicBezTo>
                  <a:cubicBezTo>
                    <a:pt x="1728" y="2048"/>
                    <a:pt x="1728" y="2048"/>
                    <a:pt x="1728" y="2048"/>
                  </a:cubicBezTo>
                  <a:lnTo>
                    <a:pt x="1728" y="226"/>
                  </a:lnTo>
                  <a:cubicBezTo>
                    <a:pt x="1728" y="352"/>
                    <a:pt x="1341" y="453"/>
                    <a:pt x="864" y="453"/>
                  </a:cubicBezTo>
                  <a:cubicBezTo>
                    <a:pt x="386" y="453"/>
                    <a:pt x="0" y="352"/>
                    <a:pt x="0" y="226"/>
                  </a:cubicBez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4386" y="248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364" y="2647"/>
              <a:ext cx="4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Server</a:t>
              </a:r>
              <a:endParaRPr lang="en-US"/>
            </a:p>
          </p:txBody>
        </p:sp>
        <p:sp>
          <p:nvSpPr>
            <p:cNvPr id="31758" name="Freeform 14"/>
            <p:cNvSpPr>
              <a:spLocks/>
            </p:cNvSpPr>
            <p:nvPr/>
          </p:nvSpPr>
          <p:spPr bwMode="auto">
            <a:xfrm>
              <a:off x="3272" y="1943"/>
              <a:ext cx="830" cy="796"/>
            </a:xfrm>
            <a:custGeom>
              <a:avLst/>
              <a:gdLst/>
              <a:ahLst/>
              <a:cxnLst>
                <a:cxn ang="0">
                  <a:pos x="0" y="796"/>
                </a:cxn>
                <a:cxn ang="0">
                  <a:pos x="58" y="796"/>
                </a:cxn>
                <a:cxn ang="0">
                  <a:pos x="58" y="0"/>
                </a:cxn>
                <a:cxn ang="0">
                  <a:pos x="830" y="0"/>
                </a:cxn>
              </a:cxnLst>
              <a:rect l="0" t="0" r="r" b="b"/>
              <a:pathLst>
                <a:path w="830" h="796">
                  <a:moveTo>
                    <a:pt x="0" y="796"/>
                  </a:moveTo>
                  <a:lnTo>
                    <a:pt x="58" y="796"/>
                  </a:lnTo>
                  <a:lnTo>
                    <a:pt x="58" y="0"/>
                  </a:lnTo>
                  <a:lnTo>
                    <a:pt x="83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Freeform 15"/>
            <p:cNvSpPr>
              <a:spLocks/>
            </p:cNvSpPr>
            <p:nvPr/>
          </p:nvSpPr>
          <p:spPr bwMode="auto">
            <a:xfrm>
              <a:off x="3197" y="2712"/>
              <a:ext cx="81" cy="54"/>
            </a:xfrm>
            <a:custGeom>
              <a:avLst/>
              <a:gdLst/>
              <a:ahLst/>
              <a:cxnLst>
                <a:cxn ang="0">
                  <a:pos x="81" y="54"/>
                </a:cxn>
                <a:cxn ang="0">
                  <a:pos x="0" y="27"/>
                </a:cxn>
                <a:cxn ang="0">
                  <a:pos x="81" y="0"/>
                </a:cxn>
                <a:cxn ang="0">
                  <a:pos x="81" y="54"/>
                </a:cxn>
              </a:cxnLst>
              <a:rect l="0" t="0" r="r" b="b"/>
              <a:pathLst>
                <a:path w="81" h="54">
                  <a:moveTo>
                    <a:pt x="81" y="54"/>
                  </a:moveTo>
                  <a:lnTo>
                    <a:pt x="0" y="27"/>
                  </a:lnTo>
                  <a:lnTo>
                    <a:pt x="81" y="0"/>
                  </a:lnTo>
                  <a:lnTo>
                    <a:pt x="81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Freeform 16"/>
            <p:cNvSpPr>
              <a:spLocks/>
            </p:cNvSpPr>
            <p:nvPr/>
          </p:nvSpPr>
          <p:spPr bwMode="auto">
            <a:xfrm>
              <a:off x="4095" y="1916"/>
              <a:ext cx="82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27"/>
                </a:cxn>
                <a:cxn ang="0">
                  <a:pos x="0" y="55"/>
                </a:cxn>
                <a:cxn ang="0">
                  <a:pos x="0" y="0"/>
                </a:cxn>
              </a:cxnLst>
              <a:rect l="0" t="0" r="r" b="b"/>
              <a:pathLst>
                <a:path w="82" h="55">
                  <a:moveTo>
                    <a:pt x="0" y="0"/>
                  </a:moveTo>
                  <a:lnTo>
                    <a:pt x="82" y="27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Freeform 17"/>
            <p:cNvSpPr>
              <a:spLocks/>
            </p:cNvSpPr>
            <p:nvPr/>
          </p:nvSpPr>
          <p:spPr bwMode="auto">
            <a:xfrm>
              <a:off x="1570" y="2739"/>
              <a:ext cx="557" cy="672"/>
            </a:xfrm>
            <a:custGeom>
              <a:avLst/>
              <a:gdLst/>
              <a:ahLst/>
              <a:cxnLst>
                <a:cxn ang="0">
                  <a:pos x="557" y="0"/>
                </a:cxn>
                <a:cxn ang="0">
                  <a:pos x="0" y="0"/>
                </a:cxn>
                <a:cxn ang="0">
                  <a:pos x="0" y="672"/>
                </a:cxn>
              </a:cxnLst>
              <a:rect l="0" t="0" r="r" b="b"/>
              <a:pathLst>
                <a:path w="557" h="672">
                  <a:moveTo>
                    <a:pt x="557" y="0"/>
                  </a:moveTo>
                  <a:lnTo>
                    <a:pt x="0" y="0"/>
                  </a:lnTo>
                  <a:lnTo>
                    <a:pt x="0" y="672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Freeform 18"/>
            <p:cNvSpPr>
              <a:spLocks/>
            </p:cNvSpPr>
            <p:nvPr/>
          </p:nvSpPr>
          <p:spPr bwMode="auto">
            <a:xfrm>
              <a:off x="1543" y="3404"/>
              <a:ext cx="54" cy="82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82"/>
                </a:cxn>
                <a:cxn ang="0">
                  <a:pos x="0" y="0"/>
                </a:cxn>
                <a:cxn ang="0">
                  <a:pos x="54" y="0"/>
                </a:cxn>
              </a:cxnLst>
              <a:rect l="0" t="0" r="r" b="b"/>
              <a:pathLst>
                <a:path w="54" h="82">
                  <a:moveTo>
                    <a:pt x="54" y="0"/>
                  </a:moveTo>
                  <a:lnTo>
                    <a:pt x="27" y="8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Freeform 19"/>
            <p:cNvSpPr>
              <a:spLocks noEditPoints="1"/>
            </p:cNvSpPr>
            <p:nvPr/>
          </p:nvSpPr>
          <p:spPr bwMode="auto">
            <a:xfrm>
              <a:off x="2528" y="1246"/>
              <a:ext cx="535" cy="713"/>
            </a:xfrm>
            <a:custGeom>
              <a:avLst/>
              <a:gdLst/>
              <a:ahLst/>
              <a:cxnLst>
                <a:cxn ang="0">
                  <a:pos x="357" y="0"/>
                </a:cxn>
                <a:cxn ang="0">
                  <a:pos x="535" y="178"/>
                </a:cxn>
                <a:cxn ang="0">
                  <a:pos x="357" y="178"/>
                </a:cxn>
                <a:cxn ang="0">
                  <a:pos x="357" y="0"/>
                </a:cxn>
                <a:cxn ang="0">
                  <a:pos x="0" y="0"/>
                </a:cxn>
                <a:cxn ang="0">
                  <a:pos x="0" y="713"/>
                </a:cxn>
                <a:cxn ang="0">
                  <a:pos x="535" y="713"/>
                </a:cxn>
                <a:cxn ang="0">
                  <a:pos x="535" y="178"/>
                </a:cxn>
                <a:cxn ang="0">
                  <a:pos x="357" y="178"/>
                </a:cxn>
                <a:cxn ang="0">
                  <a:pos x="357" y="0"/>
                </a:cxn>
                <a:cxn ang="0">
                  <a:pos x="0" y="0"/>
                </a:cxn>
              </a:cxnLst>
              <a:rect l="0" t="0" r="r" b="b"/>
              <a:pathLst>
                <a:path w="535" h="713">
                  <a:moveTo>
                    <a:pt x="357" y="0"/>
                  </a:moveTo>
                  <a:lnTo>
                    <a:pt x="535" y="178"/>
                  </a:lnTo>
                  <a:lnTo>
                    <a:pt x="357" y="178"/>
                  </a:lnTo>
                  <a:lnTo>
                    <a:pt x="357" y="0"/>
                  </a:lnTo>
                  <a:close/>
                  <a:moveTo>
                    <a:pt x="0" y="0"/>
                  </a:moveTo>
                  <a:lnTo>
                    <a:pt x="0" y="713"/>
                  </a:lnTo>
                  <a:lnTo>
                    <a:pt x="535" y="713"/>
                  </a:lnTo>
                  <a:lnTo>
                    <a:pt x="535" y="178"/>
                  </a:lnTo>
                  <a:lnTo>
                    <a:pt x="357" y="178"/>
                  </a:lnTo>
                  <a:lnTo>
                    <a:pt x="35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Freeform 20"/>
            <p:cNvSpPr>
              <a:spLocks/>
            </p:cNvSpPr>
            <p:nvPr/>
          </p:nvSpPr>
          <p:spPr bwMode="auto">
            <a:xfrm>
              <a:off x="2885" y="1246"/>
              <a:ext cx="178" cy="1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178"/>
                </a:cxn>
                <a:cxn ang="0">
                  <a:pos x="0" y="178"/>
                </a:cxn>
                <a:cxn ang="0">
                  <a:pos x="0" y="0"/>
                </a:cxn>
              </a:cxnLst>
              <a:rect l="0" t="0" r="r" b="b"/>
              <a:pathLst>
                <a:path w="178" h="178">
                  <a:moveTo>
                    <a:pt x="0" y="0"/>
                  </a:moveTo>
                  <a:lnTo>
                    <a:pt x="178" y="178"/>
                  </a:lnTo>
                  <a:lnTo>
                    <a:pt x="0" y="1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auto">
            <a:xfrm>
              <a:off x="2528" y="1246"/>
              <a:ext cx="535" cy="7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13"/>
                </a:cxn>
                <a:cxn ang="0">
                  <a:pos x="535" y="713"/>
                </a:cxn>
                <a:cxn ang="0">
                  <a:pos x="535" y="178"/>
                </a:cxn>
                <a:cxn ang="0">
                  <a:pos x="357" y="178"/>
                </a:cxn>
                <a:cxn ang="0">
                  <a:pos x="357" y="0"/>
                </a:cxn>
                <a:cxn ang="0">
                  <a:pos x="0" y="0"/>
                </a:cxn>
              </a:cxnLst>
              <a:rect l="0" t="0" r="r" b="b"/>
              <a:pathLst>
                <a:path w="535" h="713">
                  <a:moveTo>
                    <a:pt x="0" y="0"/>
                  </a:moveTo>
                  <a:lnTo>
                    <a:pt x="0" y="713"/>
                  </a:lnTo>
                  <a:lnTo>
                    <a:pt x="535" y="713"/>
                  </a:lnTo>
                  <a:lnTo>
                    <a:pt x="535" y="178"/>
                  </a:lnTo>
                  <a:lnTo>
                    <a:pt x="357" y="178"/>
                  </a:lnTo>
                  <a:lnTo>
                    <a:pt x="357" y="0"/>
                  </a:ln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22"/>
            <p:cNvSpPr>
              <a:spLocks noEditPoints="1"/>
            </p:cNvSpPr>
            <p:nvPr/>
          </p:nvSpPr>
          <p:spPr bwMode="auto">
            <a:xfrm>
              <a:off x="2395" y="1335"/>
              <a:ext cx="534" cy="713"/>
            </a:xfrm>
            <a:custGeom>
              <a:avLst/>
              <a:gdLst/>
              <a:ahLst/>
              <a:cxnLst>
                <a:cxn ang="0">
                  <a:pos x="356" y="0"/>
                </a:cxn>
                <a:cxn ang="0">
                  <a:pos x="534" y="179"/>
                </a:cxn>
                <a:cxn ang="0">
                  <a:pos x="356" y="179"/>
                </a:cxn>
                <a:cxn ang="0">
                  <a:pos x="356" y="0"/>
                </a:cxn>
                <a:cxn ang="0">
                  <a:pos x="0" y="0"/>
                </a:cxn>
                <a:cxn ang="0">
                  <a:pos x="0" y="713"/>
                </a:cxn>
                <a:cxn ang="0">
                  <a:pos x="534" y="713"/>
                </a:cxn>
                <a:cxn ang="0">
                  <a:pos x="534" y="179"/>
                </a:cxn>
                <a:cxn ang="0">
                  <a:pos x="356" y="179"/>
                </a:cxn>
                <a:cxn ang="0">
                  <a:pos x="356" y="0"/>
                </a:cxn>
                <a:cxn ang="0">
                  <a:pos x="0" y="0"/>
                </a:cxn>
              </a:cxnLst>
              <a:rect l="0" t="0" r="r" b="b"/>
              <a:pathLst>
                <a:path w="534" h="713">
                  <a:moveTo>
                    <a:pt x="356" y="0"/>
                  </a:moveTo>
                  <a:lnTo>
                    <a:pt x="534" y="179"/>
                  </a:lnTo>
                  <a:lnTo>
                    <a:pt x="356" y="179"/>
                  </a:lnTo>
                  <a:lnTo>
                    <a:pt x="356" y="0"/>
                  </a:lnTo>
                  <a:close/>
                  <a:moveTo>
                    <a:pt x="0" y="0"/>
                  </a:moveTo>
                  <a:lnTo>
                    <a:pt x="0" y="713"/>
                  </a:lnTo>
                  <a:lnTo>
                    <a:pt x="534" y="713"/>
                  </a:lnTo>
                  <a:lnTo>
                    <a:pt x="534" y="179"/>
                  </a:lnTo>
                  <a:lnTo>
                    <a:pt x="356" y="179"/>
                  </a:lnTo>
                  <a:lnTo>
                    <a:pt x="3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auto">
            <a:xfrm>
              <a:off x="2751" y="1335"/>
              <a:ext cx="178" cy="1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179"/>
                </a:cxn>
                <a:cxn ang="0">
                  <a:pos x="0" y="179"/>
                </a:cxn>
                <a:cxn ang="0">
                  <a:pos x="0" y="0"/>
                </a:cxn>
              </a:cxnLst>
              <a:rect l="0" t="0" r="r" b="b"/>
              <a:pathLst>
                <a:path w="178" h="179">
                  <a:moveTo>
                    <a:pt x="0" y="0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Freeform 24"/>
            <p:cNvSpPr>
              <a:spLocks/>
            </p:cNvSpPr>
            <p:nvPr/>
          </p:nvSpPr>
          <p:spPr bwMode="auto">
            <a:xfrm>
              <a:off x="2395" y="1335"/>
              <a:ext cx="534" cy="7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13"/>
                </a:cxn>
                <a:cxn ang="0">
                  <a:pos x="534" y="713"/>
                </a:cxn>
                <a:cxn ang="0">
                  <a:pos x="534" y="179"/>
                </a:cxn>
                <a:cxn ang="0">
                  <a:pos x="356" y="179"/>
                </a:cxn>
                <a:cxn ang="0">
                  <a:pos x="356" y="0"/>
                </a:cxn>
                <a:cxn ang="0">
                  <a:pos x="0" y="0"/>
                </a:cxn>
              </a:cxnLst>
              <a:rect l="0" t="0" r="r" b="b"/>
              <a:pathLst>
                <a:path w="534" h="713">
                  <a:moveTo>
                    <a:pt x="0" y="0"/>
                  </a:moveTo>
                  <a:lnTo>
                    <a:pt x="0" y="713"/>
                  </a:lnTo>
                  <a:lnTo>
                    <a:pt x="534" y="713"/>
                  </a:lnTo>
                  <a:lnTo>
                    <a:pt x="534" y="179"/>
                  </a:lnTo>
                  <a:lnTo>
                    <a:pt x="356" y="179"/>
                  </a:lnTo>
                  <a:lnTo>
                    <a:pt x="356" y="0"/>
                  </a:ln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2462" y="1525"/>
              <a:ext cx="4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RBAC</a:t>
              </a:r>
              <a:endParaRPr lang="en-US"/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2455" y="1689"/>
              <a:ext cx="4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Policy</a:t>
              </a:r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2559" y="1852"/>
              <a:ext cx="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file </a:t>
              </a:r>
              <a:endParaRPr lang="en-US"/>
            </a:p>
          </p:txBody>
        </p:sp>
        <p:sp>
          <p:nvSpPr>
            <p:cNvPr id="31772" name="Line 28"/>
            <p:cNvSpPr>
              <a:spLocks noChangeShapeType="1"/>
            </p:cNvSpPr>
            <p:nvPr/>
          </p:nvSpPr>
          <p:spPr bwMode="auto">
            <a:xfrm>
              <a:off x="2662" y="2048"/>
              <a:ext cx="1" cy="259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Freeform 29"/>
            <p:cNvSpPr>
              <a:spLocks/>
            </p:cNvSpPr>
            <p:nvPr/>
          </p:nvSpPr>
          <p:spPr bwMode="auto">
            <a:xfrm>
              <a:off x="2635" y="2300"/>
              <a:ext cx="54" cy="83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83"/>
                </a:cxn>
                <a:cxn ang="0">
                  <a:pos x="0" y="0"/>
                </a:cxn>
                <a:cxn ang="0">
                  <a:pos x="54" y="0"/>
                </a:cxn>
              </a:cxnLst>
              <a:rect l="0" t="0" r="r" b="b"/>
              <a:pathLst>
                <a:path w="54" h="83">
                  <a:moveTo>
                    <a:pt x="54" y="0"/>
                  </a:moveTo>
                  <a:lnTo>
                    <a:pt x="27" y="83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Freeform 30"/>
            <p:cNvSpPr>
              <a:spLocks/>
            </p:cNvSpPr>
            <p:nvPr/>
          </p:nvSpPr>
          <p:spPr bwMode="auto">
            <a:xfrm>
              <a:off x="1214" y="3419"/>
              <a:ext cx="713" cy="713"/>
            </a:xfrm>
            <a:custGeom>
              <a:avLst/>
              <a:gdLst/>
              <a:ahLst/>
              <a:cxnLst>
                <a:cxn ang="0">
                  <a:pos x="1344" y="1536"/>
                </a:cxn>
                <a:cxn ang="0">
                  <a:pos x="1536" y="1344"/>
                </a:cxn>
                <a:cxn ang="0">
                  <a:pos x="1536" y="192"/>
                </a:cxn>
                <a:cxn ang="0">
                  <a:pos x="1344" y="0"/>
                </a:cxn>
                <a:cxn ang="0">
                  <a:pos x="1344" y="0"/>
                </a:cxn>
                <a:cxn ang="0">
                  <a:pos x="192" y="0"/>
                </a:cxn>
                <a:cxn ang="0">
                  <a:pos x="0" y="192"/>
                </a:cxn>
                <a:cxn ang="0">
                  <a:pos x="0" y="192"/>
                </a:cxn>
                <a:cxn ang="0">
                  <a:pos x="0" y="1344"/>
                </a:cxn>
                <a:cxn ang="0">
                  <a:pos x="192" y="1536"/>
                </a:cxn>
                <a:cxn ang="0">
                  <a:pos x="192" y="1536"/>
                </a:cxn>
                <a:cxn ang="0">
                  <a:pos x="1344" y="1536"/>
                </a:cxn>
              </a:cxnLst>
              <a:rect l="0" t="0" r="r" b="b"/>
              <a:pathLst>
                <a:path w="1536" h="1536">
                  <a:moveTo>
                    <a:pt x="1344" y="1536"/>
                  </a:moveTo>
                  <a:cubicBezTo>
                    <a:pt x="1450" y="1536"/>
                    <a:pt x="1536" y="1450"/>
                    <a:pt x="1536" y="1344"/>
                  </a:cubicBezTo>
                  <a:lnTo>
                    <a:pt x="1536" y="192"/>
                  </a:lnTo>
                  <a:cubicBezTo>
                    <a:pt x="1536" y="86"/>
                    <a:pt x="1450" y="0"/>
                    <a:pt x="1344" y="0"/>
                  </a:cubicBezTo>
                  <a:lnTo>
                    <a:pt x="1344" y="0"/>
                  </a:lnTo>
                  <a:lnTo>
                    <a:pt x="192" y="0"/>
                  </a:lnTo>
                  <a:cubicBezTo>
                    <a:pt x="86" y="0"/>
                    <a:pt x="0" y="86"/>
                    <a:pt x="0" y="192"/>
                  </a:cubicBezTo>
                  <a:lnTo>
                    <a:pt x="0" y="192"/>
                  </a:lnTo>
                  <a:lnTo>
                    <a:pt x="0" y="1344"/>
                  </a:lnTo>
                  <a:cubicBezTo>
                    <a:pt x="0" y="1450"/>
                    <a:pt x="86" y="1536"/>
                    <a:pt x="192" y="1536"/>
                  </a:cubicBezTo>
                  <a:lnTo>
                    <a:pt x="192" y="1536"/>
                  </a:lnTo>
                  <a:lnTo>
                    <a:pt x="1344" y="1536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Freeform 31"/>
            <p:cNvSpPr>
              <a:spLocks/>
            </p:cNvSpPr>
            <p:nvPr/>
          </p:nvSpPr>
          <p:spPr bwMode="auto">
            <a:xfrm>
              <a:off x="1214" y="3419"/>
              <a:ext cx="713" cy="713"/>
            </a:xfrm>
            <a:custGeom>
              <a:avLst/>
              <a:gdLst/>
              <a:ahLst/>
              <a:cxnLst>
                <a:cxn ang="0">
                  <a:pos x="1344" y="1536"/>
                </a:cxn>
                <a:cxn ang="0">
                  <a:pos x="1536" y="1344"/>
                </a:cxn>
                <a:cxn ang="0">
                  <a:pos x="1536" y="192"/>
                </a:cxn>
                <a:cxn ang="0">
                  <a:pos x="1344" y="0"/>
                </a:cxn>
                <a:cxn ang="0">
                  <a:pos x="1344" y="0"/>
                </a:cxn>
                <a:cxn ang="0">
                  <a:pos x="192" y="0"/>
                </a:cxn>
                <a:cxn ang="0">
                  <a:pos x="0" y="192"/>
                </a:cxn>
                <a:cxn ang="0">
                  <a:pos x="0" y="192"/>
                </a:cxn>
                <a:cxn ang="0">
                  <a:pos x="0" y="1344"/>
                </a:cxn>
                <a:cxn ang="0">
                  <a:pos x="192" y="1536"/>
                </a:cxn>
                <a:cxn ang="0">
                  <a:pos x="192" y="1536"/>
                </a:cxn>
                <a:cxn ang="0">
                  <a:pos x="1344" y="1536"/>
                </a:cxn>
              </a:cxnLst>
              <a:rect l="0" t="0" r="r" b="b"/>
              <a:pathLst>
                <a:path w="1536" h="1536">
                  <a:moveTo>
                    <a:pt x="1344" y="1536"/>
                  </a:moveTo>
                  <a:cubicBezTo>
                    <a:pt x="1450" y="1536"/>
                    <a:pt x="1536" y="1450"/>
                    <a:pt x="1536" y="1344"/>
                  </a:cubicBezTo>
                  <a:lnTo>
                    <a:pt x="1536" y="192"/>
                  </a:lnTo>
                  <a:cubicBezTo>
                    <a:pt x="1536" y="86"/>
                    <a:pt x="1450" y="0"/>
                    <a:pt x="1344" y="0"/>
                  </a:cubicBezTo>
                  <a:lnTo>
                    <a:pt x="1344" y="0"/>
                  </a:lnTo>
                  <a:lnTo>
                    <a:pt x="192" y="0"/>
                  </a:lnTo>
                  <a:cubicBezTo>
                    <a:pt x="86" y="0"/>
                    <a:pt x="0" y="86"/>
                    <a:pt x="0" y="192"/>
                  </a:cubicBezTo>
                  <a:lnTo>
                    <a:pt x="0" y="192"/>
                  </a:lnTo>
                  <a:lnTo>
                    <a:pt x="0" y="1344"/>
                  </a:lnTo>
                  <a:cubicBezTo>
                    <a:pt x="0" y="1450"/>
                    <a:pt x="86" y="1536"/>
                    <a:pt x="192" y="1536"/>
                  </a:cubicBezTo>
                  <a:lnTo>
                    <a:pt x="192" y="1536"/>
                  </a:lnTo>
                  <a:lnTo>
                    <a:pt x="1344" y="1536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Rectangle 32"/>
            <p:cNvSpPr>
              <a:spLocks noChangeArrowheads="1"/>
            </p:cNvSpPr>
            <p:nvPr/>
          </p:nvSpPr>
          <p:spPr bwMode="auto">
            <a:xfrm>
              <a:off x="1415" y="3672"/>
              <a:ext cx="3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User</a:t>
              </a:r>
              <a:endParaRPr lang="en-US"/>
            </a:p>
          </p:txBody>
        </p:sp>
        <p:sp>
          <p:nvSpPr>
            <p:cNvPr id="31777" name="Freeform 33"/>
            <p:cNvSpPr>
              <a:spLocks/>
            </p:cNvSpPr>
            <p:nvPr/>
          </p:nvSpPr>
          <p:spPr bwMode="auto">
            <a:xfrm>
              <a:off x="2815" y="4116"/>
              <a:ext cx="1159" cy="92"/>
            </a:xfrm>
            <a:custGeom>
              <a:avLst/>
              <a:gdLst/>
              <a:ahLst/>
              <a:cxnLst>
                <a:cxn ang="0">
                  <a:pos x="1112" y="0"/>
                </a:cxn>
                <a:cxn ang="0">
                  <a:pos x="0" y="0"/>
                </a:cxn>
                <a:cxn ang="0">
                  <a:pos x="47" y="92"/>
                </a:cxn>
                <a:cxn ang="0">
                  <a:pos x="1159" y="92"/>
                </a:cxn>
                <a:cxn ang="0">
                  <a:pos x="1112" y="0"/>
                </a:cxn>
              </a:cxnLst>
              <a:rect l="0" t="0" r="r" b="b"/>
              <a:pathLst>
                <a:path w="1159" h="92">
                  <a:moveTo>
                    <a:pt x="1112" y="0"/>
                  </a:moveTo>
                  <a:lnTo>
                    <a:pt x="0" y="0"/>
                  </a:lnTo>
                  <a:lnTo>
                    <a:pt x="47" y="92"/>
                  </a:lnTo>
                  <a:lnTo>
                    <a:pt x="1159" y="92"/>
                  </a:lnTo>
                  <a:lnTo>
                    <a:pt x="111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Freeform 34"/>
            <p:cNvSpPr>
              <a:spLocks/>
            </p:cNvSpPr>
            <p:nvPr/>
          </p:nvSpPr>
          <p:spPr bwMode="auto">
            <a:xfrm>
              <a:off x="2815" y="4116"/>
              <a:ext cx="1159" cy="92"/>
            </a:xfrm>
            <a:custGeom>
              <a:avLst/>
              <a:gdLst/>
              <a:ahLst/>
              <a:cxnLst>
                <a:cxn ang="0">
                  <a:pos x="1112" y="0"/>
                </a:cxn>
                <a:cxn ang="0">
                  <a:pos x="0" y="0"/>
                </a:cxn>
                <a:cxn ang="0">
                  <a:pos x="47" y="92"/>
                </a:cxn>
                <a:cxn ang="0">
                  <a:pos x="1159" y="92"/>
                </a:cxn>
                <a:cxn ang="0">
                  <a:pos x="1112" y="0"/>
                </a:cxn>
              </a:cxnLst>
              <a:rect l="0" t="0" r="r" b="b"/>
              <a:pathLst>
                <a:path w="1159" h="92">
                  <a:moveTo>
                    <a:pt x="1112" y="0"/>
                  </a:moveTo>
                  <a:lnTo>
                    <a:pt x="0" y="0"/>
                  </a:lnTo>
                  <a:lnTo>
                    <a:pt x="47" y="92"/>
                  </a:lnTo>
                  <a:lnTo>
                    <a:pt x="1159" y="92"/>
                  </a:lnTo>
                  <a:lnTo>
                    <a:pt x="1112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9" name="Freeform 35"/>
            <p:cNvSpPr>
              <a:spLocks/>
            </p:cNvSpPr>
            <p:nvPr/>
          </p:nvSpPr>
          <p:spPr bwMode="auto">
            <a:xfrm>
              <a:off x="3927" y="3421"/>
              <a:ext cx="47" cy="787"/>
            </a:xfrm>
            <a:custGeom>
              <a:avLst/>
              <a:gdLst/>
              <a:ahLst/>
              <a:cxnLst>
                <a:cxn ang="0">
                  <a:pos x="47" y="787"/>
                </a:cxn>
                <a:cxn ang="0">
                  <a:pos x="0" y="695"/>
                </a:cxn>
                <a:cxn ang="0">
                  <a:pos x="0" y="0"/>
                </a:cxn>
                <a:cxn ang="0">
                  <a:pos x="47" y="92"/>
                </a:cxn>
                <a:cxn ang="0">
                  <a:pos x="47" y="787"/>
                </a:cxn>
              </a:cxnLst>
              <a:rect l="0" t="0" r="r" b="b"/>
              <a:pathLst>
                <a:path w="47" h="787">
                  <a:moveTo>
                    <a:pt x="47" y="787"/>
                  </a:moveTo>
                  <a:lnTo>
                    <a:pt x="0" y="695"/>
                  </a:lnTo>
                  <a:lnTo>
                    <a:pt x="0" y="0"/>
                  </a:lnTo>
                  <a:lnTo>
                    <a:pt x="47" y="92"/>
                  </a:lnTo>
                  <a:lnTo>
                    <a:pt x="47" y="78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0" name="Freeform 36"/>
            <p:cNvSpPr>
              <a:spLocks/>
            </p:cNvSpPr>
            <p:nvPr/>
          </p:nvSpPr>
          <p:spPr bwMode="auto">
            <a:xfrm>
              <a:off x="3927" y="3421"/>
              <a:ext cx="47" cy="787"/>
            </a:xfrm>
            <a:custGeom>
              <a:avLst/>
              <a:gdLst/>
              <a:ahLst/>
              <a:cxnLst>
                <a:cxn ang="0">
                  <a:pos x="47" y="787"/>
                </a:cxn>
                <a:cxn ang="0">
                  <a:pos x="0" y="695"/>
                </a:cxn>
                <a:cxn ang="0">
                  <a:pos x="0" y="0"/>
                </a:cxn>
                <a:cxn ang="0">
                  <a:pos x="47" y="92"/>
                </a:cxn>
                <a:cxn ang="0">
                  <a:pos x="47" y="787"/>
                </a:cxn>
              </a:cxnLst>
              <a:rect l="0" t="0" r="r" b="b"/>
              <a:pathLst>
                <a:path w="47" h="787">
                  <a:moveTo>
                    <a:pt x="47" y="787"/>
                  </a:moveTo>
                  <a:lnTo>
                    <a:pt x="0" y="695"/>
                  </a:lnTo>
                  <a:lnTo>
                    <a:pt x="0" y="0"/>
                  </a:lnTo>
                  <a:lnTo>
                    <a:pt x="47" y="92"/>
                  </a:lnTo>
                  <a:lnTo>
                    <a:pt x="47" y="787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Rectangle 37"/>
            <p:cNvSpPr>
              <a:spLocks noChangeArrowheads="1"/>
            </p:cNvSpPr>
            <p:nvPr/>
          </p:nvSpPr>
          <p:spPr bwMode="auto">
            <a:xfrm>
              <a:off x="2815" y="3421"/>
              <a:ext cx="1112" cy="6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2" name="Rectangle 38"/>
            <p:cNvSpPr>
              <a:spLocks noChangeArrowheads="1"/>
            </p:cNvSpPr>
            <p:nvPr/>
          </p:nvSpPr>
          <p:spPr bwMode="auto">
            <a:xfrm>
              <a:off x="2815" y="3421"/>
              <a:ext cx="1112" cy="695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Rectangle 39"/>
            <p:cNvSpPr>
              <a:spLocks noChangeArrowheads="1"/>
            </p:cNvSpPr>
            <p:nvPr/>
          </p:nvSpPr>
          <p:spPr bwMode="auto">
            <a:xfrm>
              <a:off x="2908" y="3472"/>
              <a:ext cx="10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Access Control </a:t>
              </a:r>
              <a:endParaRPr lang="en-US"/>
            </a:p>
          </p:txBody>
        </p:sp>
        <p:sp>
          <p:nvSpPr>
            <p:cNvPr id="31784" name="Rectangle 40"/>
            <p:cNvSpPr>
              <a:spLocks noChangeArrowheads="1"/>
            </p:cNvSpPr>
            <p:nvPr/>
          </p:nvSpPr>
          <p:spPr bwMode="auto">
            <a:xfrm>
              <a:off x="2967" y="3606"/>
              <a:ext cx="8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Decision and </a:t>
              </a:r>
              <a:endParaRPr lang="en-US"/>
            </a:p>
          </p:txBody>
        </p:sp>
        <p:sp>
          <p:nvSpPr>
            <p:cNvPr id="31785" name="Rectangle 41"/>
            <p:cNvSpPr>
              <a:spLocks noChangeArrowheads="1"/>
            </p:cNvSpPr>
            <p:nvPr/>
          </p:nvSpPr>
          <p:spPr bwMode="auto">
            <a:xfrm>
              <a:off x="2975" y="3747"/>
              <a:ext cx="8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Enforcement</a:t>
              </a:r>
              <a:endParaRPr lang="en-US"/>
            </a:p>
          </p:txBody>
        </p:sp>
        <p:sp>
          <p:nvSpPr>
            <p:cNvPr id="31786" name="Rectangle 42"/>
            <p:cNvSpPr>
              <a:spLocks noChangeArrowheads="1"/>
            </p:cNvSpPr>
            <p:nvPr/>
          </p:nvSpPr>
          <p:spPr bwMode="auto">
            <a:xfrm>
              <a:off x="3153" y="3888"/>
              <a:ext cx="4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Engine</a:t>
              </a:r>
              <a:endParaRPr lang="en-US"/>
            </a:p>
          </p:txBody>
        </p:sp>
        <p:sp>
          <p:nvSpPr>
            <p:cNvPr id="31787" name="Line 43"/>
            <p:cNvSpPr>
              <a:spLocks noChangeShapeType="1"/>
            </p:cNvSpPr>
            <p:nvPr/>
          </p:nvSpPr>
          <p:spPr bwMode="auto">
            <a:xfrm flipV="1">
              <a:off x="2002" y="3769"/>
              <a:ext cx="739" cy="6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8" name="Freeform 44"/>
            <p:cNvSpPr>
              <a:spLocks/>
            </p:cNvSpPr>
            <p:nvPr/>
          </p:nvSpPr>
          <p:spPr bwMode="auto">
            <a:xfrm>
              <a:off x="1927" y="3747"/>
              <a:ext cx="82" cy="55"/>
            </a:xfrm>
            <a:custGeom>
              <a:avLst/>
              <a:gdLst/>
              <a:ahLst/>
              <a:cxnLst>
                <a:cxn ang="0">
                  <a:pos x="82" y="55"/>
                </a:cxn>
                <a:cxn ang="0">
                  <a:pos x="0" y="29"/>
                </a:cxn>
                <a:cxn ang="0">
                  <a:pos x="82" y="0"/>
                </a:cxn>
                <a:cxn ang="0">
                  <a:pos x="82" y="55"/>
                </a:cxn>
              </a:cxnLst>
              <a:rect l="0" t="0" r="r" b="b"/>
              <a:pathLst>
                <a:path w="82" h="55">
                  <a:moveTo>
                    <a:pt x="82" y="55"/>
                  </a:moveTo>
                  <a:lnTo>
                    <a:pt x="0" y="29"/>
                  </a:lnTo>
                  <a:lnTo>
                    <a:pt x="82" y="0"/>
                  </a:lnTo>
                  <a:lnTo>
                    <a:pt x="82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9" name="Freeform 45"/>
            <p:cNvSpPr>
              <a:spLocks/>
            </p:cNvSpPr>
            <p:nvPr/>
          </p:nvSpPr>
          <p:spPr bwMode="auto">
            <a:xfrm>
              <a:off x="2733" y="3742"/>
              <a:ext cx="82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27"/>
                </a:cxn>
                <a:cxn ang="0">
                  <a:pos x="1" y="55"/>
                </a:cxn>
                <a:cxn ang="0">
                  <a:pos x="0" y="0"/>
                </a:cxn>
              </a:cxnLst>
              <a:rect l="0" t="0" r="r" b="b"/>
              <a:pathLst>
                <a:path w="82" h="55">
                  <a:moveTo>
                    <a:pt x="0" y="0"/>
                  </a:moveTo>
                  <a:lnTo>
                    <a:pt x="82" y="27"/>
                  </a:lnTo>
                  <a:lnTo>
                    <a:pt x="1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Freeform 46"/>
            <p:cNvSpPr>
              <a:spLocks noEditPoints="1"/>
            </p:cNvSpPr>
            <p:nvPr/>
          </p:nvSpPr>
          <p:spPr bwMode="auto">
            <a:xfrm>
              <a:off x="2038" y="3285"/>
              <a:ext cx="178" cy="238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78" y="60"/>
                </a:cxn>
                <a:cxn ang="0">
                  <a:pos x="119" y="60"/>
                </a:cxn>
                <a:cxn ang="0">
                  <a:pos x="119" y="0"/>
                </a:cxn>
                <a:cxn ang="0">
                  <a:pos x="0" y="0"/>
                </a:cxn>
                <a:cxn ang="0">
                  <a:pos x="0" y="238"/>
                </a:cxn>
                <a:cxn ang="0">
                  <a:pos x="178" y="238"/>
                </a:cxn>
                <a:cxn ang="0">
                  <a:pos x="178" y="60"/>
                </a:cxn>
                <a:cxn ang="0">
                  <a:pos x="119" y="60"/>
                </a:cxn>
                <a:cxn ang="0">
                  <a:pos x="119" y="0"/>
                </a:cxn>
                <a:cxn ang="0">
                  <a:pos x="0" y="0"/>
                </a:cxn>
              </a:cxnLst>
              <a:rect l="0" t="0" r="r" b="b"/>
              <a:pathLst>
                <a:path w="178" h="238">
                  <a:moveTo>
                    <a:pt x="119" y="0"/>
                  </a:moveTo>
                  <a:lnTo>
                    <a:pt x="178" y="60"/>
                  </a:lnTo>
                  <a:lnTo>
                    <a:pt x="119" y="60"/>
                  </a:lnTo>
                  <a:lnTo>
                    <a:pt x="119" y="0"/>
                  </a:lnTo>
                  <a:close/>
                  <a:moveTo>
                    <a:pt x="0" y="0"/>
                  </a:moveTo>
                  <a:lnTo>
                    <a:pt x="0" y="238"/>
                  </a:lnTo>
                  <a:lnTo>
                    <a:pt x="178" y="238"/>
                  </a:lnTo>
                  <a:lnTo>
                    <a:pt x="178" y="60"/>
                  </a:lnTo>
                  <a:lnTo>
                    <a:pt x="119" y="60"/>
                  </a:lnTo>
                  <a:lnTo>
                    <a:pt x="1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1" name="Freeform 47"/>
            <p:cNvSpPr>
              <a:spLocks/>
            </p:cNvSpPr>
            <p:nvPr/>
          </p:nvSpPr>
          <p:spPr bwMode="auto">
            <a:xfrm>
              <a:off x="2157" y="3285"/>
              <a:ext cx="59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9" y="60"/>
                </a:cxn>
                <a:cxn ang="0">
                  <a:pos x="0" y="60"/>
                </a:cxn>
                <a:cxn ang="0">
                  <a:pos x="0" y="0"/>
                </a:cxn>
              </a:cxnLst>
              <a:rect l="0" t="0" r="r" b="b"/>
              <a:pathLst>
                <a:path w="59" h="60">
                  <a:moveTo>
                    <a:pt x="0" y="0"/>
                  </a:moveTo>
                  <a:lnTo>
                    <a:pt x="59" y="60"/>
                  </a:lnTo>
                  <a:lnTo>
                    <a:pt x="0" y="6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2" name="Freeform 48"/>
            <p:cNvSpPr>
              <a:spLocks/>
            </p:cNvSpPr>
            <p:nvPr/>
          </p:nvSpPr>
          <p:spPr bwMode="auto">
            <a:xfrm>
              <a:off x="2038" y="3285"/>
              <a:ext cx="178" cy="2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8"/>
                </a:cxn>
                <a:cxn ang="0">
                  <a:pos x="178" y="238"/>
                </a:cxn>
                <a:cxn ang="0">
                  <a:pos x="178" y="60"/>
                </a:cxn>
                <a:cxn ang="0">
                  <a:pos x="119" y="60"/>
                </a:cxn>
                <a:cxn ang="0">
                  <a:pos x="119" y="0"/>
                </a:cxn>
                <a:cxn ang="0">
                  <a:pos x="0" y="0"/>
                </a:cxn>
              </a:cxnLst>
              <a:rect l="0" t="0" r="r" b="b"/>
              <a:pathLst>
                <a:path w="178" h="238">
                  <a:moveTo>
                    <a:pt x="0" y="0"/>
                  </a:moveTo>
                  <a:lnTo>
                    <a:pt x="0" y="238"/>
                  </a:lnTo>
                  <a:lnTo>
                    <a:pt x="178" y="238"/>
                  </a:lnTo>
                  <a:lnTo>
                    <a:pt x="178" y="60"/>
                  </a:lnTo>
                  <a:lnTo>
                    <a:pt x="119" y="60"/>
                  </a:lnTo>
                  <a:lnTo>
                    <a:pt x="119" y="0"/>
                  </a:ln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3" name="Freeform 49"/>
            <p:cNvSpPr>
              <a:spLocks noEditPoints="1"/>
            </p:cNvSpPr>
            <p:nvPr/>
          </p:nvSpPr>
          <p:spPr bwMode="auto">
            <a:xfrm>
              <a:off x="2083" y="3367"/>
              <a:ext cx="89" cy="119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89" y="119"/>
                </a:cxn>
                <a:cxn ang="0">
                  <a:pos x="89" y="0"/>
                </a:cxn>
                <a:cxn ang="0">
                  <a:pos x="0" y="0"/>
                </a:cxn>
                <a:cxn ang="0">
                  <a:pos x="0" y="119"/>
                </a:cxn>
                <a:cxn ang="0">
                  <a:pos x="15" y="82"/>
                </a:cxn>
                <a:cxn ang="0">
                  <a:pos x="74" y="82"/>
                </a:cxn>
                <a:cxn ang="0">
                  <a:pos x="74" y="37"/>
                </a:cxn>
                <a:cxn ang="0">
                  <a:pos x="15" y="37"/>
                </a:cxn>
                <a:cxn ang="0">
                  <a:pos x="15" y="82"/>
                </a:cxn>
              </a:cxnLst>
              <a:rect l="0" t="0" r="r" b="b"/>
              <a:pathLst>
                <a:path w="89" h="119">
                  <a:moveTo>
                    <a:pt x="0" y="119"/>
                  </a:moveTo>
                  <a:lnTo>
                    <a:pt x="89" y="119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119"/>
                  </a:lnTo>
                  <a:close/>
                  <a:moveTo>
                    <a:pt x="15" y="82"/>
                  </a:moveTo>
                  <a:lnTo>
                    <a:pt x="74" y="82"/>
                  </a:lnTo>
                  <a:lnTo>
                    <a:pt x="74" y="37"/>
                  </a:lnTo>
                  <a:lnTo>
                    <a:pt x="15" y="37"/>
                  </a:lnTo>
                  <a:lnTo>
                    <a:pt x="15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4" name="Rectangle 50"/>
            <p:cNvSpPr>
              <a:spLocks noChangeArrowheads="1"/>
            </p:cNvSpPr>
            <p:nvPr/>
          </p:nvSpPr>
          <p:spPr bwMode="auto">
            <a:xfrm>
              <a:off x="2083" y="3367"/>
              <a:ext cx="89" cy="11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5" name="Rectangle 51"/>
            <p:cNvSpPr>
              <a:spLocks noChangeArrowheads="1"/>
            </p:cNvSpPr>
            <p:nvPr/>
          </p:nvSpPr>
          <p:spPr bwMode="auto">
            <a:xfrm>
              <a:off x="2098" y="3404"/>
              <a:ext cx="59" cy="45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6" name="Freeform 52"/>
            <p:cNvSpPr>
              <a:spLocks noEditPoints="1"/>
            </p:cNvSpPr>
            <p:nvPr/>
          </p:nvSpPr>
          <p:spPr bwMode="auto">
            <a:xfrm>
              <a:off x="2083" y="3382"/>
              <a:ext cx="89" cy="67"/>
            </a:xfrm>
            <a:custGeom>
              <a:avLst/>
              <a:gdLst/>
              <a:ahLst/>
              <a:cxnLst>
                <a:cxn ang="0">
                  <a:pos x="15" y="59"/>
                </a:cxn>
                <a:cxn ang="0">
                  <a:pos x="74" y="59"/>
                </a:cxn>
                <a:cxn ang="0">
                  <a:pos x="15" y="52"/>
                </a:cxn>
                <a:cxn ang="0">
                  <a:pos x="74" y="52"/>
                </a:cxn>
                <a:cxn ang="0">
                  <a:pos x="15" y="44"/>
                </a:cxn>
                <a:cxn ang="0">
                  <a:pos x="74" y="44"/>
                </a:cxn>
                <a:cxn ang="0">
                  <a:pos x="15" y="37"/>
                </a:cxn>
                <a:cxn ang="0">
                  <a:pos x="74" y="37"/>
                </a:cxn>
                <a:cxn ang="0">
                  <a:pos x="15" y="30"/>
                </a:cxn>
                <a:cxn ang="0">
                  <a:pos x="74" y="30"/>
                </a:cxn>
                <a:cxn ang="0">
                  <a:pos x="59" y="22"/>
                </a:cxn>
                <a:cxn ang="0">
                  <a:pos x="59" y="67"/>
                </a:cxn>
                <a:cxn ang="0">
                  <a:pos x="52" y="22"/>
                </a:cxn>
                <a:cxn ang="0">
                  <a:pos x="52" y="67"/>
                </a:cxn>
                <a:cxn ang="0">
                  <a:pos x="37" y="22"/>
                </a:cxn>
                <a:cxn ang="0">
                  <a:pos x="37" y="67"/>
                </a:cxn>
                <a:cxn ang="0">
                  <a:pos x="30" y="22"/>
                </a:cxn>
                <a:cxn ang="0">
                  <a:pos x="30" y="67"/>
                </a:cxn>
                <a:cxn ang="0">
                  <a:pos x="0" y="0"/>
                </a:cxn>
                <a:cxn ang="0">
                  <a:pos x="89" y="0"/>
                </a:cxn>
              </a:cxnLst>
              <a:rect l="0" t="0" r="r" b="b"/>
              <a:pathLst>
                <a:path w="89" h="67">
                  <a:moveTo>
                    <a:pt x="15" y="59"/>
                  </a:moveTo>
                  <a:lnTo>
                    <a:pt x="74" y="59"/>
                  </a:lnTo>
                  <a:moveTo>
                    <a:pt x="15" y="52"/>
                  </a:moveTo>
                  <a:lnTo>
                    <a:pt x="74" y="52"/>
                  </a:lnTo>
                  <a:moveTo>
                    <a:pt x="15" y="44"/>
                  </a:moveTo>
                  <a:lnTo>
                    <a:pt x="74" y="44"/>
                  </a:lnTo>
                  <a:moveTo>
                    <a:pt x="15" y="37"/>
                  </a:moveTo>
                  <a:lnTo>
                    <a:pt x="74" y="37"/>
                  </a:lnTo>
                  <a:moveTo>
                    <a:pt x="15" y="30"/>
                  </a:moveTo>
                  <a:lnTo>
                    <a:pt x="74" y="30"/>
                  </a:lnTo>
                  <a:moveTo>
                    <a:pt x="59" y="22"/>
                  </a:moveTo>
                  <a:lnTo>
                    <a:pt x="59" y="67"/>
                  </a:lnTo>
                  <a:moveTo>
                    <a:pt x="52" y="22"/>
                  </a:moveTo>
                  <a:lnTo>
                    <a:pt x="52" y="67"/>
                  </a:lnTo>
                  <a:moveTo>
                    <a:pt x="37" y="22"/>
                  </a:moveTo>
                  <a:lnTo>
                    <a:pt x="37" y="67"/>
                  </a:lnTo>
                  <a:moveTo>
                    <a:pt x="30" y="22"/>
                  </a:moveTo>
                  <a:lnTo>
                    <a:pt x="30" y="67"/>
                  </a:lnTo>
                  <a:moveTo>
                    <a:pt x="0" y="0"/>
                  </a:moveTo>
                  <a:lnTo>
                    <a:pt x="89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7" name="Rectangle 53"/>
            <p:cNvSpPr>
              <a:spLocks noChangeArrowheads="1"/>
            </p:cNvSpPr>
            <p:nvPr/>
          </p:nvSpPr>
          <p:spPr bwMode="auto">
            <a:xfrm>
              <a:off x="1980" y="3516"/>
              <a:ext cx="3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PKC</a:t>
              </a:r>
              <a:endParaRPr lang="en-US"/>
            </a:p>
          </p:txBody>
        </p:sp>
        <p:sp>
          <p:nvSpPr>
            <p:cNvPr id="31798" name="Line 54"/>
            <p:cNvSpPr>
              <a:spLocks noChangeShapeType="1"/>
            </p:cNvSpPr>
            <p:nvPr/>
          </p:nvSpPr>
          <p:spPr bwMode="auto">
            <a:xfrm flipH="1">
              <a:off x="4011" y="3647"/>
              <a:ext cx="155" cy="7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9" name="Freeform 55"/>
            <p:cNvSpPr>
              <a:spLocks/>
            </p:cNvSpPr>
            <p:nvPr/>
          </p:nvSpPr>
          <p:spPr bwMode="auto">
            <a:xfrm>
              <a:off x="4158" y="3620"/>
              <a:ext cx="83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" y="24"/>
                </a:cxn>
                <a:cxn ang="0">
                  <a:pos x="3" y="55"/>
                </a:cxn>
                <a:cxn ang="0">
                  <a:pos x="0" y="0"/>
                </a:cxn>
              </a:cxnLst>
              <a:rect l="0" t="0" r="r" b="b"/>
              <a:pathLst>
                <a:path w="83" h="55">
                  <a:moveTo>
                    <a:pt x="0" y="0"/>
                  </a:moveTo>
                  <a:lnTo>
                    <a:pt x="83" y="24"/>
                  </a:lnTo>
                  <a:lnTo>
                    <a:pt x="3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Freeform 56"/>
            <p:cNvSpPr>
              <a:spLocks/>
            </p:cNvSpPr>
            <p:nvPr/>
          </p:nvSpPr>
          <p:spPr bwMode="auto">
            <a:xfrm>
              <a:off x="3936" y="3626"/>
              <a:ext cx="83" cy="55"/>
            </a:xfrm>
            <a:custGeom>
              <a:avLst/>
              <a:gdLst/>
              <a:ahLst/>
              <a:cxnLst>
                <a:cxn ang="0">
                  <a:pos x="83" y="55"/>
                </a:cxn>
                <a:cxn ang="0">
                  <a:pos x="0" y="31"/>
                </a:cxn>
                <a:cxn ang="0">
                  <a:pos x="81" y="0"/>
                </a:cxn>
                <a:cxn ang="0">
                  <a:pos x="83" y="55"/>
                </a:cxn>
              </a:cxnLst>
              <a:rect l="0" t="0" r="r" b="b"/>
              <a:pathLst>
                <a:path w="83" h="55">
                  <a:moveTo>
                    <a:pt x="83" y="55"/>
                  </a:moveTo>
                  <a:lnTo>
                    <a:pt x="0" y="31"/>
                  </a:lnTo>
                  <a:lnTo>
                    <a:pt x="81" y="0"/>
                  </a:lnTo>
                  <a:lnTo>
                    <a:pt x="83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1" name="Freeform 57"/>
            <p:cNvSpPr>
              <a:spLocks noEditPoints="1"/>
            </p:cNvSpPr>
            <p:nvPr/>
          </p:nvSpPr>
          <p:spPr bwMode="auto">
            <a:xfrm>
              <a:off x="4444" y="1770"/>
              <a:ext cx="268" cy="223"/>
            </a:xfrm>
            <a:custGeom>
              <a:avLst/>
              <a:gdLst/>
              <a:ahLst/>
              <a:cxnLst>
                <a:cxn ang="0">
                  <a:pos x="179" y="0"/>
                </a:cxn>
                <a:cxn ang="0">
                  <a:pos x="268" y="56"/>
                </a:cxn>
                <a:cxn ang="0">
                  <a:pos x="179" y="56"/>
                </a:cxn>
                <a:cxn ang="0">
                  <a:pos x="179" y="0"/>
                </a:cxn>
                <a:cxn ang="0">
                  <a:pos x="0" y="0"/>
                </a:cxn>
                <a:cxn ang="0">
                  <a:pos x="0" y="223"/>
                </a:cxn>
                <a:cxn ang="0">
                  <a:pos x="268" y="223"/>
                </a:cxn>
                <a:cxn ang="0">
                  <a:pos x="268" y="56"/>
                </a:cxn>
                <a:cxn ang="0">
                  <a:pos x="179" y="56"/>
                </a:cxn>
                <a:cxn ang="0">
                  <a:pos x="179" y="0"/>
                </a:cxn>
                <a:cxn ang="0">
                  <a:pos x="0" y="0"/>
                </a:cxn>
              </a:cxnLst>
              <a:rect l="0" t="0" r="r" b="b"/>
              <a:pathLst>
                <a:path w="268" h="223">
                  <a:moveTo>
                    <a:pt x="179" y="0"/>
                  </a:moveTo>
                  <a:lnTo>
                    <a:pt x="268" y="56"/>
                  </a:lnTo>
                  <a:lnTo>
                    <a:pt x="179" y="56"/>
                  </a:lnTo>
                  <a:lnTo>
                    <a:pt x="179" y="0"/>
                  </a:lnTo>
                  <a:close/>
                  <a:moveTo>
                    <a:pt x="0" y="0"/>
                  </a:moveTo>
                  <a:lnTo>
                    <a:pt x="0" y="223"/>
                  </a:lnTo>
                  <a:lnTo>
                    <a:pt x="268" y="223"/>
                  </a:lnTo>
                  <a:lnTo>
                    <a:pt x="268" y="56"/>
                  </a:lnTo>
                  <a:lnTo>
                    <a:pt x="179" y="56"/>
                  </a:lnTo>
                  <a:lnTo>
                    <a:pt x="1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2" name="Freeform 58"/>
            <p:cNvSpPr>
              <a:spLocks/>
            </p:cNvSpPr>
            <p:nvPr/>
          </p:nvSpPr>
          <p:spPr bwMode="auto">
            <a:xfrm>
              <a:off x="4623" y="1770"/>
              <a:ext cx="89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" y="56"/>
                </a:cxn>
                <a:cxn ang="0">
                  <a:pos x="0" y="56"/>
                </a:cxn>
                <a:cxn ang="0">
                  <a:pos x="0" y="0"/>
                </a:cxn>
              </a:cxnLst>
              <a:rect l="0" t="0" r="r" b="b"/>
              <a:pathLst>
                <a:path w="89" h="56">
                  <a:moveTo>
                    <a:pt x="0" y="0"/>
                  </a:moveTo>
                  <a:lnTo>
                    <a:pt x="89" y="56"/>
                  </a:lnTo>
                  <a:lnTo>
                    <a:pt x="0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3" name="Freeform 59"/>
            <p:cNvSpPr>
              <a:spLocks/>
            </p:cNvSpPr>
            <p:nvPr/>
          </p:nvSpPr>
          <p:spPr bwMode="auto">
            <a:xfrm>
              <a:off x="4444" y="1770"/>
              <a:ext cx="268" cy="2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3"/>
                </a:cxn>
                <a:cxn ang="0">
                  <a:pos x="268" y="223"/>
                </a:cxn>
                <a:cxn ang="0">
                  <a:pos x="268" y="56"/>
                </a:cxn>
                <a:cxn ang="0">
                  <a:pos x="179" y="56"/>
                </a:cxn>
                <a:cxn ang="0">
                  <a:pos x="179" y="0"/>
                </a:cxn>
                <a:cxn ang="0">
                  <a:pos x="0" y="0"/>
                </a:cxn>
              </a:cxnLst>
              <a:rect l="0" t="0" r="r" b="b"/>
              <a:pathLst>
                <a:path w="268" h="223">
                  <a:moveTo>
                    <a:pt x="0" y="0"/>
                  </a:moveTo>
                  <a:lnTo>
                    <a:pt x="0" y="223"/>
                  </a:lnTo>
                  <a:lnTo>
                    <a:pt x="268" y="223"/>
                  </a:lnTo>
                  <a:lnTo>
                    <a:pt x="268" y="56"/>
                  </a:lnTo>
                  <a:lnTo>
                    <a:pt x="179" y="56"/>
                  </a:lnTo>
                  <a:lnTo>
                    <a:pt x="179" y="0"/>
                  </a:ln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4" name="Freeform 60"/>
            <p:cNvSpPr>
              <a:spLocks noEditPoints="1"/>
            </p:cNvSpPr>
            <p:nvPr/>
          </p:nvSpPr>
          <p:spPr bwMode="auto">
            <a:xfrm>
              <a:off x="4511" y="1846"/>
              <a:ext cx="134" cy="112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34" y="112"/>
                </a:cxn>
                <a:cxn ang="0">
                  <a:pos x="134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23" y="77"/>
                </a:cxn>
                <a:cxn ang="0">
                  <a:pos x="112" y="77"/>
                </a:cxn>
                <a:cxn ang="0">
                  <a:pos x="112" y="35"/>
                </a:cxn>
                <a:cxn ang="0">
                  <a:pos x="23" y="35"/>
                </a:cxn>
                <a:cxn ang="0">
                  <a:pos x="23" y="77"/>
                </a:cxn>
              </a:cxnLst>
              <a:rect l="0" t="0" r="r" b="b"/>
              <a:pathLst>
                <a:path w="134" h="112">
                  <a:moveTo>
                    <a:pt x="0" y="112"/>
                  </a:moveTo>
                  <a:lnTo>
                    <a:pt x="134" y="112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112"/>
                  </a:lnTo>
                  <a:close/>
                  <a:moveTo>
                    <a:pt x="23" y="77"/>
                  </a:moveTo>
                  <a:lnTo>
                    <a:pt x="112" y="77"/>
                  </a:lnTo>
                  <a:lnTo>
                    <a:pt x="112" y="35"/>
                  </a:lnTo>
                  <a:lnTo>
                    <a:pt x="23" y="35"/>
                  </a:lnTo>
                  <a:lnTo>
                    <a:pt x="23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5" name="Rectangle 61"/>
            <p:cNvSpPr>
              <a:spLocks noChangeArrowheads="1"/>
            </p:cNvSpPr>
            <p:nvPr/>
          </p:nvSpPr>
          <p:spPr bwMode="auto">
            <a:xfrm>
              <a:off x="4511" y="1846"/>
              <a:ext cx="134" cy="11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6" name="Rectangle 62"/>
            <p:cNvSpPr>
              <a:spLocks noChangeArrowheads="1"/>
            </p:cNvSpPr>
            <p:nvPr/>
          </p:nvSpPr>
          <p:spPr bwMode="auto">
            <a:xfrm>
              <a:off x="4534" y="1881"/>
              <a:ext cx="89" cy="4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7" name="Freeform 63"/>
            <p:cNvSpPr>
              <a:spLocks noEditPoints="1"/>
            </p:cNvSpPr>
            <p:nvPr/>
          </p:nvSpPr>
          <p:spPr bwMode="auto">
            <a:xfrm>
              <a:off x="4511" y="1860"/>
              <a:ext cx="134" cy="63"/>
            </a:xfrm>
            <a:custGeom>
              <a:avLst/>
              <a:gdLst/>
              <a:ahLst/>
              <a:cxnLst>
                <a:cxn ang="0">
                  <a:pos x="23" y="56"/>
                </a:cxn>
                <a:cxn ang="0">
                  <a:pos x="112" y="56"/>
                </a:cxn>
                <a:cxn ang="0">
                  <a:pos x="23" y="49"/>
                </a:cxn>
                <a:cxn ang="0">
                  <a:pos x="112" y="49"/>
                </a:cxn>
                <a:cxn ang="0">
                  <a:pos x="23" y="42"/>
                </a:cxn>
                <a:cxn ang="0">
                  <a:pos x="112" y="42"/>
                </a:cxn>
                <a:cxn ang="0">
                  <a:pos x="23" y="35"/>
                </a:cxn>
                <a:cxn ang="0">
                  <a:pos x="112" y="35"/>
                </a:cxn>
                <a:cxn ang="0">
                  <a:pos x="23" y="28"/>
                </a:cxn>
                <a:cxn ang="0">
                  <a:pos x="112" y="28"/>
                </a:cxn>
                <a:cxn ang="0">
                  <a:pos x="89" y="21"/>
                </a:cxn>
                <a:cxn ang="0">
                  <a:pos x="89" y="63"/>
                </a:cxn>
                <a:cxn ang="0">
                  <a:pos x="78" y="21"/>
                </a:cxn>
                <a:cxn ang="0">
                  <a:pos x="78" y="63"/>
                </a:cxn>
                <a:cxn ang="0">
                  <a:pos x="56" y="21"/>
                </a:cxn>
                <a:cxn ang="0">
                  <a:pos x="56" y="63"/>
                </a:cxn>
                <a:cxn ang="0">
                  <a:pos x="45" y="21"/>
                </a:cxn>
                <a:cxn ang="0">
                  <a:pos x="45" y="63"/>
                </a:cxn>
                <a:cxn ang="0">
                  <a:pos x="0" y="0"/>
                </a:cxn>
                <a:cxn ang="0">
                  <a:pos x="134" y="0"/>
                </a:cxn>
              </a:cxnLst>
              <a:rect l="0" t="0" r="r" b="b"/>
              <a:pathLst>
                <a:path w="134" h="63">
                  <a:moveTo>
                    <a:pt x="23" y="56"/>
                  </a:moveTo>
                  <a:lnTo>
                    <a:pt x="112" y="56"/>
                  </a:lnTo>
                  <a:moveTo>
                    <a:pt x="23" y="49"/>
                  </a:moveTo>
                  <a:lnTo>
                    <a:pt x="112" y="49"/>
                  </a:lnTo>
                  <a:moveTo>
                    <a:pt x="23" y="42"/>
                  </a:moveTo>
                  <a:lnTo>
                    <a:pt x="112" y="42"/>
                  </a:lnTo>
                  <a:moveTo>
                    <a:pt x="23" y="35"/>
                  </a:moveTo>
                  <a:lnTo>
                    <a:pt x="112" y="35"/>
                  </a:lnTo>
                  <a:moveTo>
                    <a:pt x="23" y="28"/>
                  </a:moveTo>
                  <a:lnTo>
                    <a:pt x="112" y="28"/>
                  </a:lnTo>
                  <a:moveTo>
                    <a:pt x="89" y="21"/>
                  </a:moveTo>
                  <a:lnTo>
                    <a:pt x="89" y="63"/>
                  </a:lnTo>
                  <a:moveTo>
                    <a:pt x="78" y="21"/>
                  </a:moveTo>
                  <a:lnTo>
                    <a:pt x="78" y="63"/>
                  </a:lnTo>
                  <a:moveTo>
                    <a:pt x="56" y="21"/>
                  </a:moveTo>
                  <a:lnTo>
                    <a:pt x="56" y="63"/>
                  </a:lnTo>
                  <a:moveTo>
                    <a:pt x="45" y="21"/>
                  </a:moveTo>
                  <a:lnTo>
                    <a:pt x="45" y="63"/>
                  </a:lnTo>
                  <a:moveTo>
                    <a:pt x="0" y="0"/>
                  </a:moveTo>
                  <a:lnTo>
                    <a:pt x="134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8" name="Rectangle 64"/>
            <p:cNvSpPr>
              <a:spLocks noChangeArrowheads="1"/>
            </p:cNvSpPr>
            <p:nvPr/>
          </p:nvSpPr>
          <p:spPr bwMode="auto">
            <a:xfrm>
              <a:off x="4297" y="1987"/>
              <a:ext cx="56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User Role</a:t>
              </a:r>
              <a:endParaRPr lang="en-US"/>
            </a:p>
          </p:txBody>
        </p:sp>
        <p:sp>
          <p:nvSpPr>
            <p:cNvPr id="31809" name="Rectangle 65"/>
            <p:cNvSpPr>
              <a:spLocks noChangeArrowheads="1"/>
            </p:cNvSpPr>
            <p:nvPr/>
          </p:nvSpPr>
          <p:spPr bwMode="auto">
            <a:xfrm>
              <a:off x="4208" y="2128"/>
              <a:ext cx="74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Specification</a:t>
              </a:r>
              <a:endParaRPr lang="en-US"/>
            </a:p>
          </p:txBody>
        </p:sp>
        <p:sp>
          <p:nvSpPr>
            <p:cNvPr id="31810" name="Rectangle 66"/>
            <p:cNvSpPr>
              <a:spLocks noChangeArrowheads="1"/>
            </p:cNvSpPr>
            <p:nvPr/>
          </p:nvSpPr>
          <p:spPr bwMode="auto">
            <a:xfrm>
              <a:off x="4490" y="2276"/>
              <a:ext cx="17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AC</a:t>
              </a:r>
              <a:endParaRPr lang="en-US"/>
            </a:p>
          </p:txBody>
        </p:sp>
        <p:sp>
          <p:nvSpPr>
            <p:cNvPr id="31811" name="Rectangle 67"/>
            <p:cNvSpPr>
              <a:spLocks noChangeArrowheads="1"/>
            </p:cNvSpPr>
            <p:nvPr/>
          </p:nvSpPr>
          <p:spPr bwMode="auto">
            <a:xfrm>
              <a:off x="1957" y="3821"/>
              <a:ext cx="8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Authenticate</a:t>
              </a:r>
              <a:endParaRPr lang="en-US"/>
            </a:p>
          </p:txBody>
        </p:sp>
        <p:sp>
          <p:nvSpPr>
            <p:cNvPr id="31812" name="Freeform 68"/>
            <p:cNvSpPr>
              <a:spLocks/>
            </p:cNvSpPr>
            <p:nvPr/>
          </p:nvSpPr>
          <p:spPr bwMode="auto">
            <a:xfrm>
              <a:off x="3371" y="2472"/>
              <a:ext cx="1207" cy="874"/>
            </a:xfrm>
            <a:custGeom>
              <a:avLst/>
              <a:gdLst/>
              <a:ahLst/>
              <a:cxnLst>
                <a:cxn ang="0">
                  <a:pos x="1207" y="0"/>
                </a:cxn>
                <a:cxn ang="0">
                  <a:pos x="569" y="0"/>
                </a:cxn>
                <a:cxn ang="0">
                  <a:pos x="569" y="189"/>
                </a:cxn>
                <a:cxn ang="0">
                  <a:pos x="271" y="189"/>
                </a:cxn>
                <a:cxn ang="0">
                  <a:pos x="271" y="507"/>
                </a:cxn>
                <a:cxn ang="0">
                  <a:pos x="0" y="507"/>
                </a:cxn>
                <a:cxn ang="0">
                  <a:pos x="0" y="874"/>
                </a:cxn>
              </a:cxnLst>
              <a:rect l="0" t="0" r="r" b="b"/>
              <a:pathLst>
                <a:path w="1207" h="874">
                  <a:moveTo>
                    <a:pt x="1207" y="0"/>
                  </a:moveTo>
                  <a:lnTo>
                    <a:pt x="569" y="0"/>
                  </a:lnTo>
                  <a:lnTo>
                    <a:pt x="569" y="189"/>
                  </a:lnTo>
                  <a:lnTo>
                    <a:pt x="271" y="189"/>
                  </a:lnTo>
                  <a:lnTo>
                    <a:pt x="271" y="507"/>
                  </a:lnTo>
                  <a:lnTo>
                    <a:pt x="0" y="507"/>
                  </a:lnTo>
                  <a:lnTo>
                    <a:pt x="0" y="874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3" name="Freeform 69"/>
            <p:cNvSpPr>
              <a:spLocks/>
            </p:cNvSpPr>
            <p:nvPr/>
          </p:nvSpPr>
          <p:spPr bwMode="auto">
            <a:xfrm>
              <a:off x="3344" y="3339"/>
              <a:ext cx="55" cy="82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27" y="82"/>
                </a:cxn>
                <a:cxn ang="0">
                  <a:pos x="0" y="0"/>
                </a:cxn>
                <a:cxn ang="0">
                  <a:pos x="55" y="0"/>
                </a:cxn>
              </a:cxnLst>
              <a:rect l="0" t="0" r="r" b="b"/>
              <a:pathLst>
                <a:path w="55" h="82">
                  <a:moveTo>
                    <a:pt x="55" y="0"/>
                  </a:moveTo>
                  <a:lnTo>
                    <a:pt x="27" y="82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4" name="Freeform 70"/>
            <p:cNvSpPr>
              <a:spLocks/>
            </p:cNvSpPr>
            <p:nvPr/>
          </p:nvSpPr>
          <p:spPr bwMode="auto">
            <a:xfrm>
              <a:off x="4508" y="3354"/>
              <a:ext cx="1090" cy="92"/>
            </a:xfrm>
            <a:custGeom>
              <a:avLst/>
              <a:gdLst/>
              <a:ahLst/>
              <a:cxnLst>
                <a:cxn ang="0">
                  <a:pos x="999" y="0"/>
                </a:cxn>
                <a:cxn ang="0">
                  <a:pos x="0" y="0"/>
                </a:cxn>
                <a:cxn ang="0">
                  <a:pos x="92" y="92"/>
                </a:cxn>
                <a:cxn ang="0">
                  <a:pos x="1090" y="92"/>
                </a:cxn>
                <a:cxn ang="0">
                  <a:pos x="999" y="0"/>
                </a:cxn>
              </a:cxnLst>
              <a:rect l="0" t="0" r="r" b="b"/>
              <a:pathLst>
                <a:path w="1090" h="92">
                  <a:moveTo>
                    <a:pt x="999" y="0"/>
                  </a:moveTo>
                  <a:lnTo>
                    <a:pt x="0" y="0"/>
                  </a:lnTo>
                  <a:lnTo>
                    <a:pt x="92" y="92"/>
                  </a:lnTo>
                  <a:lnTo>
                    <a:pt x="1090" y="92"/>
                  </a:lnTo>
                  <a:lnTo>
                    <a:pt x="999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5" name="Freeform 71"/>
            <p:cNvSpPr>
              <a:spLocks/>
            </p:cNvSpPr>
            <p:nvPr/>
          </p:nvSpPr>
          <p:spPr bwMode="auto">
            <a:xfrm>
              <a:off x="4508" y="3354"/>
              <a:ext cx="1090" cy="92"/>
            </a:xfrm>
            <a:custGeom>
              <a:avLst/>
              <a:gdLst/>
              <a:ahLst/>
              <a:cxnLst>
                <a:cxn ang="0">
                  <a:pos x="999" y="0"/>
                </a:cxn>
                <a:cxn ang="0">
                  <a:pos x="0" y="0"/>
                </a:cxn>
                <a:cxn ang="0">
                  <a:pos x="92" y="92"/>
                </a:cxn>
                <a:cxn ang="0">
                  <a:pos x="1090" y="92"/>
                </a:cxn>
                <a:cxn ang="0">
                  <a:pos x="999" y="0"/>
                </a:cxn>
              </a:cxnLst>
              <a:rect l="0" t="0" r="r" b="b"/>
              <a:pathLst>
                <a:path w="1090" h="92">
                  <a:moveTo>
                    <a:pt x="999" y="0"/>
                  </a:moveTo>
                  <a:lnTo>
                    <a:pt x="0" y="0"/>
                  </a:lnTo>
                  <a:lnTo>
                    <a:pt x="92" y="92"/>
                  </a:lnTo>
                  <a:lnTo>
                    <a:pt x="1090" y="92"/>
                  </a:lnTo>
                  <a:lnTo>
                    <a:pt x="999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6" name="Freeform 72"/>
            <p:cNvSpPr>
              <a:spLocks/>
            </p:cNvSpPr>
            <p:nvPr/>
          </p:nvSpPr>
          <p:spPr bwMode="auto">
            <a:xfrm>
              <a:off x="5507" y="2909"/>
              <a:ext cx="91" cy="537"/>
            </a:xfrm>
            <a:custGeom>
              <a:avLst/>
              <a:gdLst/>
              <a:ahLst/>
              <a:cxnLst>
                <a:cxn ang="0">
                  <a:pos x="91" y="537"/>
                </a:cxn>
                <a:cxn ang="0">
                  <a:pos x="0" y="445"/>
                </a:cxn>
                <a:cxn ang="0">
                  <a:pos x="0" y="0"/>
                </a:cxn>
                <a:cxn ang="0">
                  <a:pos x="91" y="91"/>
                </a:cxn>
                <a:cxn ang="0">
                  <a:pos x="91" y="537"/>
                </a:cxn>
              </a:cxnLst>
              <a:rect l="0" t="0" r="r" b="b"/>
              <a:pathLst>
                <a:path w="91" h="537">
                  <a:moveTo>
                    <a:pt x="91" y="537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91" y="91"/>
                  </a:lnTo>
                  <a:lnTo>
                    <a:pt x="91" y="53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7" name="Freeform 73"/>
            <p:cNvSpPr>
              <a:spLocks/>
            </p:cNvSpPr>
            <p:nvPr/>
          </p:nvSpPr>
          <p:spPr bwMode="auto">
            <a:xfrm>
              <a:off x="5507" y="2909"/>
              <a:ext cx="91" cy="537"/>
            </a:xfrm>
            <a:custGeom>
              <a:avLst/>
              <a:gdLst/>
              <a:ahLst/>
              <a:cxnLst>
                <a:cxn ang="0">
                  <a:pos x="91" y="537"/>
                </a:cxn>
                <a:cxn ang="0">
                  <a:pos x="0" y="445"/>
                </a:cxn>
                <a:cxn ang="0">
                  <a:pos x="0" y="0"/>
                </a:cxn>
                <a:cxn ang="0">
                  <a:pos x="91" y="91"/>
                </a:cxn>
                <a:cxn ang="0">
                  <a:pos x="91" y="537"/>
                </a:cxn>
              </a:cxnLst>
              <a:rect l="0" t="0" r="r" b="b"/>
              <a:pathLst>
                <a:path w="91" h="537">
                  <a:moveTo>
                    <a:pt x="91" y="537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91" y="91"/>
                  </a:lnTo>
                  <a:lnTo>
                    <a:pt x="91" y="537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8" name="Rectangle 74"/>
            <p:cNvSpPr>
              <a:spLocks noChangeArrowheads="1"/>
            </p:cNvSpPr>
            <p:nvPr/>
          </p:nvSpPr>
          <p:spPr bwMode="auto">
            <a:xfrm>
              <a:off x="4508" y="2909"/>
              <a:ext cx="999" cy="4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9" name="Rectangle 75"/>
            <p:cNvSpPr>
              <a:spLocks noChangeArrowheads="1"/>
            </p:cNvSpPr>
            <p:nvPr/>
          </p:nvSpPr>
          <p:spPr bwMode="auto">
            <a:xfrm>
              <a:off x="4508" y="2909"/>
              <a:ext cx="999" cy="445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0" name="Rectangle 76"/>
            <p:cNvSpPr>
              <a:spLocks noChangeArrowheads="1"/>
            </p:cNvSpPr>
            <p:nvPr/>
          </p:nvSpPr>
          <p:spPr bwMode="auto">
            <a:xfrm>
              <a:off x="4638" y="3033"/>
              <a:ext cx="7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Mail Server</a:t>
              </a:r>
              <a:endParaRPr lang="en-US"/>
            </a:p>
          </p:txBody>
        </p:sp>
        <p:sp>
          <p:nvSpPr>
            <p:cNvPr id="31821" name="Freeform 77"/>
            <p:cNvSpPr>
              <a:spLocks/>
            </p:cNvSpPr>
            <p:nvPr/>
          </p:nvSpPr>
          <p:spPr bwMode="auto">
            <a:xfrm>
              <a:off x="4411" y="3600"/>
              <a:ext cx="1089" cy="91"/>
            </a:xfrm>
            <a:custGeom>
              <a:avLst/>
              <a:gdLst/>
              <a:ahLst/>
              <a:cxnLst>
                <a:cxn ang="0">
                  <a:pos x="998" y="0"/>
                </a:cxn>
                <a:cxn ang="0">
                  <a:pos x="0" y="0"/>
                </a:cxn>
                <a:cxn ang="0">
                  <a:pos x="91" y="91"/>
                </a:cxn>
                <a:cxn ang="0">
                  <a:pos x="1089" y="91"/>
                </a:cxn>
                <a:cxn ang="0">
                  <a:pos x="998" y="0"/>
                </a:cxn>
              </a:cxnLst>
              <a:rect l="0" t="0" r="r" b="b"/>
              <a:pathLst>
                <a:path w="1089" h="91">
                  <a:moveTo>
                    <a:pt x="998" y="0"/>
                  </a:moveTo>
                  <a:lnTo>
                    <a:pt x="0" y="0"/>
                  </a:lnTo>
                  <a:lnTo>
                    <a:pt x="91" y="91"/>
                  </a:lnTo>
                  <a:lnTo>
                    <a:pt x="1089" y="91"/>
                  </a:lnTo>
                  <a:lnTo>
                    <a:pt x="998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2" name="Freeform 78"/>
            <p:cNvSpPr>
              <a:spLocks/>
            </p:cNvSpPr>
            <p:nvPr/>
          </p:nvSpPr>
          <p:spPr bwMode="auto">
            <a:xfrm>
              <a:off x="4411" y="3600"/>
              <a:ext cx="1089" cy="91"/>
            </a:xfrm>
            <a:custGeom>
              <a:avLst/>
              <a:gdLst/>
              <a:ahLst/>
              <a:cxnLst>
                <a:cxn ang="0">
                  <a:pos x="998" y="0"/>
                </a:cxn>
                <a:cxn ang="0">
                  <a:pos x="0" y="0"/>
                </a:cxn>
                <a:cxn ang="0">
                  <a:pos x="91" y="91"/>
                </a:cxn>
                <a:cxn ang="0">
                  <a:pos x="1089" y="91"/>
                </a:cxn>
                <a:cxn ang="0">
                  <a:pos x="998" y="0"/>
                </a:cxn>
              </a:cxnLst>
              <a:rect l="0" t="0" r="r" b="b"/>
              <a:pathLst>
                <a:path w="1089" h="91">
                  <a:moveTo>
                    <a:pt x="998" y="0"/>
                  </a:moveTo>
                  <a:lnTo>
                    <a:pt x="0" y="0"/>
                  </a:lnTo>
                  <a:lnTo>
                    <a:pt x="91" y="91"/>
                  </a:lnTo>
                  <a:lnTo>
                    <a:pt x="1089" y="91"/>
                  </a:lnTo>
                  <a:lnTo>
                    <a:pt x="998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3" name="Freeform 79"/>
            <p:cNvSpPr>
              <a:spLocks/>
            </p:cNvSpPr>
            <p:nvPr/>
          </p:nvSpPr>
          <p:spPr bwMode="auto">
            <a:xfrm>
              <a:off x="5409" y="3221"/>
              <a:ext cx="91" cy="470"/>
            </a:xfrm>
            <a:custGeom>
              <a:avLst/>
              <a:gdLst/>
              <a:ahLst/>
              <a:cxnLst>
                <a:cxn ang="0">
                  <a:pos x="91" y="470"/>
                </a:cxn>
                <a:cxn ang="0">
                  <a:pos x="0" y="379"/>
                </a:cxn>
                <a:cxn ang="0">
                  <a:pos x="0" y="0"/>
                </a:cxn>
                <a:cxn ang="0">
                  <a:pos x="91" y="91"/>
                </a:cxn>
                <a:cxn ang="0">
                  <a:pos x="91" y="470"/>
                </a:cxn>
              </a:cxnLst>
              <a:rect l="0" t="0" r="r" b="b"/>
              <a:pathLst>
                <a:path w="91" h="470">
                  <a:moveTo>
                    <a:pt x="91" y="470"/>
                  </a:moveTo>
                  <a:lnTo>
                    <a:pt x="0" y="379"/>
                  </a:lnTo>
                  <a:lnTo>
                    <a:pt x="0" y="0"/>
                  </a:lnTo>
                  <a:lnTo>
                    <a:pt x="91" y="91"/>
                  </a:lnTo>
                  <a:lnTo>
                    <a:pt x="91" y="47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4" name="Freeform 80"/>
            <p:cNvSpPr>
              <a:spLocks/>
            </p:cNvSpPr>
            <p:nvPr/>
          </p:nvSpPr>
          <p:spPr bwMode="auto">
            <a:xfrm>
              <a:off x="5409" y="3221"/>
              <a:ext cx="91" cy="470"/>
            </a:xfrm>
            <a:custGeom>
              <a:avLst/>
              <a:gdLst/>
              <a:ahLst/>
              <a:cxnLst>
                <a:cxn ang="0">
                  <a:pos x="91" y="470"/>
                </a:cxn>
                <a:cxn ang="0">
                  <a:pos x="0" y="379"/>
                </a:cxn>
                <a:cxn ang="0">
                  <a:pos x="0" y="0"/>
                </a:cxn>
                <a:cxn ang="0">
                  <a:pos x="91" y="91"/>
                </a:cxn>
                <a:cxn ang="0">
                  <a:pos x="91" y="470"/>
                </a:cxn>
              </a:cxnLst>
              <a:rect l="0" t="0" r="r" b="b"/>
              <a:pathLst>
                <a:path w="91" h="470">
                  <a:moveTo>
                    <a:pt x="91" y="470"/>
                  </a:moveTo>
                  <a:lnTo>
                    <a:pt x="0" y="379"/>
                  </a:lnTo>
                  <a:lnTo>
                    <a:pt x="0" y="0"/>
                  </a:lnTo>
                  <a:lnTo>
                    <a:pt x="91" y="91"/>
                  </a:lnTo>
                  <a:lnTo>
                    <a:pt x="91" y="47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5" name="Rectangle 81"/>
            <p:cNvSpPr>
              <a:spLocks noChangeArrowheads="1"/>
            </p:cNvSpPr>
            <p:nvPr/>
          </p:nvSpPr>
          <p:spPr bwMode="auto">
            <a:xfrm>
              <a:off x="4411" y="3221"/>
              <a:ext cx="998" cy="3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6" name="Rectangle 82"/>
            <p:cNvSpPr>
              <a:spLocks noChangeArrowheads="1"/>
            </p:cNvSpPr>
            <p:nvPr/>
          </p:nvSpPr>
          <p:spPr bwMode="auto">
            <a:xfrm>
              <a:off x="4411" y="3221"/>
              <a:ext cx="998" cy="379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7" name="Rectangle 83"/>
            <p:cNvSpPr>
              <a:spLocks noChangeArrowheads="1"/>
            </p:cNvSpPr>
            <p:nvPr/>
          </p:nvSpPr>
          <p:spPr bwMode="auto">
            <a:xfrm>
              <a:off x="4601" y="3308"/>
              <a:ext cx="6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Database </a:t>
              </a:r>
              <a:endParaRPr lang="en-US"/>
            </a:p>
          </p:txBody>
        </p:sp>
        <p:sp>
          <p:nvSpPr>
            <p:cNvPr id="31828" name="Freeform 84"/>
            <p:cNvSpPr>
              <a:spLocks/>
            </p:cNvSpPr>
            <p:nvPr/>
          </p:nvSpPr>
          <p:spPr bwMode="auto">
            <a:xfrm>
              <a:off x="4277" y="3912"/>
              <a:ext cx="1089" cy="91"/>
            </a:xfrm>
            <a:custGeom>
              <a:avLst/>
              <a:gdLst/>
              <a:ahLst/>
              <a:cxnLst>
                <a:cxn ang="0">
                  <a:pos x="998" y="0"/>
                </a:cxn>
                <a:cxn ang="0">
                  <a:pos x="0" y="0"/>
                </a:cxn>
                <a:cxn ang="0">
                  <a:pos x="91" y="91"/>
                </a:cxn>
                <a:cxn ang="0">
                  <a:pos x="1089" y="91"/>
                </a:cxn>
                <a:cxn ang="0">
                  <a:pos x="998" y="0"/>
                </a:cxn>
              </a:cxnLst>
              <a:rect l="0" t="0" r="r" b="b"/>
              <a:pathLst>
                <a:path w="1089" h="91">
                  <a:moveTo>
                    <a:pt x="998" y="0"/>
                  </a:moveTo>
                  <a:lnTo>
                    <a:pt x="0" y="0"/>
                  </a:lnTo>
                  <a:lnTo>
                    <a:pt x="91" y="91"/>
                  </a:lnTo>
                  <a:lnTo>
                    <a:pt x="1089" y="91"/>
                  </a:lnTo>
                  <a:lnTo>
                    <a:pt x="998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9" name="Freeform 85"/>
            <p:cNvSpPr>
              <a:spLocks/>
            </p:cNvSpPr>
            <p:nvPr/>
          </p:nvSpPr>
          <p:spPr bwMode="auto">
            <a:xfrm>
              <a:off x="4277" y="3912"/>
              <a:ext cx="1089" cy="91"/>
            </a:xfrm>
            <a:custGeom>
              <a:avLst/>
              <a:gdLst/>
              <a:ahLst/>
              <a:cxnLst>
                <a:cxn ang="0">
                  <a:pos x="998" y="0"/>
                </a:cxn>
                <a:cxn ang="0">
                  <a:pos x="0" y="0"/>
                </a:cxn>
                <a:cxn ang="0">
                  <a:pos x="91" y="91"/>
                </a:cxn>
                <a:cxn ang="0">
                  <a:pos x="1089" y="91"/>
                </a:cxn>
                <a:cxn ang="0">
                  <a:pos x="998" y="0"/>
                </a:cxn>
              </a:cxnLst>
              <a:rect l="0" t="0" r="r" b="b"/>
              <a:pathLst>
                <a:path w="1089" h="91">
                  <a:moveTo>
                    <a:pt x="998" y="0"/>
                  </a:moveTo>
                  <a:lnTo>
                    <a:pt x="0" y="0"/>
                  </a:lnTo>
                  <a:lnTo>
                    <a:pt x="91" y="91"/>
                  </a:lnTo>
                  <a:lnTo>
                    <a:pt x="1089" y="91"/>
                  </a:lnTo>
                  <a:lnTo>
                    <a:pt x="998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0" name="Freeform 86"/>
            <p:cNvSpPr>
              <a:spLocks/>
            </p:cNvSpPr>
            <p:nvPr/>
          </p:nvSpPr>
          <p:spPr bwMode="auto">
            <a:xfrm>
              <a:off x="5275" y="3510"/>
              <a:ext cx="91" cy="493"/>
            </a:xfrm>
            <a:custGeom>
              <a:avLst/>
              <a:gdLst/>
              <a:ahLst/>
              <a:cxnLst>
                <a:cxn ang="0">
                  <a:pos x="91" y="493"/>
                </a:cxn>
                <a:cxn ang="0">
                  <a:pos x="0" y="402"/>
                </a:cxn>
                <a:cxn ang="0">
                  <a:pos x="0" y="0"/>
                </a:cxn>
                <a:cxn ang="0">
                  <a:pos x="91" y="92"/>
                </a:cxn>
                <a:cxn ang="0">
                  <a:pos x="91" y="493"/>
                </a:cxn>
              </a:cxnLst>
              <a:rect l="0" t="0" r="r" b="b"/>
              <a:pathLst>
                <a:path w="91" h="493">
                  <a:moveTo>
                    <a:pt x="91" y="493"/>
                  </a:moveTo>
                  <a:lnTo>
                    <a:pt x="0" y="402"/>
                  </a:lnTo>
                  <a:lnTo>
                    <a:pt x="0" y="0"/>
                  </a:lnTo>
                  <a:lnTo>
                    <a:pt x="91" y="92"/>
                  </a:lnTo>
                  <a:lnTo>
                    <a:pt x="91" y="49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1" name="Freeform 87"/>
            <p:cNvSpPr>
              <a:spLocks/>
            </p:cNvSpPr>
            <p:nvPr/>
          </p:nvSpPr>
          <p:spPr bwMode="auto">
            <a:xfrm>
              <a:off x="5275" y="3510"/>
              <a:ext cx="91" cy="493"/>
            </a:xfrm>
            <a:custGeom>
              <a:avLst/>
              <a:gdLst/>
              <a:ahLst/>
              <a:cxnLst>
                <a:cxn ang="0">
                  <a:pos x="91" y="493"/>
                </a:cxn>
                <a:cxn ang="0">
                  <a:pos x="0" y="402"/>
                </a:cxn>
                <a:cxn ang="0">
                  <a:pos x="0" y="0"/>
                </a:cxn>
                <a:cxn ang="0">
                  <a:pos x="91" y="92"/>
                </a:cxn>
                <a:cxn ang="0">
                  <a:pos x="91" y="493"/>
                </a:cxn>
              </a:cxnLst>
              <a:rect l="0" t="0" r="r" b="b"/>
              <a:pathLst>
                <a:path w="91" h="493">
                  <a:moveTo>
                    <a:pt x="91" y="493"/>
                  </a:moveTo>
                  <a:lnTo>
                    <a:pt x="0" y="402"/>
                  </a:lnTo>
                  <a:lnTo>
                    <a:pt x="0" y="0"/>
                  </a:lnTo>
                  <a:lnTo>
                    <a:pt x="91" y="92"/>
                  </a:lnTo>
                  <a:lnTo>
                    <a:pt x="91" y="493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2" name="Rectangle 88"/>
            <p:cNvSpPr>
              <a:spLocks noChangeArrowheads="1"/>
            </p:cNvSpPr>
            <p:nvPr/>
          </p:nvSpPr>
          <p:spPr bwMode="auto">
            <a:xfrm>
              <a:off x="4277" y="3510"/>
              <a:ext cx="998" cy="40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3" name="Rectangle 89"/>
            <p:cNvSpPr>
              <a:spLocks noChangeArrowheads="1"/>
            </p:cNvSpPr>
            <p:nvPr/>
          </p:nvSpPr>
          <p:spPr bwMode="auto">
            <a:xfrm>
              <a:off x="4277" y="3510"/>
              <a:ext cx="998" cy="40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4" name="Rectangle 90"/>
            <p:cNvSpPr>
              <a:spLocks noChangeArrowheads="1"/>
            </p:cNvSpPr>
            <p:nvPr/>
          </p:nvSpPr>
          <p:spPr bwMode="auto">
            <a:xfrm>
              <a:off x="4393" y="3538"/>
              <a:ext cx="8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Instant Msg </a:t>
              </a:r>
              <a:endParaRPr lang="en-US"/>
            </a:p>
          </p:txBody>
        </p:sp>
        <p:sp>
          <p:nvSpPr>
            <p:cNvPr id="31835" name="Rectangle 91"/>
            <p:cNvSpPr>
              <a:spLocks noChangeArrowheads="1"/>
            </p:cNvSpPr>
            <p:nvPr/>
          </p:nvSpPr>
          <p:spPr bwMode="auto">
            <a:xfrm>
              <a:off x="4557" y="3680"/>
              <a:ext cx="4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Server</a:t>
              </a:r>
              <a:endParaRPr lang="en-US"/>
            </a:p>
          </p:txBody>
        </p:sp>
        <p:sp>
          <p:nvSpPr>
            <p:cNvPr id="31836" name="Freeform 92"/>
            <p:cNvSpPr>
              <a:spLocks/>
            </p:cNvSpPr>
            <p:nvPr/>
          </p:nvSpPr>
          <p:spPr bwMode="auto">
            <a:xfrm>
              <a:off x="4188" y="4179"/>
              <a:ext cx="1089" cy="91"/>
            </a:xfrm>
            <a:custGeom>
              <a:avLst/>
              <a:gdLst/>
              <a:ahLst/>
              <a:cxnLst>
                <a:cxn ang="0">
                  <a:pos x="998" y="0"/>
                </a:cxn>
                <a:cxn ang="0">
                  <a:pos x="0" y="0"/>
                </a:cxn>
                <a:cxn ang="0">
                  <a:pos x="91" y="91"/>
                </a:cxn>
                <a:cxn ang="0">
                  <a:pos x="1089" y="91"/>
                </a:cxn>
                <a:cxn ang="0">
                  <a:pos x="998" y="0"/>
                </a:cxn>
              </a:cxnLst>
              <a:rect l="0" t="0" r="r" b="b"/>
              <a:pathLst>
                <a:path w="1089" h="91">
                  <a:moveTo>
                    <a:pt x="998" y="0"/>
                  </a:moveTo>
                  <a:lnTo>
                    <a:pt x="0" y="0"/>
                  </a:lnTo>
                  <a:lnTo>
                    <a:pt x="91" y="91"/>
                  </a:lnTo>
                  <a:lnTo>
                    <a:pt x="1089" y="91"/>
                  </a:lnTo>
                  <a:lnTo>
                    <a:pt x="998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7" name="Freeform 93"/>
            <p:cNvSpPr>
              <a:spLocks/>
            </p:cNvSpPr>
            <p:nvPr/>
          </p:nvSpPr>
          <p:spPr bwMode="auto">
            <a:xfrm>
              <a:off x="4188" y="4179"/>
              <a:ext cx="1089" cy="91"/>
            </a:xfrm>
            <a:custGeom>
              <a:avLst/>
              <a:gdLst/>
              <a:ahLst/>
              <a:cxnLst>
                <a:cxn ang="0">
                  <a:pos x="998" y="0"/>
                </a:cxn>
                <a:cxn ang="0">
                  <a:pos x="0" y="0"/>
                </a:cxn>
                <a:cxn ang="0">
                  <a:pos x="91" y="91"/>
                </a:cxn>
                <a:cxn ang="0">
                  <a:pos x="1089" y="91"/>
                </a:cxn>
                <a:cxn ang="0">
                  <a:pos x="998" y="0"/>
                </a:cxn>
              </a:cxnLst>
              <a:rect l="0" t="0" r="r" b="b"/>
              <a:pathLst>
                <a:path w="1089" h="91">
                  <a:moveTo>
                    <a:pt x="998" y="0"/>
                  </a:moveTo>
                  <a:lnTo>
                    <a:pt x="0" y="0"/>
                  </a:lnTo>
                  <a:lnTo>
                    <a:pt x="91" y="91"/>
                  </a:lnTo>
                  <a:lnTo>
                    <a:pt x="1089" y="91"/>
                  </a:lnTo>
                  <a:lnTo>
                    <a:pt x="998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8" name="Freeform 94"/>
            <p:cNvSpPr>
              <a:spLocks/>
            </p:cNvSpPr>
            <p:nvPr/>
          </p:nvSpPr>
          <p:spPr bwMode="auto">
            <a:xfrm>
              <a:off x="5186" y="3822"/>
              <a:ext cx="91" cy="448"/>
            </a:xfrm>
            <a:custGeom>
              <a:avLst/>
              <a:gdLst/>
              <a:ahLst/>
              <a:cxnLst>
                <a:cxn ang="0">
                  <a:pos x="91" y="448"/>
                </a:cxn>
                <a:cxn ang="0">
                  <a:pos x="0" y="357"/>
                </a:cxn>
                <a:cxn ang="0">
                  <a:pos x="0" y="0"/>
                </a:cxn>
                <a:cxn ang="0">
                  <a:pos x="91" y="92"/>
                </a:cxn>
                <a:cxn ang="0">
                  <a:pos x="91" y="448"/>
                </a:cxn>
              </a:cxnLst>
              <a:rect l="0" t="0" r="r" b="b"/>
              <a:pathLst>
                <a:path w="91" h="448">
                  <a:moveTo>
                    <a:pt x="91" y="448"/>
                  </a:moveTo>
                  <a:lnTo>
                    <a:pt x="0" y="357"/>
                  </a:lnTo>
                  <a:lnTo>
                    <a:pt x="0" y="0"/>
                  </a:lnTo>
                  <a:lnTo>
                    <a:pt x="91" y="92"/>
                  </a:lnTo>
                  <a:lnTo>
                    <a:pt x="91" y="44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9" name="Freeform 95"/>
            <p:cNvSpPr>
              <a:spLocks/>
            </p:cNvSpPr>
            <p:nvPr/>
          </p:nvSpPr>
          <p:spPr bwMode="auto">
            <a:xfrm>
              <a:off x="5186" y="3822"/>
              <a:ext cx="91" cy="448"/>
            </a:xfrm>
            <a:custGeom>
              <a:avLst/>
              <a:gdLst/>
              <a:ahLst/>
              <a:cxnLst>
                <a:cxn ang="0">
                  <a:pos x="91" y="448"/>
                </a:cxn>
                <a:cxn ang="0">
                  <a:pos x="0" y="357"/>
                </a:cxn>
                <a:cxn ang="0">
                  <a:pos x="0" y="0"/>
                </a:cxn>
                <a:cxn ang="0">
                  <a:pos x="91" y="92"/>
                </a:cxn>
                <a:cxn ang="0">
                  <a:pos x="91" y="448"/>
                </a:cxn>
              </a:cxnLst>
              <a:rect l="0" t="0" r="r" b="b"/>
              <a:pathLst>
                <a:path w="91" h="448">
                  <a:moveTo>
                    <a:pt x="91" y="448"/>
                  </a:moveTo>
                  <a:lnTo>
                    <a:pt x="0" y="357"/>
                  </a:lnTo>
                  <a:lnTo>
                    <a:pt x="0" y="0"/>
                  </a:lnTo>
                  <a:lnTo>
                    <a:pt x="91" y="92"/>
                  </a:lnTo>
                  <a:lnTo>
                    <a:pt x="91" y="448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0" name="Rectangle 96"/>
            <p:cNvSpPr>
              <a:spLocks noChangeArrowheads="1"/>
            </p:cNvSpPr>
            <p:nvPr/>
          </p:nvSpPr>
          <p:spPr bwMode="auto">
            <a:xfrm>
              <a:off x="4188" y="3822"/>
              <a:ext cx="998" cy="3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1" name="Rectangle 97"/>
            <p:cNvSpPr>
              <a:spLocks noChangeArrowheads="1"/>
            </p:cNvSpPr>
            <p:nvPr/>
          </p:nvSpPr>
          <p:spPr bwMode="auto">
            <a:xfrm>
              <a:off x="4188" y="3822"/>
              <a:ext cx="998" cy="357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2" name="Rectangle 98"/>
            <p:cNvSpPr>
              <a:spLocks noChangeArrowheads="1"/>
            </p:cNvSpPr>
            <p:nvPr/>
          </p:nvSpPr>
          <p:spPr bwMode="auto">
            <a:xfrm>
              <a:off x="4289" y="3902"/>
              <a:ext cx="8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Web  Server</a:t>
              </a:r>
              <a:endParaRPr lang="en-US"/>
            </a:p>
          </p:txBody>
        </p:sp>
      </p:grpSp>
      <p:sp>
        <p:nvSpPr>
          <p:cNvPr id="31843" name="Text Box 99"/>
          <p:cNvSpPr txBox="1">
            <a:spLocks noChangeArrowheads="1"/>
          </p:cNvSpPr>
          <p:nvPr/>
        </p:nvSpPr>
        <p:spPr bwMode="auto">
          <a:xfrm>
            <a:off x="3724275" y="1903413"/>
            <a:ext cx="2057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99"/>
                </a:solidFill>
              </a:rPr>
              <a:t>Create/Change/</a:t>
            </a:r>
            <a:br>
              <a:rPr lang="en-US">
                <a:solidFill>
                  <a:srgbClr val="FF3399"/>
                </a:solidFill>
              </a:rPr>
            </a:br>
            <a:r>
              <a:rPr lang="en-US">
                <a:solidFill>
                  <a:srgbClr val="FF3399"/>
                </a:solidFill>
              </a:rPr>
              <a:t>Revoke Attribute Certificates</a:t>
            </a:r>
          </a:p>
        </p:txBody>
      </p:sp>
      <p:sp>
        <p:nvSpPr>
          <p:cNvPr id="31844" name="Text Box 100"/>
          <p:cNvSpPr txBox="1">
            <a:spLocks noChangeArrowheads="1"/>
          </p:cNvSpPr>
          <p:nvPr/>
        </p:nvSpPr>
        <p:spPr bwMode="auto">
          <a:xfrm>
            <a:off x="3867150" y="588645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(ACDE)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600200"/>
            <a:ext cx="3133725" cy="3105150"/>
          </a:xfrm>
        </p:spPr>
        <p:txBody>
          <a:bodyPr/>
          <a:lstStyle/>
          <a:p>
            <a:r>
              <a:rPr lang="en-US" sz="4000"/>
              <a:t>Access Control and Decision Enforcement</a:t>
            </a:r>
            <a:br>
              <a:rPr lang="en-US" sz="4000"/>
            </a:br>
            <a:endParaRPr lang="en-US" sz="4000"/>
          </a:p>
        </p:txBody>
      </p:sp>
      <p:graphicFrame>
        <p:nvGraphicFramePr>
          <p:cNvPr id="3277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684463" y="0"/>
          <a:ext cx="6230937" cy="632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Visio" r:id="rId3" imgW="5297259" imgH="7827083" progId="Visio.Drawing.6">
                  <p:embed/>
                </p:oleObj>
              </mc:Choice>
              <mc:Fallback>
                <p:oleObj name="Visio" r:id="rId3" imgW="5297259" imgH="7827083" progId="Visio.Drawing.6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463" y="0"/>
                        <a:ext cx="6230937" cy="632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Setup CA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The coordinator of the task force from multiple agencies set up a rootCA-MA (root CA for Multiple Agencies).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Each agency requests a certificate to be signed by rootCA-MA.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Each agency issues a new PKC to each user in its organization involved in the task force.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At each server which providing secure information sharing service for this task force, add the rootCA-MA information into CABundle (file containing list of valid CA's).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Each client/user installs the certificate in the local browser or application's.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Choices for storing AC’s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 user's AC can be stored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central repository of the taskforce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with the agency's local administrator have control only over the AC's of the users belonging to that agency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locally at each agency that defines his role within that agency</a:t>
            </a:r>
          </a:p>
          <a:p>
            <a:pPr>
              <a:lnSpc>
                <a:spcPct val="80000"/>
              </a:lnSpc>
            </a:pPr>
            <a:r>
              <a:rPr lang="en-US" sz="2400"/>
              <a:t>user's privileges are the result of the association of the user with a particular agency</a:t>
            </a:r>
          </a:p>
          <a:p>
            <a:pPr>
              <a:lnSpc>
                <a:spcPct val="80000"/>
              </a:lnSpc>
            </a:pPr>
            <a:r>
              <a:rPr lang="en-US" sz="2400"/>
              <a:t>user's privileges are revoked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all the agencies must be notified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Prevent unauthorized access</a:t>
            </a:r>
          </a:p>
          <a:p>
            <a:pPr>
              <a:lnSpc>
                <a:spcPct val="80000"/>
              </a:lnSpc>
            </a:pPr>
            <a:r>
              <a:rPr lang="en-US" sz="2800"/>
              <a:t>Trust relationship between organizations determines where the AC's are stored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Setup PMI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Our approach</a:t>
            </a:r>
          </a:p>
          <a:p>
            <a:pPr lvl="1"/>
            <a:r>
              <a:rPr lang="en-US" sz="2400"/>
              <a:t>Store all the user privileges in the organization the user originally belongs to </a:t>
            </a:r>
          </a:p>
          <a:p>
            <a:pPr lvl="1"/>
            <a:r>
              <a:rPr lang="en-US" sz="2400"/>
              <a:t>Check user's privileges on every attempt to access the resources</a:t>
            </a:r>
          </a:p>
          <a:p>
            <a:r>
              <a:rPr lang="en-US" sz="2800"/>
              <a:t>Setup PMI</a:t>
            </a:r>
          </a:p>
          <a:p>
            <a:pPr lvl="1"/>
            <a:r>
              <a:rPr lang="en-US" sz="2000"/>
              <a:t>The coordinator of the task force signs the AC’s of the members.</a:t>
            </a:r>
          </a:p>
          <a:p>
            <a:pPr lvl="1"/>
            <a:r>
              <a:rPr lang="en-US" sz="2000"/>
              <a:t>Agency members AC’s are distributed and installed on the LDAP server of the agency.</a:t>
            </a:r>
          </a:p>
          <a:p>
            <a:pPr lvl="1"/>
            <a:r>
              <a:rPr lang="en-US" sz="2000"/>
              <a:t>web servers and shared applications query the PMI for authorization and access control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2913"/>
            <a:ext cx="8229600" cy="4764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Apache (v 1.3.31) + Mod_SSL(v 2.8.18-1.3.31) + openSSL (v 0.9.7d)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We modified mod_auth_ldap with AC based ACDE</a:t>
            </a:r>
          </a:p>
          <a:p>
            <a:pPr>
              <a:lnSpc>
                <a:spcPct val="90000"/>
              </a:lnSpc>
            </a:pPr>
            <a:r>
              <a:rPr lang="en-US" sz="2400"/>
              <a:t>OpenLDAP (v 2.0.27-8)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Attribute Certificate's attribute definitions was added to inetorg-person.schema</a:t>
            </a:r>
          </a:p>
          <a:p>
            <a:pPr>
              <a:lnSpc>
                <a:spcPct val="90000"/>
              </a:lnSpc>
            </a:pPr>
            <a:r>
              <a:rPr lang="en-US" sz="2400"/>
              <a:t>OpenSSL libraries used for generating X509 certificates</a:t>
            </a:r>
          </a:p>
          <a:p>
            <a:pPr>
              <a:lnSpc>
                <a:spcPct val="90000"/>
              </a:lnSpc>
            </a:pPr>
            <a:r>
              <a:rPr lang="en-US" sz="2400"/>
              <a:t>we created AC generation utility using OpenSSL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validation we use Markus Lorch’s code</a:t>
            </a:r>
          </a:p>
          <a:p>
            <a:pPr>
              <a:lnSpc>
                <a:spcPct val="90000"/>
              </a:lnSpc>
            </a:pPr>
            <a:r>
              <a:rPr lang="en-US" sz="2400"/>
              <a:t>We created PKC generation utility based on EXPECT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190875" y="314325"/>
          <a:ext cx="5257800" cy="411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Visio" r:id="rId3" imgW="7962847" imgH="6235325" progId="Visio.Drawing.6">
                  <p:embed/>
                </p:oleObj>
              </mc:Choice>
              <mc:Fallback>
                <p:oleObj name="Visio" r:id="rId3" imgW="7962847" imgH="6235325" progId="Visio.Drawing.6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314325"/>
                        <a:ext cx="5257800" cy="411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695825" cy="1143000"/>
          </a:xfrm>
        </p:spPr>
        <p:txBody>
          <a:bodyPr/>
          <a:lstStyle/>
          <a:p>
            <a:r>
              <a:rPr lang="en-US"/>
              <a:t>SIS Test-bed</a:t>
            </a:r>
          </a:p>
        </p:txBody>
      </p:sp>
      <p:graphicFrame>
        <p:nvGraphicFramePr>
          <p:cNvPr id="30724" name="Group 4"/>
          <p:cNvGraphicFramePr>
            <a:graphicFrameLocks noGrp="1"/>
          </p:cNvGraphicFramePr>
          <p:nvPr/>
        </p:nvGraphicFramePr>
        <p:xfrm>
          <a:off x="457200" y="5029200"/>
          <a:ext cx="8201025" cy="1649095"/>
        </p:xfrm>
        <a:graphic>
          <a:graphicData uri="http://schemas.openxmlformats.org/drawingml/2006/table">
            <a:tbl>
              <a:tblPr/>
              <a:tblGrid>
                <a:gridCol w="1695450"/>
                <a:gridCol w="2900363"/>
                <a:gridCol w="360521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FE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LDAP AccessTime (ms)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FE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 retrieval/validation (ms)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FEDC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sis-nissc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54.62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EA0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sis-connecticut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F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F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93.77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F17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sis-newjersey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E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93.31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EA0"/>
                    </a:solidFill>
                  </a:tcPr>
                </a:tc>
              </a:tr>
            </a:tbl>
          </a:graphicData>
        </a:graphic>
      </p:graphicFrame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4267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Performance</a:t>
            </a:r>
            <a:br>
              <a:rPr lang="en-US" sz="2400"/>
            </a:br>
            <a:r>
              <a:rPr lang="en-US"/>
              <a:t>Access Time from a client at sis-canada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333375" y="2171700"/>
            <a:ext cx="27813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All Machines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Pentium-III, 500 MHz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256 MB RAM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Redhat Linux-2.4.20-6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5720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800"/>
              <a:t>Developed efficient procedures and tools to set up Public Key Infrastructure for authentication and Privilege Management Infrastructure for authorization.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800"/>
              <a:t>Created a multi-agency SIS test bed based on LDAP and web servers.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800"/>
              <a:t>OpenLDAP servers were enhanced to accept attribute certificates.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800"/>
              <a:t>LDAP module of the apache web server was extended to achieve secure web access.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Introduction to Information Sharing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000000"/>
                </a:solidFill>
              </a:rPr>
              <a:t>Information Sharing relates to the sharing of information between two or more entities.</a:t>
            </a:r>
            <a:endParaRPr lang="en-US" sz="2400"/>
          </a:p>
          <a:p>
            <a:r>
              <a:rPr lang="en-US" sz="2400">
                <a:solidFill>
                  <a:srgbClr val="000000"/>
                </a:solidFill>
              </a:rPr>
              <a:t>Synchronous Information Sharing</a:t>
            </a:r>
          </a:p>
          <a:p>
            <a:pPr lvl="1"/>
            <a:r>
              <a:rPr lang="en-US" sz="2000"/>
              <a:t>real-time communication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collaboration in "same time-different place”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Tools -- Instant messaging, Video conferencing ...</a:t>
            </a:r>
          </a:p>
          <a:p>
            <a:r>
              <a:rPr lang="en-US" sz="2400">
                <a:solidFill>
                  <a:srgbClr val="000000"/>
                </a:solidFill>
              </a:rPr>
              <a:t>Asynchronous Information Sharing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Collaboration in “different time-different place”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Tools -- Discussion boards, E-mail …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PKC vs. AC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57225" y="5561013"/>
            <a:ext cx="78009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kumimoji="1" lang="en-US" sz="2400"/>
              <a:t>PKC binds a subject (DN) to a public key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kumimoji="1" lang="en-US" sz="2400"/>
              <a:t>AC's binds permission (attributes) to an entity</a:t>
            </a:r>
            <a:endParaRPr lang="en-US" sz="2400"/>
          </a:p>
        </p:txBody>
      </p:sp>
      <p:grpSp>
        <p:nvGrpSpPr>
          <p:cNvPr id="22533" name="Group 5"/>
          <p:cNvGrpSpPr>
            <a:grpSpLocks noChangeAspect="1"/>
          </p:cNvGrpSpPr>
          <p:nvPr/>
        </p:nvGrpSpPr>
        <p:grpSpPr bwMode="auto">
          <a:xfrm>
            <a:off x="1857375" y="1600200"/>
            <a:ext cx="5762625" cy="3886200"/>
            <a:chOff x="144" y="576"/>
            <a:chExt cx="2544" cy="1787"/>
          </a:xfrm>
        </p:grpSpPr>
        <p:sp>
          <p:nvSpPr>
            <p:cNvPr id="22534" name="AutoShape 6"/>
            <p:cNvSpPr>
              <a:spLocks noChangeAspect="1" noChangeArrowheads="1" noTextEdit="1"/>
            </p:cNvSpPr>
            <p:nvPr/>
          </p:nvSpPr>
          <p:spPr bwMode="auto">
            <a:xfrm>
              <a:off x="144" y="576"/>
              <a:ext cx="2544" cy="1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307" y="585"/>
              <a:ext cx="973" cy="1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307" y="585"/>
              <a:ext cx="973" cy="18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656" y="627"/>
              <a:ext cx="190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Version</a:t>
              </a:r>
              <a:endParaRPr lang="en-US"/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307" y="767"/>
              <a:ext cx="973" cy="18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307" y="767"/>
              <a:ext cx="973" cy="18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534" y="809"/>
              <a:ext cx="35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Serial Number</a:t>
              </a:r>
              <a:endParaRPr lang="en-US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307" y="950"/>
              <a:ext cx="973" cy="1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307" y="950"/>
              <a:ext cx="973" cy="18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570" y="992"/>
              <a:ext cx="310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Signature ID</a:t>
              </a:r>
              <a:endParaRPr lang="en-US"/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307" y="1132"/>
              <a:ext cx="973" cy="183"/>
            </a:xfrm>
            <a:prstGeom prst="rect">
              <a:avLst/>
            </a:prstGeom>
            <a:solidFill>
              <a:srgbClr val="CDCD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307" y="1132"/>
              <a:ext cx="973" cy="18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656" y="1174"/>
              <a:ext cx="186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Subject</a:t>
              </a:r>
              <a:endParaRPr lang="en-US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307" y="1315"/>
              <a:ext cx="973" cy="1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307" y="1315"/>
              <a:ext cx="973" cy="18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682" y="1357"/>
              <a:ext cx="152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Issuer</a:t>
              </a:r>
              <a:endParaRPr lang="en-US"/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307" y="1497"/>
              <a:ext cx="973" cy="18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307" y="1497"/>
              <a:ext cx="973" cy="18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534" y="1540"/>
              <a:ext cx="356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Validity Period</a:t>
              </a:r>
              <a:endParaRPr lang="en-US"/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307" y="1680"/>
              <a:ext cx="973" cy="183"/>
            </a:xfrm>
            <a:prstGeom prst="rect">
              <a:avLst/>
            </a:prstGeom>
            <a:solidFill>
              <a:srgbClr val="CDCD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307" y="1680"/>
              <a:ext cx="973" cy="18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Rectangle 27"/>
            <p:cNvSpPr>
              <a:spLocks noChangeArrowheads="1"/>
            </p:cNvSpPr>
            <p:nvPr/>
          </p:nvSpPr>
          <p:spPr bwMode="auto">
            <a:xfrm>
              <a:off x="377" y="1722"/>
              <a:ext cx="572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Subject Public Key Info</a:t>
              </a:r>
              <a:endParaRPr lang="en-US"/>
            </a:p>
          </p:txBody>
        </p:sp>
        <p:sp>
          <p:nvSpPr>
            <p:cNvPr id="22556" name="Rectangle 28"/>
            <p:cNvSpPr>
              <a:spLocks noChangeArrowheads="1"/>
            </p:cNvSpPr>
            <p:nvPr/>
          </p:nvSpPr>
          <p:spPr bwMode="auto">
            <a:xfrm>
              <a:off x="307" y="1863"/>
              <a:ext cx="973" cy="1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Rectangle 29"/>
            <p:cNvSpPr>
              <a:spLocks noChangeArrowheads="1"/>
            </p:cNvSpPr>
            <p:nvPr/>
          </p:nvSpPr>
          <p:spPr bwMode="auto">
            <a:xfrm>
              <a:off x="307" y="1863"/>
              <a:ext cx="973" cy="18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583" y="1905"/>
              <a:ext cx="286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Extension’s</a:t>
              </a:r>
              <a:endParaRPr lang="en-US"/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153" y="585"/>
              <a:ext cx="154" cy="14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153" y="585"/>
              <a:ext cx="154" cy="146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Rectangle 33"/>
            <p:cNvSpPr>
              <a:spLocks noChangeArrowheads="1"/>
            </p:cNvSpPr>
            <p:nvPr/>
          </p:nvSpPr>
          <p:spPr bwMode="auto">
            <a:xfrm rot="16200000">
              <a:off x="194" y="1434"/>
              <a:ext cx="39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/>
            </a:p>
          </p:txBody>
        </p:sp>
        <p:sp>
          <p:nvSpPr>
            <p:cNvPr id="22562" name="Rectangle 34"/>
            <p:cNvSpPr>
              <a:spLocks noChangeArrowheads="1"/>
            </p:cNvSpPr>
            <p:nvPr/>
          </p:nvSpPr>
          <p:spPr bwMode="auto">
            <a:xfrm rot="16200000">
              <a:off x="207" y="1392"/>
              <a:ext cx="13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/>
            </a:p>
          </p:txBody>
        </p:sp>
        <p:sp>
          <p:nvSpPr>
            <p:cNvPr id="22563" name="Rectangle 35"/>
            <p:cNvSpPr>
              <a:spLocks noChangeArrowheads="1"/>
            </p:cNvSpPr>
            <p:nvPr/>
          </p:nvSpPr>
          <p:spPr bwMode="auto">
            <a:xfrm rot="16200000">
              <a:off x="198" y="1366"/>
              <a:ext cx="3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/>
            </a:p>
          </p:txBody>
        </p:sp>
        <p:sp>
          <p:nvSpPr>
            <p:cNvPr id="22564" name="Rectangle 36"/>
            <p:cNvSpPr>
              <a:spLocks noChangeArrowheads="1"/>
            </p:cNvSpPr>
            <p:nvPr/>
          </p:nvSpPr>
          <p:spPr bwMode="auto">
            <a:xfrm rot="16200000">
              <a:off x="198" y="1320"/>
              <a:ext cx="3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/>
            </a:p>
          </p:txBody>
        </p:sp>
        <p:sp>
          <p:nvSpPr>
            <p:cNvPr id="22565" name="Rectangle 37"/>
            <p:cNvSpPr>
              <a:spLocks noChangeArrowheads="1"/>
            </p:cNvSpPr>
            <p:nvPr/>
          </p:nvSpPr>
          <p:spPr bwMode="auto">
            <a:xfrm rot="16200000">
              <a:off x="198" y="1275"/>
              <a:ext cx="3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a</a:t>
              </a:r>
              <a:endParaRPr lang="en-US"/>
            </a:p>
          </p:txBody>
        </p:sp>
        <p:sp>
          <p:nvSpPr>
            <p:cNvPr id="22566" name="Rectangle 38"/>
            <p:cNvSpPr>
              <a:spLocks noChangeArrowheads="1"/>
            </p:cNvSpPr>
            <p:nvPr/>
          </p:nvSpPr>
          <p:spPr bwMode="auto">
            <a:xfrm rot="16200000">
              <a:off x="206" y="1237"/>
              <a:ext cx="16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/>
            </a:p>
          </p:txBody>
        </p:sp>
        <p:sp>
          <p:nvSpPr>
            <p:cNvPr id="22567" name="Rectangle 39"/>
            <p:cNvSpPr>
              <a:spLocks noChangeArrowheads="1"/>
            </p:cNvSpPr>
            <p:nvPr/>
          </p:nvSpPr>
          <p:spPr bwMode="auto">
            <a:xfrm rot="16200000">
              <a:off x="197" y="1209"/>
              <a:ext cx="33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/>
            </a:p>
          </p:txBody>
        </p:sp>
        <p:sp>
          <p:nvSpPr>
            <p:cNvPr id="22568" name="Rectangle 40"/>
            <p:cNvSpPr>
              <a:spLocks noChangeArrowheads="1"/>
            </p:cNvSpPr>
            <p:nvPr/>
          </p:nvSpPr>
          <p:spPr bwMode="auto">
            <a:xfrm rot="16200000">
              <a:off x="204" y="1169"/>
              <a:ext cx="20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/>
            </a:p>
          </p:txBody>
        </p:sp>
        <p:sp>
          <p:nvSpPr>
            <p:cNvPr id="22569" name="Rectangle 41"/>
            <p:cNvSpPr>
              <a:spLocks noChangeArrowheads="1"/>
            </p:cNvSpPr>
            <p:nvPr/>
          </p:nvSpPr>
          <p:spPr bwMode="auto">
            <a:xfrm rot="16200000">
              <a:off x="198" y="1133"/>
              <a:ext cx="3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22570" name="Rectangle 42"/>
            <p:cNvSpPr>
              <a:spLocks noChangeArrowheads="1"/>
            </p:cNvSpPr>
            <p:nvPr/>
          </p:nvSpPr>
          <p:spPr bwMode="auto">
            <a:xfrm>
              <a:off x="1556" y="585"/>
              <a:ext cx="973" cy="1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Rectangle 43"/>
            <p:cNvSpPr>
              <a:spLocks noChangeArrowheads="1"/>
            </p:cNvSpPr>
            <p:nvPr/>
          </p:nvSpPr>
          <p:spPr bwMode="auto">
            <a:xfrm>
              <a:off x="1556" y="585"/>
              <a:ext cx="973" cy="18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Rectangle 44"/>
            <p:cNvSpPr>
              <a:spLocks noChangeArrowheads="1"/>
            </p:cNvSpPr>
            <p:nvPr/>
          </p:nvSpPr>
          <p:spPr bwMode="auto">
            <a:xfrm>
              <a:off x="1904" y="627"/>
              <a:ext cx="189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Version</a:t>
              </a:r>
              <a:endParaRPr lang="en-US"/>
            </a:p>
          </p:txBody>
        </p:sp>
        <p:sp>
          <p:nvSpPr>
            <p:cNvPr id="22573" name="Rectangle 45"/>
            <p:cNvSpPr>
              <a:spLocks noChangeArrowheads="1"/>
            </p:cNvSpPr>
            <p:nvPr/>
          </p:nvSpPr>
          <p:spPr bwMode="auto">
            <a:xfrm>
              <a:off x="1556" y="767"/>
              <a:ext cx="973" cy="18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Rectangle 46"/>
            <p:cNvSpPr>
              <a:spLocks noChangeArrowheads="1"/>
            </p:cNvSpPr>
            <p:nvPr/>
          </p:nvSpPr>
          <p:spPr bwMode="auto">
            <a:xfrm>
              <a:off x="1556" y="767"/>
              <a:ext cx="973" cy="18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Rectangle 47"/>
            <p:cNvSpPr>
              <a:spLocks noChangeArrowheads="1"/>
            </p:cNvSpPr>
            <p:nvPr/>
          </p:nvSpPr>
          <p:spPr bwMode="auto">
            <a:xfrm>
              <a:off x="1782" y="809"/>
              <a:ext cx="35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Serial Number</a:t>
              </a:r>
              <a:endParaRPr lang="en-US"/>
            </a:p>
          </p:txBody>
        </p:sp>
        <p:sp>
          <p:nvSpPr>
            <p:cNvPr id="22576" name="Rectangle 48"/>
            <p:cNvSpPr>
              <a:spLocks noChangeArrowheads="1"/>
            </p:cNvSpPr>
            <p:nvPr/>
          </p:nvSpPr>
          <p:spPr bwMode="auto">
            <a:xfrm>
              <a:off x="1556" y="950"/>
              <a:ext cx="973" cy="1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Rectangle 49"/>
            <p:cNvSpPr>
              <a:spLocks noChangeArrowheads="1"/>
            </p:cNvSpPr>
            <p:nvPr/>
          </p:nvSpPr>
          <p:spPr bwMode="auto">
            <a:xfrm>
              <a:off x="1556" y="950"/>
              <a:ext cx="973" cy="18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8" name="Rectangle 50"/>
            <p:cNvSpPr>
              <a:spLocks noChangeArrowheads="1"/>
            </p:cNvSpPr>
            <p:nvPr/>
          </p:nvSpPr>
          <p:spPr bwMode="auto">
            <a:xfrm>
              <a:off x="1817" y="992"/>
              <a:ext cx="310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Signature ID</a:t>
              </a:r>
              <a:endParaRPr lang="en-US"/>
            </a:p>
          </p:txBody>
        </p:sp>
        <p:sp>
          <p:nvSpPr>
            <p:cNvPr id="22579" name="Rectangle 51"/>
            <p:cNvSpPr>
              <a:spLocks noChangeArrowheads="1"/>
            </p:cNvSpPr>
            <p:nvPr/>
          </p:nvSpPr>
          <p:spPr bwMode="auto">
            <a:xfrm>
              <a:off x="1556" y="1132"/>
              <a:ext cx="973" cy="183"/>
            </a:xfrm>
            <a:prstGeom prst="rect">
              <a:avLst/>
            </a:prstGeom>
            <a:solidFill>
              <a:srgbClr val="CDCD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Rectangle 52"/>
            <p:cNvSpPr>
              <a:spLocks noChangeArrowheads="1"/>
            </p:cNvSpPr>
            <p:nvPr/>
          </p:nvSpPr>
          <p:spPr bwMode="auto">
            <a:xfrm>
              <a:off x="1556" y="1132"/>
              <a:ext cx="973" cy="18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Rectangle 53"/>
            <p:cNvSpPr>
              <a:spLocks noChangeArrowheads="1"/>
            </p:cNvSpPr>
            <p:nvPr/>
          </p:nvSpPr>
          <p:spPr bwMode="auto">
            <a:xfrm>
              <a:off x="1924" y="1174"/>
              <a:ext cx="165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Holder</a:t>
              </a:r>
              <a:endParaRPr lang="en-US"/>
            </a:p>
          </p:txBody>
        </p:sp>
        <p:sp>
          <p:nvSpPr>
            <p:cNvPr id="22582" name="Rectangle 54"/>
            <p:cNvSpPr>
              <a:spLocks noChangeArrowheads="1"/>
            </p:cNvSpPr>
            <p:nvPr/>
          </p:nvSpPr>
          <p:spPr bwMode="auto">
            <a:xfrm>
              <a:off x="1556" y="1315"/>
              <a:ext cx="973" cy="1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Rectangle 55"/>
            <p:cNvSpPr>
              <a:spLocks noChangeArrowheads="1"/>
            </p:cNvSpPr>
            <p:nvPr/>
          </p:nvSpPr>
          <p:spPr bwMode="auto">
            <a:xfrm>
              <a:off x="1556" y="1315"/>
              <a:ext cx="973" cy="18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Rectangle 56"/>
            <p:cNvSpPr>
              <a:spLocks noChangeArrowheads="1"/>
            </p:cNvSpPr>
            <p:nvPr/>
          </p:nvSpPr>
          <p:spPr bwMode="auto">
            <a:xfrm>
              <a:off x="1934" y="1357"/>
              <a:ext cx="152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Issuer</a:t>
              </a:r>
              <a:endParaRPr lang="en-US"/>
            </a:p>
          </p:txBody>
        </p:sp>
        <p:sp>
          <p:nvSpPr>
            <p:cNvPr id="22585" name="Rectangle 57"/>
            <p:cNvSpPr>
              <a:spLocks noChangeArrowheads="1"/>
            </p:cNvSpPr>
            <p:nvPr/>
          </p:nvSpPr>
          <p:spPr bwMode="auto">
            <a:xfrm>
              <a:off x="1556" y="1497"/>
              <a:ext cx="973" cy="18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Rectangle 58"/>
            <p:cNvSpPr>
              <a:spLocks noChangeArrowheads="1"/>
            </p:cNvSpPr>
            <p:nvPr/>
          </p:nvSpPr>
          <p:spPr bwMode="auto">
            <a:xfrm>
              <a:off x="1556" y="1497"/>
              <a:ext cx="973" cy="18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7" name="Rectangle 59"/>
            <p:cNvSpPr>
              <a:spLocks noChangeArrowheads="1"/>
            </p:cNvSpPr>
            <p:nvPr/>
          </p:nvSpPr>
          <p:spPr bwMode="auto">
            <a:xfrm>
              <a:off x="1782" y="1540"/>
              <a:ext cx="357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Validity Period</a:t>
              </a:r>
              <a:endParaRPr lang="en-US"/>
            </a:p>
          </p:txBody>
        </p:sp>
        <p:sp>
          <p:nvSpPr>
            <p:cNvPr id="22588" name="Rectangle 60"/>
            <p:cNvSpPr>
              <a:spLocks noChangeArrowheads="1"/>
            </p:cNvSpPr>
            <p:nvPr/>
          </p:nvSpPr>
          <p:spPr bwMode="auto">
            <a:xfrm>
              <a:off x="1556" y="1680"/>
              <a:ext cx="973" cy="183"/>
            </a:xfrm>
            <a:prstGeom prst="rect">
              <a:avLst/>
            </a:prstGeom>
            <a:solidFill>
              <a:srgbClr val="CDCD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Rectangle 61"/>
            <p:cNvSpPr>
              <a:spLocks noChangeArrowheads="1"/>
            </p:cNvSpPr>
            <p:nvPr/>
          </p:nvSpPr>
          <p:spPr bwMode="auto">
            <a:xfrm>
              <a:off x="1556" y="1680"/>
              <a:ext cx="973" cy="183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Rectangle 62"/>
            <p:cNvSpPr>
              <a:spLocks noChangeArrowheads="1"/>
            </p:cNvSpPr>
            <p:nvPr/>
          </p:nvSpPr>
          <p:spPr bwMode="auto">
            <a:xfrm>
              <a:off x="1873" y="1722"/>
              <a:ext cx="235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Attributes</a:t>
              </a:r>
              <a:endParaRPr lang="en-US"/>
            </a:p>
          </p:txBody>
        </p:sp>
        <p:sp>
          <p:nvSpPr>
            <p:cNvPr id="22591" name="Rectangle 63"/>
            <p:cNvSpPr>
              <a:spLocks noChangeArrowheads="1"/>
            </p:cNvSpPr>
            <p:nvPr/>
          </p:nvSpPr>
          <p:spPr bwMode="auto">
            <a:xfrm>
              <a:off x="1556" y="1863"/>
              <a:ext cx="973" cy="1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2" name="Rectangle 64"/>
            <p:cNvSpPr>
              <a:spLocks noChangeArrowheads="1"/>
            </p:cNvSpPr>
            <p:nvPr/>
          </p:nvSpPr>
          <p:spPr bwMode="auto">
            <a:xfrm>
              <a:off x="1556" y="1863"/>
              <a:ext cx="973" cy="18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3" name="Rectangle 65"/>
            <p:cNvSpPr>
              <a:spLocks noChangeArrowheads="1"/>
            </p:cNvSpPr>
            <p:nvPr/>
          </p:nvSpPr>
          <p:spPr bwMode="auto">
            <a:xfrm>
              <a:off x="1842" y="1905"/>
              <a:ext cx="273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Extensions</a:t>
              </a:r>
              <a:endParaRPr lang="en-US"/>
            </a:p>
          </p:txBody>
        </p:sp>
        <p:sp>
          <p:nvSpPr>
            <p:cNvPr id="22594" name="Rectangle 66"/>
            <p:cNvSpPr>
              <a:spLocks noChangeArrowheads="1"/>
            </p:cNvSpPr>
            <p:nvPr/>
          </p:nvSpPr>
          <p:spPr bwMode="auto">
            <a:xfrm>
              <a:off x="2526" y="585"/>
              <a:ext cx="154" cy="14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5" name="Rectangle 67"/>
            <p:cNvSpPr>
              <a:spLocks noChangeArrowheads="1"/>
            </p:cNvSpPr>
            <p:nvPr/>
          </p:nvSpPr>
          <p:spPr bwMode="auto">
            <a:xfrm>
              <a:off x="2526" y="585"/>
              <a:ext cx="154" cy="1460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6" name="Rectangle 68"/>
            <p:cNvSpPr>
              <a:spLocks noChangeArrowheads="1"/>
            </p:cNvSpPr>
            <p:nvPr/>
          </p:nvSpPr>
          <p:spPr bwMode="auto">
            <a:xfrm rot="16200000">
              <a:off x="2569" y="1431"/>
              <a:ext cx="39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/>
            </a:p>
          </p:txBody>
        </p:sp>
        <p:sp>
          <p:nvSpPr>
            <p:cNvPr id="22597" name="Rectangle 69"/>
            <p:cNvSpPr>
              <a:spLocks noChangeArrowheads="1"/>
            </p:cNvSpPr>
            <p:nvPr/>
          </p:nvSpPr>
          <p:spPr bwMode="auto">
            <a:xfrm rot="16200000">
              <a:off x="2583" y="1390"/>
              <a:ext cx="1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/>
            </a:p>
          </p:txBody>
        </p:sp>
        <p:sp>
          <p:nvSpPr>
            <p:cNvPr id="22598" name="Rectangle 70"/>
            <p:cNvSpPr>
              <a:spLocks noChangeArrowheads="1"/>
            </p:cNvSpPr>
            <p:nvPr/>
          </p:nvSpPr>
          <p:spPr bwMode="auto">
            <a:xfrm rot="16200000">
              <a:off x="2573" y="1365"/>
              <a:ext cx="3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/>
            </a:p>
          </p:txBody>
        </p:sp>
        <p:sp>
          <p:nvSpPr>
            <p:cNvPr id="22599" name="Rectangle 71"/>
            <p:cNvSpPr>
              <a:spLocks noChangeArrowheads="1"/>
            </p:cNvSpPr>
            <p:nvPr/>
          </p:nvSpPr>
          <p:spPr bwMode="auto">
            <a:xfrm rot="16200000">
              <a:off x="2573" y="1318"/>
              <a:ext cx="3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/>
            </a:p>
          </p:txBody>
        </p:sp>
        <p:sp>
          <p:nvSpPr>
            <p:cNvPr id="22600" name="Rectangle 72"/>
            <p:cNvSpPr>
              <a:spLocks noChangeArrowheads="1"/>
            </p:cNvSpPr>
            <p:nvPr/>
          </p:nvSpPr>
          <p:spPr bwMode="auto">
            <a:xfrm rot="16200000">
              <a:off x="2573" y="1271"/>
              <a:ext cx="3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a</a:t>
              </a:r>
              <a:endParaRPr lang="en-US"/>
            </a:p>
          </p:txBody>
        </p:sp>
        <p:sp>
          <p:nvSpPr>
            <p:cNvPr id="22601" name="Rectangle 73"/>
            <p:cNvSpPr>
              <a:spLocks noChangeArrowheads="1"/>
            </p:cNvSpPr>
            <p:nvPr/>
          </p:nvSpPr>
          <p:spPr bwMode="auto">
            <a:xfrm rot="16200000">
              <a:off x="2581" y="1237"/>
              <a:ext cx="15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/>
            </a:p>
          </p:txBody>
        </p:sp>
        <p:sp>
          <p:nvSpPr>
            <p:cNvPr id="22602" name="Rectangle 74"/>
            <p:cNvSpPr>
              <a:spLocks noChangeArrowheads="1"/>
            </p:cNvSpPr>
            <p:nvPr/>
          </p:nvSpPr>
          <p:spPr bwMode="auto">
            <a:xfrm rot="16200000">
              <a:off x="2572" y="1209"/>
              <a:ext cx="33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/>
            </a:p>
          </p:txBody>
        </p:sp>
        <p:sp>
          <p:nvSpPr>
            <p:cNvPr id="22603" name="Rectangle 75"/>
            <p:cNvSpPr>
              <a:spLocks noChangeArrowheads="1"/>
            </p:cNvSpPr>
            <p:nvPr/>
          </p:nvSpPr>
          <p:spPr bwMode="auto">
            <a:xfrm rot="16200000">
              <a:off x="2579" y="1170"/>
              <a:ext cx="19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/>
            </a:p>
          </p:txBody>
        </p:sp>
        <p:sp>
          <p:nvSpPr>
            <p:cNvPr id="22604" name="Rectangle 76"/>
            <p:cNvSpPr>
              <a:spLocks noChangeArrowheads="1"/>
            </p:cNvSpPr>
            <p:nvPr/>
          </p:nvSpPr>
          <p:spPr bwMode="auto">
            <a:xfrm rot="16200000">
              <a:off x="2573" y="1131"/>
              <a:ext cx="3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22605" name="Rectangle 77"/>
            <p:cNvSpPr>
              <a:spLocks noChangeArrowheads="1"/>
            </p:cNvSpPr>
            <p:nvPr/>
          </p:nvSpPr>
          <p:spPr bwMode="auto">
            <a:xfrm>
              <a:off x="246" y="2136"/>
              <a:ext cx="973" cy="18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6" name="Rectangle 78"/>
            <p:cNvSpPr>
              <a:spLocks noChangeArrowheads="1"/>
            </p:cNvSpPr>
            <p:nvPr/>
          </p:nvSpPr>
          <p:spPr bwMode="auto">
            <a:xfrm>
              <a:off x="347" y="2133"/>
              <a:ext cx="546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Public Key Certificate </a:t>
              </a:r>
              <a:endParaRPr lang="en-US"/>
            </a:p>
          </p:txBody>
        </p:sp>
        <p:sp>
          <p:nvSpPr>
            <p:cNvPr id="22607" name="Rectangle 79"/>
            <p:cNvSpPr>
              <a:spLocks noChangeArrowheads="1"/>
            </p:cNvSpPr>
            <p:nvPr/>
          </p:nvSpPr>
          <p:spPr bwMode="auto">
            <a:xfrm>
              <a:off x="621" y="2229"/>
              <a:ext cx="19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/>
            </a:p>
          </p:txBody>
        </p:sp>
        <p:sp>
          <p:nvSpPr>
            <p:cNvPr id="22608" name="Rectangle 80"/>
            <p:cNvSpPr>
              <a:spLocks noChangeArrowheads="1"/>
            </p:cNvSpPr>
            <p:nvPr/>
          </p:nvSpPr>
          <p:spPr bwMode="auto">
            <a:xfrm>
              <a:off x="651" y="2229"/>
              <a:ext cx="115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PKC</a:t>
              </a:r>
              <a:endParaRPr lang="en-US"/>
            </a:p>
          </p:txBody>
        </p:sp>
        <p:sp>
          <p:nvSpPr>
            <p:cNvPr id="22609" name="Rectangle 81"/>
            <p:cNvSpPr>
              <a:spLocks noChangeArrowheads="1"/>
            </p:cNvSpPr>
            <p:nvPr/>
          </p:nvSpPr>
          <p:spPr bwMode="auto">
            <a:xfrm>
              <a:off x="813" y="2229"/>
              <a:ext cx="19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/>
            </a:p>
          </p:txBody>
        </p:sp>
        <p:sp>
          <p:nvSpPr>
            <p:cNvPr id="22610" name="Rectangle 82"/>
            <p:cNvSpPr>
              <a:spLocks noChangeArrowheads="1"/>
            </p:cNvSpPr>
            <p:nvPr/>
          </p:nvSpPr>
          <p:spPr bwMode="auto">
            <a:xfrm>
              <a:off x="1615" y="2167"/>
              <a:ext cx="973" cy="1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1" name="Rectangle 83"/>
            <p:cNvSpPr>
              <a:spLocks noChangeArrowheads="1"/>
            </p:cNvSpPr>
            <p:nvPr/>
          </p:nvSpPr>
          <p:spPr bwMode="auto">
            <a:xfrm>
              <a:off x="1757" y="2163"/>
              <a:ext cx="475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Attribute Certificate</a:t>
              </a:r>
              <a:endParaRPr lang="en-US"/>
            </a:p>
          </p:txBody>
        </p:sp>
        <p:sp>
          <p:nvSpPr>
            <p:cNvPr id="22612" name="Rectangle 84"/>
            <p:cNvSpPr>
              <a:spLocks noChangeArrowheads="1"/>
            </p:cNvSpPr>
            <p:nvPr/>
          </p:nvSpPr>
          <p:spPr bwMode="auto">
            <a:xfrm>
              <a:off x="2020" y="2260"/>
              <a:ext cx="19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/>
            </a:p>
          </p:txBody>
        </p:sp>
        <p:sp>
          <p:nvSpPr>
            <p:cNvPr id="22613" name="Rectangle 85"/>
            <p:cNvSpPr>
              <a:spLocks noChangeArrowheads="1"/>
            </p:cNvSpPr>
            <p:nvPr/>
          </p:nvSpPr>
          <p:spPr bwMode="auto">
            <a:xfrm>
              <a:off x="2046" y="2260"/>
              <a:ext cx="78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AC</a:t>
              </a:r>
              <a:endParaRPr lang="en-US"/>
            </a:p>
          </p:txBody>
        </p:sp>
        <p:sp>
          <p:nvSpPr>
            <p:cNvPr id="22614" name="Rectangle 86"/>
            <p:cNvSpPr>
              <a:spLocks noChangeArrowheads="1"/>
            </p:cNvSpPr>
            <p:nvPr/>
          </p:nvSpPr>
          <p:spPr bwMode="auto">
            <a:xfrm>
              <a:off x="2157" y="2260"/>
              <a:ext cx="19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Introduction to Information Sharing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Steps for secure Information sharing</a:t>
            </a:r>
          </a:p>
          <a:p>
            <a:pPr lvl="1"/>
            <a:r>
              <a:rPr lang="en-US" sz="2400"/>
              <a:t>Authentication</a:t>
            </a:r>
          </a:p>
          <a:p>
            <a:pPr lvl="2"/>
            <a:r>
              <a:rPr lang="en-US" sz="2000">
                <a:solidFill>
                  <a:srgbClr val="000000"/>
                </a:solidFill>
              </a:rPr>
              <a:t>Username/password, pin #, X509 Certificates,</a:t>
            </a:r>
            <a:endParaRPr lang="en-US" sz="2000"/>
          </a:p>
          <a:p>
            <a:pPr lvl="1"/>
            <a:r>
              <a:rPr lang="en-US" sz="2400"/>
              <a:t>Authorization</a:t>
            </a:r>
          </a:p>
          <a:p>
            <a:pPr lvl="2"/>
            <a:r>
              <a:rPr lang="en-US" sz="2000"/>
              <a:t>Group based authorization, role based authorization etc</a:t>
            </a:r>
          </a:p>
          <a:p>
            <a:pPr lvl="1"/>
            <a:r>
              <a:rPr lang="en-US" sz="2400"/>
              <a:t>Access</a:t>
            </a:r>
          </a:p>
          <a:p>
            <a:r>
              <a:rPr lang="en-US" sz="2400">
                <a:solidFill>
                  <a:srgbClr val="000000"/>
                </a:solidFill>
              </a:rPr>
              <a:t>Secure storage of Authorization policy is critical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Attribute Certificates (AC)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Secure Information Sharing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Motivation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</a:rPr>
              <a:t>Paradigm Shift “</a:t>
            </a:r>
            <a:r>
              <a:rPr lang="en-US" sz="2400" i="1">
                <a:solidFill>
                  <a:srgbClr val="FF0000"/>
                </a:solidFill>
              </a:rPr>
              <a:t>Need to Know</a:t>
            </a:r>
            <a:r>
              <a:rPr lang="en-US" sz="2400"/>
              <a:t>”</a:t>
            </a:r>
            <a:r>
              <a:rPr lang="en-US" sz="2400">
                <a:solidFill>
                  <a:srgbClr val="000000"/>
                </a:solidFill>
              </a:rPr>
              <a:t> to “</a:t>
            </a:r>
            <a:r>
              <a:rPr lang="en-US" sz="2400" i="1">
                <a:solidFill>
                  <a:srgbClr val="FF0000"/>
                </a:solidFill>
              </a:rPr>
              <a:t>Need to Share</a:t>
            </a:r>
            <a:r>
              <a:rPr lang="en-US" sz="2400" i="1"/>
              <a:t>”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Incidents like 9/11, natural disasters relief.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Organizations are intertwined more so now then ever.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Rapid deployment of a secure information sharing system for a multi-agency taskforce has become critical issue for homeland security and defense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Information Sharing relates to the sharing of information between multiple agencies or organization.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/>
              <a:t>Role Based Access Control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828800" y="35052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/>
              <a:t>USERS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505200" y="35052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/>
              <a:t>ROLES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2590800" y="4953000"/>
            <a:ext cx="1295400" cy="11430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/>
              <a:t>SESSIONS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181600" y="2971800"/>
            <a:ext cx="3048000" cy="19050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562600" y="3505200"/>
            <a:ext cx="838200" cy="838200"/>
          </a:xfrm>
          <a:prstGeom prst="ellipse">
            <a:avLst/>
          </a:prstGeom>
          <a:solidFill>
            <a:srgbClr val="F9FDA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9FDA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/>
              <a:t>operation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7010400" y="3505200"/>
            <a:ext cx="838200" cy="838200"/>
          </a:xfrm>
          <a:prstGeom prst="ellipse">
            <a:avLst/>
          </a:prstGeom>
          <a:solidFill>
            <a:srgbClr val="FEA0E8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EA0E8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/>
              <a:t>objects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362200" y="43434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3352800" y="42672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6670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4343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64008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248400" y="4267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PRMS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038600" y="47244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session_roles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85800" y="47244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user_session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743200" y="2895600"/>
            <a:ext cx="1676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User Assignment (UA)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267200" y="2819400"/>
            <a:ext cx="1676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Permission Assignment (PA)</a:t>
            </a: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4800600" y="6070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5715000" y="58674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many-to-many relationship</a:t>
            </a: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4800600" y="6477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5715000" y="62865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one-to-many relationship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562600" y="50292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Gives roles activated by the session</a:t>
            </a:r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5181600" y="5029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228600" y="56388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User is associated with a session</a:t>
            </a: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1143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685800" y="1219200"/>
            <a:ext cx="62484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NIST study shows user’s role less likely to change and roles are tightly related to access rights to information.</a:t>
            </a:r>
            <a:br>
              <a:rPr lang="en-US">
                <a:solidFill>
                  <a:srgbClr val="CC0000"/>
                </a:solidFill>
              </a:rPr>
            </a:br>
            <a:r>
              <a:rPr lang="en-US">
                <a:solidFill>
                  <a:srgbClr val="CC0000"/>
                </a:solidFill>
              </a:rPr>
              <a:t/>
            </a:r>
            <a:br>
              <a:rPr lang="en-US">
                <a:solidFill>
                  <a:srgbClr val="CC0000"/>
                </a:solidFill>
              </a:rPr>
            </a:br>
            <a:r>
              <a:rPr lang="en-US">
                <a:solidFill>
                  <a:srgbClr val="CC0000"/>
                </a:solidFill>
              </a:rPr>
              <a:t>File system operations: read, write and execute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DBMS operations: Insert, delete, append and update</a:t>
            </a:r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H="1" flipV="1">
            <a:off x="5562600" y="27432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Attribute Certificates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AC’s</a:t>
            </a:r>
            <a:r>
              <a:rPr 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Standardized in RFC-3281, “An Internet Attribute Certificate for Authorization”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public key like Public Key Certificate (PKC)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used for storing short duration attributes</a:t>
            </a:r>
          </a:p>
          <a:p>
            <a:pPr lvl="2">
              <a:lnSpc>
                <a:spcPct val="90000"/>
              </a:lnSpc>
            </a:pPr>
            <a:r>
              <a:rPr lang="en-US"/>
              <a:t>Role, resource allocation, security clearance…</a:t>
            </a:r>
          </a:p>
          <a:p>
            <a:pPr>
              <a:lnSpc>
                <a:spcPct val="90000"/>
              </a:lnSpc>
            </a:pPr>
            <a:r>
              <a:rPr lang="en-US" sz="2800"/>
              <a:t>AC in security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Strong identity of the holder is not required</a:t>
            </a:r>
          </a:p>
          <a:p>
            <a:pPr lvl="2">
              <a:lnSpc>
                <a:spcPct val="90000"/>
              </a:lnSpc>
            </a:pPr>
            <a:r>
              <a:rPr lang="en-US"/>
              <a:t>access control specification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Non-repudiation of the attributes by the issuer</a:t>
            </a:r>
          </a:p>
          <a:p>
            <a:pPr lvl="2">
              <a:lnSpc>
                <a:spcPct val="90000"/>
              </a:lnSpc>
            </a:pPr>
            <a:r>
              <a:rPr lang="en-US"/>
              <a:t>Privilege delegation, role allocation ….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Privilege Management Infrastructure (PMI)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81025" y="1757363"/>
            <a:ext cx="3581400" cy="411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/>
              <a:t>Privilege Management Infrastructure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400"/>
              <a:t>Similar to Public Key Infrastructure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400"/>
              <a:t>Function is to specify the policy for the attribute certificate issuance and management</a:t>
            </a:r>
          </a:p>
        </p:txBody>
      </p:sp>
      <p:graphicFrame>
        <p:nvGraphicFramePr>
          <p:cNvPr id="23557" name="Group 5"/>
          <p:cNvGraphicFramePr>
            <a:graphicFrameLocks noGrp="1"/>
          </p:cNvGraphicFramePr>
          <p:nvPr/>
        </p:nvGraphicFramePr>
        <p:xfrm>
          <a:off x="4419600" y="1704975"/>
          <a:ext cx="4343400" cy="3723006"/>
        </p:xfrm>
        <a:graphic>
          <a:graphicData uri="http://schemas.openxmlformats.org/drawingml/2006/table">
            <a:tbl>
              <a:tblPr/>
              <a:tblGrid>
                <a:gridCol w="1241425"/>
                <a:gridCol w="1438275"/>
                <a:gridCol w="1663700"/>
              </a:tblGrid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Concept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PKI entity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PMI entity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Certificate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Public Key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Certificate (PKC)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Attribute Certificate (AC)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Certificate issuer 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Certification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Authority (CA)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Attribute Authority (AA)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Certificate user 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Subject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Holder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Certificate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binding 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Subject’s Name to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Public Key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Holder’s Name to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Privilege Attribute(s)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Revocation </a:t>
                      </a: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Certificate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Revocation List</a:t>
                      </a: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(CRL)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Attribute Certificate</a:t>
                      </a: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Revocation List (ACRL)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Root of trust </a:t>
                      </a: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Root CA or Trust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Anchor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Source of Authority (SOA)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Subordinate</a:t>
                      </a: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Authority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Subordinate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Certification</a:t>
                      </a: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Authority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Attribute Authority (AA)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4075113" y="5410200"/>
            <a:ext cx="50688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en-US" sz="2400" dirty="0">
                <a:latin typeface="+mn-lt"/>
              </a:rPr>
              <a:t>Comparison of PKIs and PMIs </a:t>
            </a:r>
            <a:r>
              <a:rPr kumimoji="1" lang="en-US" sz="1200" dirty="0">
                <a:latin typeface="+mn-lt"/>
              </a:rPr>
              <a:t>[chad2-02]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Issues with large multi-agency Information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Issues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How can we authenticate users belonging to multiple organization?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Authorization policy specification encompassing multiple organizations</a:t>
            </a:r>
          </a:p>
          <a:p>
            <a:pPr>
              <a:lnSpc>
                <a:spcPct val="80000"/>
              </a:lnSpc>
            </a:pPr>
            <a:r>
              <a:rPr lang="en-US" sz="2800"/>
              <a:t>Solutions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X509 certificates for identification of users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Authorization based on RBAC</a:t>
            </a:r>
            <a:r>
              <a:rPr lang="en-US" sz="1200"/>
              <a:t>[]</a:t>
            </a:r>
            <a:r>
              <a:rPr lang="en-US" sz="2400"/>
              <a:t> model</a:t>
            </a:r>
          </a:p>
          <a:p>
            <a:pPr>
              <a:lnSpc>
                <a:spcPct val="80000"/>
              </a:lnSpc>
            </a:pPr>
            <a:r>
              <a:rPr lang="en-US" sz="2800"/>
              <a:t>Security Administration can be a management nightmare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Context Free Grammar of </a:t>
            </a:r>
            <a:br>
              <a:rPr lang="en-US" sz="4000"/>
            </a:br>
            <a:r>
              <a:rPr lang="en-US" sz="4000"/>
              <a:t>Authorization Policy Specification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4800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sisprivilegeset &lt;role name&gt; &lt;privilegeset name&gt;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&lt;privilege&gt;     := if ( &lt;expression&gt; ) do &lt;action&gt;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&lt;expression&gt; := &lt;term&gt; | &lt;term&gt; &amp;&amp; &lt;expression&gt; |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         ( &lt;expression&gt; ) | !  ( &lt;expression&gt;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&lt;term&gt;   	      := &lt;factor&gt; | &lt;factor&gt; || &lt;term&gt; | ( &lt;term&gt;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&lt;factor&gt; 	      := &lt;variable operator value&gt;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&lt;operator&gt;      := &gt; | &gt;= | &lt; | &lt;= | == | != | #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&lt;action&gt; 	      := grantAccess | rejectAccess |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          acquirePrivileges &lt;privilegeset Name&gt; |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          contact &lt;authorization server&gt;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#: regular expression string matching operator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316</TotalTime>
  <Words>1149</Words>
  <Application>Microsoft Office PowerPoint</Application>
  <PresentationFormat>On-screen Show (4:3)</PresentationFormat>
  <Paragraphs>279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Pixel</vt:lpstr>
      <vt:lpstr>Visio</vt:lpstr>
      <vt:lpstr>Secure Information Sharing Using Attribute Certificates and Role Based Access Control</vt:lpstr>
      <vt:lpstr>Introduction to Information Sharing</vt:lpstr>
      <vt:lpstr>Introduction to Information Sharing</vt:lpstr>
      <vt:lpstr>Secure Information Sharing</vt:lpstr>
      <vt:lpstr>Role Based Access Control</vt:lpstr>
      <vt:lpstr>Attribute Certificates</vt:lpstr>
      <vt:lpstr>Privilege Management Infrastructure (PMI)</vt:lpstr>
      <vt:lpstr>Issues with large multi-agency Information System</vt:lpstr>
      <vt:lpstr>Context Free Grammar of  Authorization Policy Specification</vt:lpstr>
      <vt:lpstr>RBAC specification format</vt:lpstr>
      <vt:lpstr>Example – File Access Specification</vt:lpstr>
      <vt:lpstr>SIS system overview</vt:lpstr>
      <vt:lpstr>Access Control and Decision Enforcement </vt:lpstr>
      <vt:lpstr>Setup CA</vt:lpstr>
      <vt:lpstr>Choices for storing AC’s</vt:lpstr>
      <vt:lpstr>Setup PMI</vt:lpstr>
      <vt:lpstr>Implementation</vt:lpstr>
      <vt:lpstr>SIS Test-bed</vt:lpstr>
      <vt:lpstr>Conclusions</vt:lpstr>
      <vt:lpstr>PKC vs. AC</vt:lpstr>
    </vt:vector>
  </TitlesOfParts>
  <Company>uccs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Information Sharing Using Attribute Certificates and Role Based Access Control</dc:title>
  <dc:creator>Administrator</dc:creator>
  <cp:lastModifiedBy>chow</cp:lastModifiedBy>
  <cp:revision>17</cp:revision>
  <dcterms:created xsi:type="dcterms:W3CDTF">2005-06-15T23:37:32Z</dcterms:created>
  <dcterms:modified xsi:type="dcterms:W3CDTF">2011-04-25T22:49:27Z</dcterms:modified>
</cp:coreProperties>
</file>