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7" r:id="rId8"/>
    <p:sldId id="264" r:id="rId9"/>
    <p:sldId id="265" r:id="rId10"/>
    <p:sldId id="263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6F1921-8C38-41A2-B814-7C5C215C80C4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8436CC-D88D-4A8C-9763-4B7F37DAD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v6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IPV6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Rod </a:t>
            </a:r>
            <a:r>
              <a:rPr lang="en-US" dirty="0" err="1" smtClean="0"/>
              <a:t>Lykins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5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www.ietf.org</a:t>
            </a:r>
          </a:p>
          <a:p>
            <a:r>
              <a:rPr lang="en-US" dirty="0" smtClean="0">
                <a:hlinkClick r:id="rId2"/>
              </a:rPr>
              <a:t>www.IPv6.com</a:t>
            </a:r>
            <a:endParaRPr lang="en-US" dirty="0" smtClean="0"/>
          </a:p>
          <a:p>
            <a:r>
              <a:rPr lang="en-US" dirty="0" smtClean="0"/>
              <a:t>Microsoft TechNet</a:t>
            </a:r>
          </a:p>
          <a:p>
            <a:r>
              <a:rPr lang="en-US" dirty="0" err="1" smtClean="0"/>
              <a:t>CompTIA</a:t>
            </a:r>
            <a:r>
              <a:rPr lang="en-US" dirty="0" smtClean="0"/>
              <a:t> Network+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0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4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Security Advantages</a:t>
            </a:r>
          </a:p>
          <a:p>
            <a:pPr lvl="1"/>
            <a:r>
              <a:rPr lang="en-US" dirty="0" smtClean="0"/>
              <a:t>Address Space</a:t>
            </a:r>
            <a:endParaRPr lang="en-US" dirty="0" smtClean="0"/>
          </a:p>
          <a:p>
            <a:pPr lvl="1"/>
            <a:r>
              <a:rPr lang="en-US" dirty="0" err="1" smtClean="0"/>
              <a:t>IPSec</a:t>
            </a:r>
            <a:endParaRPr lang="en-US" dirty="0" smtClean="0"/>
          </a:p>
          <a:p>
            <a:r>
              <a:rPr lang="en-US" dirty="0" smtClean="0"/>
              <a:t>Remaining Security Issues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3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Originally created due to foreseeable lack of Internet address space…</a:t>
            </a:r>
          </a:p>
          <a:p>
            <a:pPr lvl="1"/>
            <a:r>
              <a:rPr lang="en-US" dirty="0" smtClean="0"/>
              <a:t>1979:  32-bit IPv4 provided 4.3 billion IP addresses</a:t>
            </a:r>
          </a:p>
          <a:p>
            <a:pPr lvl="1"/>
            <a:r>
              <a:rPr lang="en-US" dirty="0" smtClean="0"/>
              <a:t>1990:  128-bit IPv6 development started by IETF</a:t>
            </a:r>
          </a:p>
          <a:p>
            <a:pPr lvl="1"/>
            <a:r>
              <a:rPr lang="en-US" dirty="0" smtClean="0"/>
              <a:t>1998:  IPv6 (RFC 2460) standard initially published</a:t>
            </a:r>
          </a:p>
          <a:p>
            <a:r>
              <a:rPr lang="en-US" dirty="0" smtClean="0"/>
              <a:t>Address Space:  3.4 x 10</a:t>
            </a:r>
            <a:r>
              <a:rPr lang="en-US" baseline="30000" dirty="0" smtClean="0"/>
              <a:t>38</a:t>
            </a:r>
            <a:r>
              <a:rPr lang="en-US" dirty="0" smtClean="0"/>
              <a:t> IP addresses</a:t>
            </a:r>
          </a:p>
          <a:p>
            <a:pPr lvl="1"/>
            <a:r>
              <a:rPr lang="en-US" dirty="0" smtClean="0"/>
              <a:t>Or 340,282,366,920,938,463,463,374,607,431,768,211,456</a:t>
            </a:r>
          </a:p>
          <a:p>
            <a:pPr lvl="1"/>
            <a:r>
              <a:rPr lang="en-US" dirty="0" smtClean="0"/>
              <a:t>Earth = 4.5 billion years old; 100 trillion/second = 0.00000417% of used address space</a:t>
            </a:r>
          </a:p>
          <a:p>
            <a:r>
              <a:rPr lang="en-US" dirty="0" smtClean="0"/>
              <a:t>IPv4 Address Depletion Slowed By:</a:t>
            </a:r>
          </a:p>
          <a:p>
            <a:pPr lvl="1"/>
            <a:r>
              <a:rPr lang="en-US" dirty="0" smtClean="0"/>
              <a:t>Variable Length Subnet Masks (VLSMs)</a:t>
            </a:r>
          </a:p>
          <a:p>
            <a:pPr lvl="1"/>
            <a:r>
              <a:rPr lang="en-US" dirty="0" smtClean="0"/>
              <a:t>Classless Inter-Domain Routing (CIDR)</a:t>
            </a:r>
          </a:p>
          <a:p>
            <a:pPr lvl="1"/>
            <a:r>
              <a:rPr lang="en-US" dirty="0" smtClean="0"/>
              <a:t>Network Address Translation (NAT)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2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Other than increased address space…</a:t>
            </a:r>
          </a:p>
          <a:p>
            <a:pPr lvl="1"/>
            <a:r>
              <a:rPr lang="en-US" dirty="0" smtClean="0"/>
              <a:t>New Header Format</a:t>
            </a:r>
            <a:endParaRPr lang="en-US" b="1" dirty="0"/>
          </a:p>
          <a:p>
            <a:pPr lvl="2"/>
            <a:r>
              <a:rPr lang="en-US" dirty="0" smtClean="0"/>
              <a:t>Designed </a:t>
            </a:r>
            <a:r>
              <a:rPr lang="en-US" dirty="0"/>
              <a:t>to minimize header </a:t>
            </a:r>
            <a:r>
              <a:rPr lang="en-US" dirty="0" smtClean="0"/>
              <a:t>overhead, which provides more </a:t>
            </a:r>
            <a:r>
              <a:rPr lang="en-US" dirty="0"/>
              <a:t>efficient processing </a:t>
            </a:r>
            <a:endParaRPr lang="en-US" dirty="0" smtClean="0"/>
          </a:p>
          <a:p>
            <a:pPr lvl="2"/>
            <a:r>
              <a:rPr lang="en-US" dirty="0" smtClean="0"/>
              <a:t>Note:  IPv4 headers and IPv6 headers are not interoperable and the IPv6 protocol is not backward compatible with the IPv4 protocol</a:t>
            </a:r>
          </a:p>
          <a:p>
            <a:pPr lvl="1"/>
            <a:r>
              <a:rPr lang="en-US" dirty="0" smtClean="0"/>
              <a:t>Efficient and Hierarchical Addresses</a:t>
            </a:r>
          </a:p>
          <a:p>
            <a:pPr lvl="2"/>
            <a:r>
              <a:rPr lang="en-US" dirty="0" smtClean="0"/>
              <a:t>Backbone routers have much smaller routing tables</a:t>
            </a:r>
          </a:p>
          <a:p>
            <a:pPr lvl="1"/>
            <a:r>
              <a:rPr lang="en-US" dirty="0" smtClean="0"/>
              <a:t>Stateless and </a:t>
            </a:r>
            <a:r>
              <a:rPr lang="en-US" dirty="0" err="1" smtClean="0"/>
              <a:t>Stateful</a:t>
            </a:r>
            <a:r>
              <a:rPr lang="en-US" dirty="0" smtClean="0"/>
              <a:t> Address Configuration</a:t>
            </a:r>
          </a:p>
          <a:p>
            <a:pPr lvl="2"/>
            <a:r>
              <a:rPr lang="en-US" dirty="0" smtClean="0"/>
              <a:t>Address configuration with or without a DHCP server</a:t>
            </a:r>
          </a:p>
          <a:p>
            <a:pPr lvl="1"/>
            <a:r>
              <a:rPr lang="en-US" dirty="0" smtClean="0"/>
              <a:t>Better Support for 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“Flow Label” in IPv6 Header – even when packet payload is encrypted with </a:t>
            </a:r>
            <a:r>
              <a:rPr lang="en-US" dirty="0" err="1" smtClean="0"/>
              <a:t>IPSec</a:t>
            </a:r>
            <a:endParaRPr lang="en-US" dirty="0" smtClean="0"/>
          </a:p>
          <a:p>
            <a:pPr lvl="1"/>
            <a:r>
              <a:rPr lang="en-US" dirty="0" smtClean="0"/>
              <a:t>Better Security…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Large Address Space</a:t>
            </a:r>
          </a:p>
          <a:p>
            <a:pPr lvl="1"/>
            <a:r>
              <a:rPr lang="en-US" dirty="0"/>
              <a:t>Default Subnet Size = 2</a:t>
            </a:r>
            <a:r>
              <a:rPr lang="en-US" baseline="30000" dirty="0"/>
              <a:t>64</a:t>
            </a:r>
            <a:r>
              <a:rPr lang="en-US" dirty="0"/>
              <a:t> addresses</a:t>
            </a:r>
          </a:p>
          <a:p>
            <a:pPr lvl="2"/>
            <a:r>
              <a:rPr lang="en-US" dirty="0" smtClean="0"/>
              <a:t>Scan 1,000,000 </a:t>
            </a:r>
            <a:r>
              <a:rPr lang="en-US" dirty="0"/>
              <a:t>addresses / sec </a:t>
            </a:r>
            <a:r>
              <a:rPr lang="en-US" dirty="0" smtClean="0"/>
              <a:t>= &gt; </a:t>
            </a:r>
            <a:r>
              <a:rPr lang="en-US" dirty="0"/>
              <a:t>500,000 year to </a:t>
            </a:r>
            <a:r>
              <a:rPr lang="en-US" dirty="0" smtClean="0"/>
              <a:t>scan</a:t>
            </a:r>
          </a:p>
          <a:p>
            <a:pPr lvl="1"/>
            <a:r>
              <a:rPr lang="en-US" dirty="0" smtClean="0"/>
              <a:t>Other Avenues for Attackers…</a:t>
            </a:r>
          </a:p>
          <a:p>
            <a:pPr lvl="2"/>
            <a:r>
              <a:rPr lang="en-US" dirty="0" smtClean="0"/>
              <a:t>Advertised:  Mail Servers, Web Servers, etc.</a:t>
            </a:r>
          </a:p>
          <a:p>
            <a:pPr lvl="2"/>
            <a:r>
              <a:rPr lang="en-US" dirty="0" smtClean="0"/>
              <a:t>DNS Zone Transfers</a:t>
            </a:r>
          </a:p>
          <a:p>
            <a:pPr lvl="2"/>
            <a:r>
              <a:rPr lang="en-US" dirty="0" err="1" smtClean="0"/>
              <a:t>Logfile</a:t>
            </a:r>
            <a:r>
              <a:rPr lang="en-US" dirty="0" smtClean="0"/>
              <a:t> Analysis</a:t>
            </a:r>
          </a:p>
          <a:p>
            <a:pPr lvl="2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Multi-cast Group Addresses</a:t>
            </a:r>
          </a:p>
          <a:p>
            <a:pPr lvl="2"/>
            <a:r>
              <a:rPr lang="en-US" dirty="0" smtClean="0"/>
              <a:t>During Transition (6to4)</a:t>
            </a:r>
          </a:p>
          <a:p>
            <a:r>
              <a:rPr lang="en-US" dirty="0" err="1" smtClean="0"/>
              <a:t>IPSec</a:t>
            </a:r>
            <a:endParaRPr lang="en-US" dirty="0"/>
          </a:p>
          <a:p>
            <a:pPr lvl="1"/>
            <a:r>
              <a:rPr lang="en-US" dirty="0" smtClean="0"/>
              <a:t>Provides </a:t>
            </a:r>
            <a:r>
              <a:rPr lang="en-US" dirty="0" smtClean="0"/>
              <a:t>these </a:t>
            </a:r>
            <a:r>
              <a:rPr lang="en-US" dirty="0" smtClean="0"/>
              <a:t>Layer 3+ security features…</a:t>
            </a:r>
            <a:endParaRPr lang="en-US" dirty="0"/>
          </a:p>
          <a:p>
            <a:pPr lvl="2"/>
            <a:r>
              <a:rPr lang="en-US" u="sng" dirty="0"/>
              <a:t>Confidentiality</a:t>
            </a:r>
            <a:r>
              <a:rPr lang="en-US" dirty="0"/>
              <a:t>:  </a:t>
            </a:r>
            <a:r>
              <a:rPr lang="en-US" dirty="0" err="1"/>
              <a:t>IPSec</a:t>
            </a:r>
            <a:r>
              <a:rPr lang="en-US" dirty="0"/>
              <a:t> traffic is encrypted…captured </a:t>
            </a:r>
            <a:r>
              <a:rPr lang="en-US" dirty="0" err="1"/>
              <a:t>IPSec</a:t>
            </a:r>
            <a:r>
              <a:rPr lang="en-US" dirty="0"/>
              <a:t> traffic cannot be deciphered without </a:t>
            </a:r>
            <a:r>
              <a:rPr lang="en-US" dirty="0" smtClean="0"/>
              <a:t>encryption </a:t>
            </a:r>
            <a:r>
              <a:rPr lang="en-US" dirty="0"/>
              <a:t>key</a:t>
            </a:r>
          </a:p>
          <a:p>
            <a:pPr lvl="2"/>
            <a:r>
              <a:rPr lang="en-US" u="sng" dirty="0"/>
              <a:t>Authentication</a:t>
            </a:r>
            <a:r>
              <a:rPr lang="en-US" dirty="0"/>
              <a:t>:  </a:t>
            </a:r>
            <a:r>
              <a:rPr lang="en-US" dirty="0" err="1"/>
              <a:t>IPSec</a:t>
            </a:r>
            <a:r>
              <a:rPr lang="en-US" dirty="0"/>
              <a:t> traffic is digitally signed with the shared encryption key so receiver can verify it was sent by </a:t>
            </a:r>
            <a:r>
              <a:rPr lang="en-US" dirty="0" err="1"/>
              <a:t>IPSec</a:t>
            </a:r>
            <a:r>
              <a:rPr lang="en-US" dirty="0"/>
              <a:t> peer</a:t>
            </a:r>
          </a:p>
          <a:p>
            <a:pPr lvl="2"/>
            <a:r>
              <a:rPr lang="en-US" u="sng" dirty="0"/>
              <a:t>Integrity</a:t>
            </a:r>
            <a:r>
              <a:rPr lang="en-US" dirty="0"/>
              <a:t>:  </a:t>
            </a:r>
            <a:r>
              <a:rPr lang="en-US" dirty="0" err="1"/>
              <a:t>IPSec</a:t>
            </a:r>
            <a:r>
              <a:rPr lang="en-US" dirty="0"/>
              <a:t> traffic contains cryptographic checksum that incorporates the encryption key…the receiver can verify the packet was not modified in </a:t>
            </a:r>
            <a:r>
              <a:rPr lang="en-US" dirty="0" smtClean="0"/>
              <a:t>transit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1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Major Protocols</a:t>
            </a:r>
          </a:p>
          <a:p>
            <a:pPr lvl="1"/>
            <a:r>
              <a:rPr lang="en-US" dirty="0" smtClean="0"/>
              <a:t>Authentication Header (AH)</a:t>
            </a:r>
          </a:p>
          <a:p>
            <a:pPr lvl="2"/>
            <a:r>
              <a:rPr lang="en-US" dirty="0" smtClean="0"/>
              <a:t>Similar to a CRC or </a:t>
            </a:r>
            <a:r>
              <a:rPr lang="en-US" dirty="0" err="1" smtClean="0"/>
              <a:t>CheckSum</a:t>
            </a:r>
            <a:endParaRPr lang="en-US" dirty="0" smtClean="0"/>
          </a:p>
          <a:p>
            <a:pPr lvl="3"/>
            <a:r>
              <a:rPr lang="en-US" dirty="0" smtClean="0"/>
              <a:t>Dependent on selected shared key, hash function, mode (tunnel or transport), and network (IPv4 or IPv6)</a:t>
            </a:r>
          </a:p>
          <a:p>
            <a:pPr lvl="2"/>
            <a:r>
              <a:rPr lang="en-US" dirty="0" smtClean="0"/>
              <a:t>Provides integrity and authentication, but not confidentiality</a:t>
            </a:r>
          </a:p>
          <a:p>
            <a:pPr lvl="1"/>
            <a:r>
              <a:rPr lang="en-US" dirty="0" smtClean="0"/>
              <a:t>Encapsulating Security Payload (ESP)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rovides integrity, authentication, and confidentiality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IPSec</a:t>
            </a:r>
            <a:r>
              <a:rPr lang="en-US" dirty="0" smtClean="0"/>
              <a:t>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Modes of Operation</a:t>
            </a:r>
          </a:p>
          <a:p>
            <a:pPr lvl="1"/>
            <a:r>
              <a:rPr lang="en-US" dirty="0" smtClean="0"/>
              <a:t>Transport</a:t>
            </a:r>
            <a:endParaRPr lang="en-US" dirty="0"/>
          </a:p>
          <a:p>
            <a:pPr lvl="2"/>
            <a:r>
              <a:rPr lang="en-US" dirty="0" smtClean="0"/>
              <a:t>Only </a:t>
            </a:r>
            <a:r>
              <a:rPr lang="en-US" dirty="0"/>
              <a:t>the actual payload of the IP packet is encrypted (i.e., the destination and source IP addresses, port numbers, and other IP header information is still readable</a:t>
            </a:r>
          </a:p>
          <a:p>
            <a:pPr lvl="1"/>
            <a:r>
              <a:rPr lang="en-US" dirty="0" smtClean="0"/>
              <a:t>Tunnel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entire IP packet is encrypted and then placed into an </a:t>
            </a:r>
            <a:r>
              <a:rPr lang="en-US" dirty="0" err="1"/>
              <a:t>IPSec</a:t>
            </a:r>
            <a:r>
              <a:rPr lang="en-US" dirty="0"/>
              <a:t> endpoint where it is encapsulated inside another IP packet.</a:t>
            </a:r>
          </a:p>
          <a:p>
            <a:r>
              <a:rPr lang="en-US" dirty="0"/>
              <a:t>Wide Range of Crypto Choices</a:t>
            </a:r>
          </a:p>
          <a:p>
            <a:pPr lvl="1"/>
            <a:r>
              <a:rPr lang="en-US" dirty="0"/>
              <a:t>MD5, SHA-1, DES, 3DES, </a:t>
            </a:r>
            <a:r>
              <a:rPr lang="en-US" dirty="0" smtClean="0"/>
              <a:t>AES…</a:t>
            </a:r>
          </a:p>
          <a:p>
            <a:r>
              <a:rPr lang="en-US" dirty="0" smtClean="0"/>
              <a:t>Most, if not all, successful </a:t>
            </a:r>
            <a:r>
              <a:rPr lang="en-US" dirty="0" err="1" smtClean="0"/>
              <a:t>IPSec</a:t>
            </a:r>
            <a:r>
              <a:rPr lang="en-US" dirty="0" smtClean="0"/>
              <a:t> exploitation attacks are side-channel attacks</a:t>
            </a:r>
          </a:p>
          <a:p>
            <a:pPr lvl="1"/>
            <a:r>
              <a:rPr lang="en-US" dirty="0" smtClean="0"/>
              <a:t>Poor Key Management (i.e., IKE Aggressive Mode)</a:t>
            </a:r>
          </a:p>
          <a:p>
            <a:pPr lvl="1"/>
            <a:r>
              <a:rPr lang="en-US" dirty="0" smtClean="0"/>
              <a:t>Unsecure Passwords, etc.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3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Vectors</a:t>
            </a:r>
          </a:p>
          <a:p>
            <a:pPr lvl="1"/>
            <a:r>
              <a:rPr lang="en-US" dirty="0" err="1" smtClean="0"/>
              <a:t>IPSec</a:t>
            </a:r>
            <a:r>
              <a:rPr lang="en-US" dirty="0" smtClean="0"/>
              <a:t> relies on key </a:t>
            </a:r>
            <a:r>
              <a:rPr lang="en-US" dirty="0" smtClean="0"/>
              <a:t>exchanges</a:t>
            </a:r>
          </a:p>
          <a:p>
            <a:pPr lvl="1"/>
            <a:r>
              <a:rPr lang="en-US" dirty="0" smtClean="0"/>
              <a:t>Neighbor Discovery Spoofing</a:t>
            </a:r>
            <a:endParaRPr lang="en-US" dirty="0" smtClean="0"/>
          </a:p>
          <a:p>
            <a:pPr lvl="1"/>
            <a:r>
              <a:rPr lang="en-US" dirty="0" err="1" smtClean="0"/>
              <a:t>DoS</a:t>
            </a:r>
            <a:r>
              <a:rPr lang="en-US" dirty="0" smtClean="0"/>
              <a:t> and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Application Layer </a:t>
            </a:r>
            <a:r>
              <a:rPr lang="en-US" dirty="0" smtClean="0"/>
              <a:t>attacks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Dual-Stack</a:t>
            </a:r>
          </a:p>
          <a:p>
            <a:pPr lvl="2"/>
            <a:r>
              <a:rPr lang="en-US" dirty="0" smtClean="0"/>
              <a:t>Simplest method</a:t>
            </a:r>
          </a:p>
          <a:p>
            <a:r>
              <a:rPr lang="en-US" dirty="0" smtClean="0"/>
              <a:t>Tunnel IPv6 via IPv4</a:t>
            </a:r>
          </a:p>
          <a:p>
            <a:r>
              <a:rPr lang="en-US" dirty="0" smtClean="0"/>
              <a:t>Translation IPv6 to IPv4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96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531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IPV6 SECURITY</vt:lpstr>
      <vt:lpstr>OVERVIEW</vt:lpstr>
      <vt:lpstr>IPv6 BACKGROUND</vt:lpstr>
      <vt:lpstr>IPv6 BENEFITS</vt:lpstr>
      <vt:lpstr>SECURITY ADVANTAGES</vt:lpstr>
      <vt:lpstr>IPSec (cont’d)</vt:lpstr>
      <vt:lpstr>IPSec (cont’d)</vt:lpstr>
      <vt:lpstr>SECURITY ISSUES</vt:lpstr>
      <vt:lpstr>IPv6 IMPLEMENTATION</vt:lpstr>
      <vt:lpstr>SOURCES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Security</dc:title>
  <dc:creator>rodlykins</dc:creator>
  <cp:lastModifiedBy>rodlykins</cp:lastModifiedBy>
  <cp:revision>33</cp:revision>
  <dcterms:created xsi:type="dcterms:W3CDTF">2010-12-05T05:40:33Z</dcterms:created>
  <dcterms:modified xsi:type="dcterms:W3CDTF">2010-12-06T16:25:09Z</dcterms:modified>
</cp:coreProperties>
</file>