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9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51.xml" ContentType="application/vnd.openxmlformats-officedocument.presentationml.slideLayout+xml"/>
  <Override PartName="/docProps/app.xml" ContentType="application/vnd.openxmlformats-officedocument.extended-properties+xml"/>
  <Override PartName="/ppt/slideLayouts/slideLayout23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6.xml" ContentType="application/vnd.openxmlformats-officedocument.theme+xml"/>
  <Override PartName="/ppt/theme/theme3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56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1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3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64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9.xml" ContentType="application/vnd.openxmlformats-officedocument.theme+xml"/>
  <Default Extension="pict" ContentType="image/pict"/>
  <Override PartName="/ppt/slideLayouts/slideLayout53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3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10.xml" ContentType="application/vnd.openxmlformats-officedocument.theme+xml"/>
  <Override PartName="/ppt/presProps.xml" ContentType="application/vnd.openxmlformats-officedocument.presentationml.presProps+xml"/>
  <Override PartName="/ppt/theme/theme5.xml" ContentType="application/vnd.openxmlformats-officedocument.theme+xml"/>
  <Override PartName="/ppt/slideLayouts/slideLayout103.xml" ContentType="application/vnd.openxmlformats-officedocument.presentationml.slideLayout+xml"/>
  <Default Extension="vml" ContentType="application/vnd.openxmlformats-officedocument.vmlDrawing"/>
  <Default Extension="png" ContentType="image/png"/>
  <Override PartName="/ppt/slideLayouts/slideLayout82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5.xml" ContentType="application/vnd.openxmlformats-officedocument.presentationml.slideLayout+xml"/>
  <Override PartName="/docProps/core.xml" ContentType="application/vnd.openxmlformats-package.core-properties+xml"/>
  <Override PartName="/ppt/slideMasters/slideMaster9.xml" ContentType="application/vnd.openxmlformats-officedocument.presentationml.slideMaster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Layouts/slideLayout3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33.xml" ContentType="application/vnd.openxmlformats-officedocument.presentationml.slideLayout+xml"/>
  <Override PartName="/ppt/slideMasters/slideMaster10.xml" ContentType="application/vnd.openxmlformats-officedocument.presentationml.slideMaster+xml"/>
  <Override PartName="/ppt/slideLayouts/slideLayout101.xml" ContentType="application/vnd.openxmlformats-officedocument.presentationml.slideLayout+xml"/>
  <Override PartName="/ppt/theme/theme2.xml" ContentType="application/vnd.openxmlformats-officedocument.theme+xml"/>
  <Override PartName="/ppt/theme/theme4.xml" ContentType="application/vnd.openxmlformats-officedocument.theme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97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Layouts/slideLayout3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8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Layouts/slideLayout50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9.xml" ContentType="application/vnd.openxmlformats-officedocument.presentationml.slideLayout+xml"/>
  <Default Extension="xml" ContentType="application/xml"/>
  <Override PartName="/ppt/slideLayouts/slideLayout29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2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117.xml" ContentType="application/vnd.openxmlformats-officedocument.presentationml.slideLayout+xml"/>
  <Override PartName="/docProps/custom.xml" ContentType="application/vnd.openxmlformats-officedocument.custom-properties+xml"/>
  <Override PartName="/ppt/slideLayouts/slideLayout18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39.xml" ContentType="application/vnd.openxmlformats-officedocument.presentationml.slideLayout+xml"/>
  <Default Extension="jpeg" ContentType="image/jpeg"/>
  <Override PartName="/ppt/slideLayouts/slideLayout73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3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112.xml" ContentType="application/vnd.openxmlformats-officedocument.presentationml.slideLayout+xml"/>
  <Override PartName="/ppt/theme/theme12.xml" ContentType="application/vnd.openxmlformats-officedocument.theme+xml"/>
  <Default Extension="rels" ContentType="application/vnd.openxmlformats-package.relationships+xml"/>
  <Override PartName="/ppt/slideLayouts/slideLayout120.xml" ContentType="application/vnd.openxmlformats-officedocument.presentationml.slideLayout+xml"/>
  <Override PartName="/ppt/theme/theme7.xml" ContentType="application/vnd.openxmlformats-officedocument.theme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</p:sldMasterIdLst>
  <p:notesMasterIdLst>
    <p:notesMasterId r:id="rId21"/>
  </p:notesMasterIdLst>
  <p:handoutMasterIdLst>
    <p:handoutMasterId r:id="rId22"/>
  </p:handoutMasterIdLst>
  <p:sldIdLst>
    <p:sldId id="663" r:id="rId12"/>
    <p:sldId id="1149" r:id="rId13"/>
    <p:sldId id="1157" r:id="rId14"/>
    <p:sldId id="1156" r:id="rId15"/>
    <p:sldId id="1158" r:id="rId16"/>
    <p:sldId id="1152" r:id="rId17"/>
    <p:sldId id="1155" r:id="rId18"/>
    <p:sldId id="1159" r:id="rId19"/>
    <p:sldId id="1160" r:id="rId20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11" charset="0"/>
      <a:defRPr kern="1200">
        <a:solidFill>
          <a:schemeClr val="bg1"/>
        </a:solidFill>
        <a:latin typeface="Arial" pitchFamily="-111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11" charset="0"/>
      <a:defRPr kern="1200">
        <a:solidFill>
          <a:schemeClr val="bg1"/>
        </a:solidFill>
        <a:latin typeface="Arial" pitchFamily="-111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11" charset="0"/>
      <a:defRPr kern="1200">
        <a:solidFill>
          <a:schemeClr val="bg1"/>
        </a:solidFill>
        <a:latin typeface="Arial" pitchFamily="-111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11" charset="0"/>
      <a:defRPr kern="1200">
        <a:solidFill>
          <a:schemeClr val="bg1"/>
        </a:solidFill>
        <a:latin typeface="Arial" pitchFamily="-111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11" charset="0"/>
      <a:defRPr kern="1200">
        <a:solidFill>
          <a:schemeClr val="bg1"/>
        </a:solidFill>
        <a:latin typeface="Arial" pitchFamily="-111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pitchFamily="-111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pitchFamily="-111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pitchFamily="-111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pitchFamily="-11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vertBarState="maximized">
    <p:restoredLeft sz="20419" autoAdjust="0"/>
    <p:restoredTop sz="94660"/>
  </p:normalViewPr>
  <p:slideViewPr>
    <p:cSldViewPr>
      <p:cViewPr varScale="1">
        <p:scale>
          <a:sx n="154" d="100"/>
          <a:sy n="154" d="100"/>
        </p:scale>
        <p:origin x="-568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Master" Target="slideMasters/slideMaster7.xml"/><Relationship Id="rId1" Type="http://schemas.openxmlformats.org/officeDocument/2006/relationships/slideMaster" Target="slideMasters/slide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0" Type="http://schemas.openxmlformats.org/officeDocument/2006/relationships/slideMaster" Target="slideMasters/slideMaster10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9" Type="http://schemas.openxmlformats.org/officeDocument/2006/relationships/slideMaster" Target="slideMasters/slideMaster9.xml"/><Relationship Id="rId18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27" Type="http://schemas.openxmlformats.org/officeDocument/2006/relationships/tableStyles" Target="tableStyles.xml"/><Relationship Id="rId14" Type="http://schemas.openxmlformats.org/officeDocument/2006/relationships/slide" Target="slides/slide3.xml"/><Relationship Id="rId23" Type="http://schemas.openxmlformats.org/officeDocument/2006/relationships/printerSettings" Target="printerSettings/printerSettings1.bin"/><Relationship Id="rId4" Type="http://schemas.openxmlformats.org/officeDocument/2006/relationships/slideMaster" Target="slideMasters/slideMaster4.xml"/><Relationship Id="rId26" Type="http://schemas.openxmlformats.org/officeDocument/2006/relationships/theme" Target="theme/theme1.xml"/><Relationship Id="rId11" Type="http://schemas.openxmlformats.org/officeDocument/2006/relationships/slideMaster" Target="slideMasters/slideMaster11.xml"/><Relationship Id="rId6" Type="http://schemas.openxmlformats.org/officeDocument/2006/relationships/slideMaster" Target="slideMasters/slideMaster6.xml"/><Relationship Id="rId16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19" Type="http://schemas.openxmlformats.org/officeDocument/2006/relationships/slide" Target="slides/slide8.xml"/><Relationship Id="rId20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1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A2CEA-99D3-F14E-A9A3-5073EFD23B6D}" type="datetimeFigureOut">
              <a:rPr lang="en-US" smtClean="0"/>
              <a:pPr/>
              <a:t>12/5/10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0A911-2A60-4249-9A82-A29962136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4848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-10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-106" charset="0"/>
                <a:ea typeface="Arial Unicode MS" pitchFamily="-106" charset="0"/>
                <a:cs typeface="Arial Unicode MS" pitchFamily="-106" charset="0"/>
              </a:defRPr>
            </a:lvl1pPr>
          </a:lstStyle>
          <a:p>
            <a:pPr>
              <a:defRPr/>
            </a:pPr>
            <a:fld id="{1F9745F5-B985-094C-9DE7-C00FED739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11" charset="0"/>
      <a:defRPr sz="1200" kern="1200">
        <a:solidFill>
          <a:srgbClr val="000000"/>
        </a:solidFill>
        <a:latin typeface="Times New Roman" pitchFamily="-106" charset="0"/>
        <a:ea typeface="ＭＳ Ｐゴシック" pitchFamily="-106" charset="-128"/>
        <a:cs typeface="ＭＳ Ｐゴシック" pitchFamily="-106" charset="-128"/>
      </a:defRPr>
    </a:lvl1pPr>
    <a:lvl2pPr marL="37931725" indent="-374745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11" charset="0"/>
      <a:defRPr sz="1200" kern="1200">
        <a:solidFill>
          <a:srgbClr val="000000"/>
        </a:solidFill>
        <a:latin typeface="Times New Roman" pitchFamily="-106" charset="0"/>
        <a:ea typeface="ＭＳ Ｐゴシック" pitchFamily="-106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6" charset="0"/>
      <a:defRPr sz="1200" kern="1200">
        <a:solidFill>
          <a:srgbClr val="000000"/>
        </a:solidFill>
        <a:latin typeface="Times New Roman" pitchFamily="-106" charset="0"/>
        <a:ea typeface="ＭＳ Ｐゴシック" pitchFamily="-106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6" charset="0"/>
      <a:defRPr sz="1200" kern="1200">
        <a:solidFill>
          <a:srgbClr val="000000"/>
        </a:solidFill>
        <a:latin typeface="Times New Roman" pitchFamily="-106" charset="0"/>
        <a:ea typeface="ＭＳ Ｐゴシック" pitchFamily="-106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6" charset="0"/>
      <a:defRPr sz="1200" kern="1200">
        <a:solidFill>
          <a:srgbClr val="000000"/>
        </a:solidFill>
        <a:latin typeface="Times New Roman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111F6-5DE6-9E49-A0C2-D16F3DA92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07A26-7D99-624F-A576-F81B16893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A9934-4872-5D46-9992-D5F19DDEC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14D98-940D-0144-BB5E-291DC6EA9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6FC8F-FD20-0545-ACD5-85C1ADFF1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89413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41910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56B99-1FB5-B245-90B9-FB63FC678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9E05D-C385-5D49-9064-3AB12F762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1ECFD-4686-554A-BCD3-E509C3FC6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E5549-4F77-704B-A8DD-D49B0C8E6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C2C65-816C-BB4B-875E-7D4D912A0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5323D-6D46-5E4F-A7A4-58830ADCC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78D6C-2311-A446-9C24-D946559C0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2013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B6BBF-8B22-9F47-8372-09475F548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2013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2A6C1-3254-1B4E-9C2E-C3D3E6D23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4FCFB-8712-074C-BF2B-7720CF0E6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8C914-642A-4B4F-92C9-79E40C98B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BC8F4-FD5B-8046-8E97-417A5FC00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89413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41910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DB9B1-7394-9144-8F72-A81CF704B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B1E8F-0153-1F49-9A29-58EEC24BD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0FB56-1615-F04F-9A70-254A8538F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4C9C1-A2C2-A645-B55C-1F8E584AC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1A872-05D1-B244-88DB-2273DB91D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C3554-27B9-E541-9B12-2CC5D089E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44B3E-DD33-C941-B53E-7DEC3455D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1D1F3-C4EA-B848-A53F-EA184D28C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2013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E436D-1A0C-3644-8B21-6D5268EC4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D5E45-A4BA-6648-A66A-6DE36AEAF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1E388-4283-3E43-8A44-4598B17C6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89413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41910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806B8-0660-674D-B0ED-FB14A644E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5C35B-4179-6344-A8CA-2F179C471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FB1A2-7E57-C749-8E72-AD401CA00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E422B-963F-CE4F-A483-0A841655C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C422D-66AA-5343-9C42-962CE73AA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86E15-C5EA-4F4E-82F5-742B85775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5A7A6-277C-2846-8F11-D761DD231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D1B11-BD22-B342-90A8-92E8CEEBB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2013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6EB3C-17B6-E140-B25A-2865C07CA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E324B-530B-0345-B97E-BA581BDD3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CB549-F08D-E841-87C0-BC2D67476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A002D-ADC1-9249-AE8D-C0177B051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89413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41910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ED8B6-F2CB-6B43-9257-2C932F9EB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7DAAA-1616-1046-853E-6E8C64547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EDBC8-E4E2-5048-ACDA-60328D432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A0B5C-A3BC-1B48-A658-0F5E78F53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43435-2CA6-A34F-A41E-3116C4A27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D0E4E-8B68-6042-9746-E84312880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00FF8-1EC8-8943-9AF3-6B810552D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F1157-A445-1448-B09D-EEE78FD1D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2013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C82D7-5F19-7A44-A373-059D6D5A9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5C82E-5DB1-DD44-A8C1-CDA573FE8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B9243-3F04-A54C-848D-6F15F556B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05272-8187-534B-A19C-1A2D24A15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89413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41910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0C9B2-38B5-BA42-BC00-1EBFEFA3A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07D38-680B-C547-B120-7AC0ABDD5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86A90-E5E7-9B46-8F18-C3608FE6D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89413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41910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6C1FB-5ADB-334B-9752-BC3715BE2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C4A31-5B8C-6E4D-9D37-FD8A2338F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7F47B-1585-434D-9AE1-6BF3824AF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53B89-60C0-E549-B9E5-DFFE114E9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8AF38-68A3-424E-A9C1-AF261D9D3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2013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084B1-DB7E-AD4F-AD5B-8AB1EFDCB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27F9C-4203-0C47-9AF0-180920EC8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5EEA4-5EAA-3244-ABE8-E82B735F8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5E8ED-E689-9A4C-8AB0-909B18981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89413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41910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FAFB1-B693-E44A-A1F8-F431FA62B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5168B-0514-0D44-AC26-10A186B45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FF9F4-90A8-EE4C-A02B-D8233A46D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21F9D-F69A-6D4F-8535-395695531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EF104-9A3B-E246-927F-C1ECDCFAB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EBCD0-EF6A-7B48-B6DE-E886B302C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8A47D-8E16-1645-8EC8-1FD7BD01B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6CBE-DB02-8F4F-B93C-E08EBA64E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2013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FF718-2258-1049-AE21-9A57A17D8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F49B-0ADF-2840-A27C-7CB004A20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2E4C1-3DAF-124C-8C07-BA6D592F9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23751-1E33-554E-B9DA-9B5EA454A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89413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41910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23957-6144-6345-B01D-83BD9EB69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8122A-212B-0D45-AA67-8B0477329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97688-1B89-3C4E-BE80-43689B414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6F3E5-2A67-654C-94F3-D6C7C3076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68DD6-3133-8C49-9DAA-8D0C8F7DE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E628D-3A72-0B49-8AE5-E88446009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17311-33AE-B74B-AFBF-0D3765392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33EFA-6465-3B4B-AEE3-3325ADAE4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2013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EDFDC-895B-6E42-8C0A-9D4CA67E2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08C9C-6F65-3D41-917F-0B0D7975C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05E5A-08EE-144E-974E-1A1402DF7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43AFE-1296-3044-ACCE-D6D6E38C0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E7321-9C7B-524A-93AF-C636197CD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89413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41910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F3668-E1ED-C747-9993-970354832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FA24C-DDBC-7447-A52E-4F4067047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EAA9B-BFC9-1348-92E7-E6AA11C9A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37F87-8B91-1040-B5EC-D6B5B6285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80EDF-90E9-2D4F-B21B-4E6ACB57F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D7983-10A9-7A40-A1E8-771B4FC54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86D75-CEAD-7E44-A0F3-E36AA2A45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2013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24EDF-2F48-2E4E-9AC8-A8387F87D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2916B-7150-564F-9D22-674E8BAF8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36DBA-B0F2-3A4E-9603-5A67825C8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09F4D-DEE0-B345-82D1-4BE0E7F8D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0E20E-D195-104A-BB04-6DD58C883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89413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41910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CB830-F0D1-D548-B931-EFBBE04AA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4E85A-3AFF-CF47-BC45-12CC7289D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9EE4F-7F66-EF4A-BE00-0EB039A56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4AC2C-5AD8-7E48-BDEF-59A0B7E89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95906-F474-A64D-AEF3-33E077EB7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99BD1-68B4-1C42-80AF-7538754CE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0F0DA-8BF1-9042-95D0-42ECF5E44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2013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F1A19-CE23-CC42-B63A-BD7369B01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DC516-6C2D-7441-B543-AE6C0E6E4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02D21-CB75-8243-A14D-297ED3A98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0CE43-312E-3241-8CA7-8C63893D9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607BD-A4DB-2343-BDB7-A0CDCC180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89413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41910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55F8-C36E-8541-8863-E9F030344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E58CB-24C5-F84F-8579-8625D050E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C0B28-D70F-1843-8202-1A95403E0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B1F00-5AEE-EE4D-800A-CC47E9ED0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1E349-6AE4-FA4F-B878-2C9FC778A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B055C-B91C-584B-B189-DC7773B6D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40102-059D-C549-9188-EB7E3CCC6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2013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2DF0F-EAE5-AD43-8DDC-FB72BABB7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_rels/slideMaster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4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2.xml"/></Relationships>
</file>

<file path=ppt/slideMasters/_rels/slideMaster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20.xml"/><Relationship Id="rId5" Type="http://schemas.openxmlformats.org/officeDocument/2006/relationships/slideLayout" Target="../slideLayouts/slideLayout115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3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9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9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4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5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7.xml"/></Relationships>
</file>

<file path=ppt/slideMasters/_rels/slideMaster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6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65.xml"/><Relationship Id="rId5" Type="http://schemas.openxmlformats.org/officeDocument/2006/relationships/slideLayout" Target="../slideLayouts/slideLayout6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8.xml"/></Relationships>
</file>

<file path=ppt/slideMasters/_rels/slideMaster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7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1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5.xml"/><Relationship Id="rId3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8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2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0.xml"/></Relationships>
</file>

<file path=ppt/slideMasters/_rels/slideMaster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99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98.xml"/><Relationship Id="rId5" Type="http://schemas.openxmlformats.org/officeDocument/2006/relationships/slideLayout" Target="../slideLayouts/slideLayout9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rgbClr val="8CADAE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5791200" y="6405563"/>
            <a:ext cx="30448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304800" y="6410325"/>
            <a:ext cx="3581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3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152400" y="1276350"/>
            <a:ext cx="8832850" cy="1588"/>
          </a:xfrm>
          <a:prstGeom prst="line">
            <a:avLst/>
          </a:prstGeom>
          <a:noFill/>
          <a:ln w="9360">
            <a:solidFill>
              <a:srgbClr val="7B9899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35" name="Oval 11"/>
          <p:cNvSpPr>
            <a:spLocks noChangeArrowheads="1"/>
          </p:cNvSpPr>
          <p:nvPr/>
        </p:nvSpPr>
        <p:spPr bwMode="auto"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7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4343400" y="1039813"/>
            <a:ext cx="455613" cy="439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pitchFamily="-10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7B9899"/>
                </a:solidFill>
                <a:latin typeface="Arial" pitchFamily="-106" charset="0"/>
                <a:ea typeface="Arial Unicode MS" pitchFamily="-106" charset="0"/>
                <a:cs typeface="Arial Unicode MS" pitchFamily="-106" charset="0"/>
              </a:defRPr>
            </a:lvl1pPr>
          </a:lstStyle>
          <a:p>
            <a:pPr>
              <a:defRPr/>
            </a:pPr>
            <a:fld id="{AA8587CF-068B-1448-9625-1C71507B0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228600"/>
            <a:ext cx="8532813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39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1625" y="1524000"/>
            <a:ext cx="8532813" cy="459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0" fontAlgn="base" hangingPunct="0"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200">
          <a:solidFill>
            <a:srgbClr val="646B8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646B8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rgbClr val="8CADAE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3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152400" y="1276350"/>
            <a:ext cx="8832850" cy="1588"/>
          </a:xfrm>
          <a:prstGeom prst="line">
            <a:avLst/>
          </a:prstGeom>
          <a:noFill/>
          <a:ln w="9360">
            <a:solidFill>
              <a:srgbClr val="7B9899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7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2391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228600"/>
            <a:ext cx="8532813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2391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1625" y="1524000"/>
            <a:ext cx="8532813" cy="459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791200" y="6405563"/>
            <a:ext cx="30448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04800" y="6410325"/>
            <a:ext cx="3581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1278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4343400" y="1039813"/>
            <a:ext cx="455613" cy="439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pitchFamily="-106" charset="0"/>
              <a:buNone/>
              <a:defRPr sz="1600">
                <a:solidFill>
                  <a:srgbClr val="7B9899"/>
                </a:solidFill>
                <a:latin typeface="Times New Roman" pitchFamily="-106" charset="0"/>
                <a:ea typeface="Arial Unicode MS" pitchFamily="-106" charset="0"/>
                <a:cs typeface="Arial Unicode MS" pitchFamily="-106" charset="0"/>
              </a:defRPr>
            </a:lvl1pPr>
          </a:lstStyle>
          <a:p>
            <a:pPr>
              <a:defRPr/>
            </a:pPr>
            <a:fld id="{923E8F35-B69B-4740-9B54-3A7C0E92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0" fontAlgn="base" hangingPunct="0"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200">
          <a:solidFill>
            <a:srgbClr val="646B8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646B8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rgbClr val="8CADAE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3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7143750" y="155575"/>
            <a:ext cx="1588" cy="6245225"/>
          </a:xfrm>
          <a:prstGeom prst="line">
            <a:avLst/>
          </a:prstGeom>
          <a:noFill/>
          <a:ln w="9360">
            <a:solidFill>
              <a:srgbClr val="7B9899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7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3620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228600"/>
            <a:ext cx="8532813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36204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1625" y="1524000"/>
            <a:ext cx="8532813" cy="459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6915150" y="3009900"/>
            <a:ext cx="455613" cy="439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pitchFamily="-106" charset="0"/>
              <a:buNone/>
              <a:defRPr sz="1600">
                <a:solidFill>
                  <a:srgbClr val="7B9899"/>
                </a:solidFill>
                <a:latin typeface="Times New Roman" pitchFamily="-106" charset="0"/>
                <a:ea typeface="Arial Unicode MS" pitchFamily="-106" charset="0"/>
                <a:cs typeface="Arial Unicode MS" pitchFamily="-106" charset="0"/>
              </a:defRPr>
            </a:lvl1pPr>
          </a:lstStyle>
          <a:p>
            <a:pPr>
              <a:defRPr/>
            </a:pPr>
            <a:fld id="{45EFB478-0865-5C4A-A857-5329A06A0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791200" y="6405563"/>
            <a:ext cx="30448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04800" y="6410325"/>
            <a:ext cx="3581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0" fontAlgn="base" hangingPunct="0"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200">
          <a:solidFill>
            <a:srgbClr val="646B8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646B8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rgbClr val="8CADAE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3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152400" y="1276350"/>
            <a:ext cx="8832850" cy="1588"/>
          </a:xfrm>
          <a:prstGeom prst="line">
            <a:avLst/>
          </a:prstGeom>
          <a:noFill/>
          <a:ln w="9360">
            <a:solidFill>
              <a:srgbClr val="7B9899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7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2561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228600"/>
            <a:ext cx="8532813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561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1625" y="1524000"/>
            <a:ext cx="8532813" cy="459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5791200" y="6405563"/>
            <a:ext cx="30448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04800" y="6410325"/>
            <a:ext cx="3581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4362450" y="1027113"/>
            <a:ext cx="455613" cy="439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pitchFamily="-106" charset="0"/>
              <a:buNone/>
              <a:defRPr sz="1600">
                <a:solidFill>
                  <a:srgbClr val="7B9899"/>
                </a:solidFill>
                <a:latin typeface="Times New Roman" pitchFamily="-106" charset="0"/>
                <a:ea typeface="Arial Unicode MS" pitchFamily="-106" charset="0"/>
                <a:cs typeface="Arial Unicode MS" pitchFamily="-106" charset="0"/>
              </a:defRPr>
            </a:lvl1pPr>
          </a:lstStyle>
          <a:p>
            <a:pPr>
              <a:defRPr/>
            </a:pPr>
            <a:fld id="{5F2967AD-9CB7-D64C-BB25-05AA5A194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0" fontAlgn="base" hangingPunct="0"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200">
          <a:solidFill>
            <a:srgbClr val="646B8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646B8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rgbClr val="D16349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rgbClr val="8CADAE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3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52400" y="2438400"/>
            <a:ext cx="8832850" cy="1588"/>
          </a:xfrm>
          <a:prstGeom prst="line">
            <a:avLst/>
          </a:prstGeom>
          <a:noFill/>
          <a:ln w="11520">
            <a:solidFill>
              <a:srgbClr val="7B9899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4107" name="Oval 11"/>
          <p:cNvSpPr>
            <a:spLocks noChangeArrowheads="1"/>
          </p:cNvSpPr>
          <p:nvPr/>
        </p:nvSpPr>
        <p:spPr bwMode="auto"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7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3790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228600"/>
            <a:ext cx="8532813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37902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1625" y="1524000"/>
            <a:ext cx="8532813" cy="459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04800" y="6410325"/>
            <a:ext cx="3581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791200" y="6405563"/>
            <a:ext cx="30448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4343400" y="2198688"/>
            <a:ext cx="455613" cy="439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pitchFamily="-106" charset="0"/>
              <a:buNone/>
              <a:defRPr sz="1600">
                <a:solidFill>
                  <a:srgbClr val="7B9899"/>
                </a:solidFill>
                <a:latin typeface="Times New Roman" pitchFamily="-106" charset="0"/>
                <a:ea typeface="Arial Unicode MS" pitchFamily="-106" charset="0"/>
                <a:cs typeface="Arial Unicode MS" pitchFamily="-106" charset="0"/>
              </a:defRPr>
            </a:lvl1pPr>
          </a:lstStyle>
          <a:p>
            <a:pPr>
              <a:defRPr/>
            </a:pPr>
            <a:fld id="{DA66C509-CBF0-FD44-A529-6D4E21E3E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0" fontAlgn="base" hangingPunct="0"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200">
          <a:solidFill>
            <a:srgbClr val="646B8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646B8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rgbClr val="8CADAE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3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152400" y="1276350"/>
            <a:ext cx="8832850" cy="1588"/>
          </a:xfrm>
          <a:prstGeom prst="line">
            <a:avLst/>
          </a:prstGeom>
          <a:noFill/>
          <a:ln w="9360">
            <a:solidFill>
              <a:srgbClr val="7B9899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7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V="1">
            <a:off x="4562475" y="1574800"/>
            <a:ext cx="9525" cy="4821238"/>
          </a:xfrm>
          <a:prstGeom prst="line">
            <a:avLst/>
          </a:prstGeom>
          <a:noFill/>
          <a:ln w="9360">
            <a:solidFill>
              <a:srgbClr val="646B86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50188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228600"/>
            <a:ext cx="8532813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50189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1625" y="1524000"/>
            <a:ext cx="8532813" cy="459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791200" y="6410325"/>
            <a:ext cx="30448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04800" y="6410325"/>
            <a:ext cx="3581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/>
          </p:nvPr>
        </p:nvSpPr>
        <p:spPr bwMode="auto">
          <a:xfrm>
            <a:off x="4343400" y="1039813"/>
            <a:ext cx="455613" cy="439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pitchFamily="-106" charset="0"/>
              <a:buNone/>
              <a:defRPr sz="1600">
                <a:solidFill>
                  <a:srgbClr val="7B9899"/>
                </a:solidFill>
                <a:latin typeface="Times New Roman" pitchFamily="-106" charset="0"/>
                <a:ea typeface="Arial Unicode MS" pitchFamily="-106" charset="0"/>
                <a:cs typeface="Arial Unicode MS" pitchFamily="-106" charset="0"/>
              </a:defRPr>
            </a:lvl1pPr>
          </a:lstStyle>
          <a:p>
            <a:pPr>
              <a:defRPr/>
            </a:pPr>
            <a:fld id="{23630F52-BAE7-094F-9D39-6BC0E6796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0" fontAlgn="base" hangingPunct="0"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200">
          <a:solidFill>
            <a:srgbClr val="646B8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646B8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Line 1"/>
          <p:cNvSpPr>
            <a:spLocks noChangeShapeType="1"/>
          </p:cNvSpPr>
          <p:nvPr/>
        </p:nvSpPr>
        <p:spPr bwMode="auto">
          <a:xfrm flipV="1">
            <a:off x="4572000" y="2198688"/>
            <a:ext cx="1588" cy="4191000"/>
          </a:xfrm>
          <a:prstGeom prst="line">
            <a:avLst/>
          </a:prstGeom>
          <a:noFill/>
          <a:ln w="9360">
            <a:solidFill>
              <a:srgbClr val="646B86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52400" y="1371600"/>
            <a:ext cx="8832850" cy="914400"/>
          </a:xfrm>
          <a:prstGeom prst="rect">
            <a:avLst/>
          </a:prstGeom>
          <a:solidFill>
            <a:srgbClr val="D16349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rgbClr val="8CADAE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152400" y="1279525"/>
            <a:ext cx="8832850" cy="1588"/>
          </a:xfrm>
          <a:prstGeom prst="line">
            <a:avLst/>
          </a:prstGeom>
          <a:noFill/>
          <a:ln w="11520">
            <a:solidFill>
              <a:srgbClr val="7B9899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3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7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6247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228600"/>
            <a:ext cx="8532813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6247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1625" y="1524000"/>
            <a:ext cx="8532813" cy="459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791200" y="6405563"/>
            <a:ext cx="30448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04800" y="6410325"/>
            <a:ext cx="3581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4343400" y="1042988"/>
            <a:ext cx="455613" cy="439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pitchFamily="-106" charset="0"/>
              <a:buNone/>
              <a:defRPr sz="1600">
                <a:solidFill>
                  <a:srgbClr val="7B9899"/>
                </a:solidFill>
                <a:latin typeface="Times New Roman" pitchFamily="-106" charset="0"/>
                <a:ea typeface="Arial Unicode MS" pitchFamily="-106" charset="0"/>
                <a:cs typeface="Arial Unicode MS" pitchFamily="-106" charset="0"/>
              </a:defRPr>
            </a:lvl1pPr>
          </a:lstStyle>
          <a:p>
            <a:pPr>
              <a:defRPr/>
            </a:pPr>
            <a:fld id="{2EA86E72-1E65-0A4F-B305-5A72CA456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0" fontAlgn="base" hangingPunct="0"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200">
          <a:solidFill>
            <a:srgbClr val="646B8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646B8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rgbClr val="8CADAE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3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152400" y="1276350"/>
            <a:ext cx="8832850" cy="1588"/>
          </a:xfrm>
          <a:prstGeom prst="line">
            <a:avLst/>
          </a:prstGeom>
          <a:noFill/>
          <a:ln w="9360">
            <a:solidFill>
              <a:srgbClr val="7B9899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7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7476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228600"/>
            <a:ext cx="8532813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74764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1625" y="1524000"/>
            <a:ext cx="8532813" cy="459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791200" y="6405563"/>
            <a:ext cx="30448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04800" y="6410325"/>
            <a:ext cx="3581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4343400" y="1036638"/>
            <a:ext cx="455613" cy="439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pitchFamily="-106" charset="0"/>
              <a:buNone/>
              <a:defRPr sz="1600">
                <a:solidFill>
                  <a:srgbClr val="7B9899"/>
                </a:solidFill>
                <a:latin typeface="Times New Roman" pitchFamily="-106" charset="0"/>
                <a:ea typeface="Arial Unicode MS" pitchFamily="-106" charset="0"/>
                <a:cs typeface="Arial Unicode MS" pitchFamily="-106" charset="0"/>
              </a:defRPr>
            </a:lvl1pPr>
          </a:lstStyle>
          <a:p>
            <a:pPr>
              <a:defRPr/>
            </a:pPr>
            <a:fld id="{6526A0F0-A00C-8347-B705-32408B957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0" fontAlgn="base" hangingPunct="0"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200">
          <a:solidFill>
            <a:srgbClr val="646B8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646B8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rgbClr val="8CADAE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3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8704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228600"/>
            <a:ext cx="8532813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8704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1625" y="1524000"/>
            <a:ext cx="8532813" cy="459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791200" y="6405563"/>
            <a:ext cx="30448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04800" y="6410325"/>
            <a:ext cx="3581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4267200" y="6324600"/>
            <a:ext cx="608013" cy="439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pitchFamily="-106" charset="0"/>
              <a:buNone/>
              <a:defRPr sz="1600">
                <a:solidFill>
                  <a:srgbClr val="FFFFFF"/>
                </a:solidFill>
                <a:latin typeface="Times New Roman" pitchFamily="-106" charset="0"/>
                <a:ea typeface="Arial Unicode MS" pitchFamily="-106" charset="0"/>
                <a:cs typeface="Arial Unicode MS" pitchFamily="-106" charset="0"/>
              </a:defRPr>
            </a:lvl1pPr>
          </a:lstStyle>
          <a:p>
            <a:pPr>
              <a:defRPr/>
            </a:pPr>
            <a:fld id="{21194881-9C60-1840-A647-9F5194371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0" fontAlgn="base" hangingPunct="0"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200">
          <a:solidFill>
            <a:srgbClr val="646B8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646B8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rgbClr val="8CADAE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52400" y="609600"/>
            <a:ext cx="2743200" cy="5867400"/>
          </a:xfrm>
          <a:prstGeom prst="rect">
            <a:avLst/>
          </a:prstGeom>
          <a:solidFill>
            <a:srgbClr val="D16349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3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152400" y="533400"/>
            <a:ext cx="8832850" cy="1588"/>
          </a:xfrm>
          <a:prstGeom prst="line">
            <a:avLst/>
          </a:prstGeom>
          <a:noFill/>
          <a:ln w="11520">
            <a:solidFill>
              <a:srgbClr val="7B9899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7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rgbClr val="8CADAE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9934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228600"/>
            <a:ext cx="8532813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99342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1625" y="1524000"/>
            <a:ext cx="8532813" cy="459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9230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1371600" y="312738"/>
            <a:ext cx="455613" cy="439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pitchFamily="-106" charset="0"/>
              <a:buNone/>
              <a:defRPr sz="1600">
                <a:solidFill>
                  <a:srgbClr val="7B9899"/>
                </a:solidFill>
                <a:latin typeface="Times New Roman" pitchFamily="-106" charset="0"/>
                <a:ea typeface="Arial Unicode MS" pitchFamily="-106" charset="0"/>
                <a:cs typeface="Arial Unicode MS" pitchFamily="-106" charset="0"/>
              </a:defRPr>
            </a:lvl1pPr>
          </a:lstStyle>
          <a:p>
            <a:pPr>
              <a:defRPr/>
            </a:pPr>
            <a:fld id="{85756CFA-433B-E14D-8183-1FC75A3E3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5791200" y="6405563"/>
            <a:ext cx="30448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01625" y="6410325"/>
            <a:ext cx="338296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0" fontAlgn="base" hangingPunct="0"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200">
          <a:solidFill>
            <a:srgbClr val="646B8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646B8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Line 1"/>
          <p:cNvSpPr>
            <a:spLocks noChangeShapeType="1"/>
          </p:cNvSpPr>
          <p:nvPr/>
        </p:nvSpPr>
        <p:spPr bwMode="auto">
          <a:xfrm>
            <a:off x="152400" y="533400"/>
            <a:ext cx="8832850" cy="1588"/>
          </a:xfrm>
          <a:prstGeom prst="line">
            <a:avLst/>
          </a:prstGeom>
          <a:noFill/>
          <a:ln w="11520">
            <a:solidFill>
              <a:srgbClr val="7B9899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rgbClr val="8CADAE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52400" y="609600"/>
            <a:ext cx="2743200" cy="5867400"/>
          </a:xfrm>
          <a:prstGeom prst="rect">
            <a:avLst/>
          </a:prstGeom>
          <a:solidFill>
            <a:srgbClr val="D16349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3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760">
            <a:solidFill>
              <a:srgbClr val="7B9899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rgbClr val="8CADAE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11629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228600"/>
            <a:ext cx="8532813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11630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1625" y="1524000"/>
            <a:ext cx="8532813" cy="459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1371600" y="312738"/>
            <a:ext cx="455613" cy="439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pitchFamily="-106" charset="0"/>
              <a:buNone/>
              <a:defRPr sz="1600">
                <a:solidFill>
                  <a:srgbClr val="7B9899"/>
                </a:solidFill>
                <a:latin typeface="Times New Roman" pitchFamily="-106" charset="0"/>
                <a:ea typeface="Arial Unicode MS" pitchFamily="-106" charset="0"/>
                <a:cs typeface="Arial Unicode MS" pitchFamily="-106" charset="0"/>
              </a:defRPr>
            </a:lvl1pPr>
          </a:lstStyle>
          <a:p>
            <a:pPr>
              <a:defRPr/>
            </a:pPr>
            <a:fld id="{2123FD58-EF09-3C44-BD29-128AF81A8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788025" y="6405563"/>
            <a:ext cx="30448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01625" y="6410325"/>
            <a:ext cx="35845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 typeface="Times New Roman" pitchFamily="-106" charset="0"/>
              <a:buNone/>
              <a:defRPr/>
            </a:pPr>
            <a:endParaRPr lang="en-US">
              <a:latin typeface="Arial" pitchFamily="-10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3300">
          <a:solidFill>
            <a:srgbClr val="7B9899"/>
          </a:solidFill>
          <a:latin typeface="Georgia" pitchFamily="-106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0" fontAlgn="base" hangingPunct="0"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200">
          <a:solidFill>
            <a:srgbClr val="646B8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 sz="2000">
          <a:solidFill>
            <a:srgbClr val="646B8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11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hyperlink" Target="http://blog.modsecurity.org/2003/10/converted-snort.html" TargetMode="External"/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modsecurity.org/" TargetMode="External"/><Relationship Id="rId3" Type="http://schemas.openxmlformats.org/officeDocument/2006/relationships/hyperlink" Target="http://www.owasp.org/index.php/Category:OWASP_Best_Practices:_Use_of_Web_Application_Firewall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dsecurity.org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3" Type="http://schemas.openxmlformats.org/officeDocument/2006/relationships/oleObject" Target="rich:Desktop:classes:production:WaFProj:CS591_rheltonRevDec001.doc!OLE_LINK1" TargetMode="Externa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667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4800" dirty="0" smtClean="0">
                <a:solidFill>
                  <a:schemeClr val="bg1"/>
                </a:solidFill>
                <a:ea typeface="+mn-ea"/>
                <a:cs typeface="+mn-cs"/>
              </a:rPr>
              <a:t>Mod Security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4800" dirty="0" smtClean="0">
                <a:solidFill>
                  <a:schemeClr val="bg1"/>
                </a:solidFill>
              </a:rPr>
              <a:t>(Is it worth it?)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4800" dirty="0" smtClean="0">
                <a:solidFill>
                  <a:schemeClr val="bg1"/>
                </a:solidFill>
                <a:ea typeface="+mn-ea"/>
                <a:cs typeface="+mn-cs"/>
              </a:rPr>
              <a:t>By Rich Helton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868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  <a:t>Abstract</a:t>
            </a:r>
            <a:b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  <a:t>(see my paper for sources)</a:t>
            </a:r>
            <a:endParaRPr lang="en-US" sz="3000" dirty="0">
              <a:solidFill>
                <a:schemeClr val="tx1"/>
              </a:solidFill>
              <a:latin typeface="Arial" pitchFamily="-107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077200" cy="495300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Based on statistics, Apache is the most used web server being used today.  </a:t>
            </a:r>
          </a:p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Based on statistics, the web site is the most likely entry point for a hacker to enter.</a:t>
            </a:r>
          </a:p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Re-writing code does not always block vulnerabilities. </a:t>
            </a:r>
          </a:p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Blocking attacks need to become an interactive process.</a:t>
            </a:r>
          </a:p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An network IDS/IPS does not adequately protect websites.</a:t>
            </a:r>
          </a:p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By knowing a tool, like </a:t>
            </a:r>
            <a:r>
              <a:rPr lang="en-US" sz="2353" dirty="0" err="1" smtClean="0">
                <a:latin typeface="Arial"/>
              </a:rPr>
              <a:t>ModSecurity</a:t>
            </a:r>
            <a:r>
              <a:rPr lang="en-US" sz="2353" dirty="0" smtClean="0">
                <a:latin typeface="Arial"/>
              </a:rPr>
              <a:t>, well, a person not only just logs and blocks attacks from the Internet but can modify the behavior of a website.  </a:t>
            </a: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868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  <a:t>Web Application Firewalls (WAF) 	</a:t>
            </a:r>
            <a:endParaRPr lang="en-US" sz="3000" dirty="0">
              <a:solidFill>
                <a:schemeClr val="tx1"/>
              </a:solidFill>
              <a:latin typeface="Arial" pitchFamily="-107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0772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2000" dirty="0" err="1" smtClean="0">
                <a:solidFill>
                  <a:schemeClr val="tx1"/>
                </a:solidFill>
                <a:latin typeface="Arial"/>
              </a:rPr>
              <a:t>WAFs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 are filters that sit in front of the Web Application.</a:t>
            </a:r>
          </a:p>
          <a:p>
            <a:pPr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Depending on their configuration, they will deny, or log, validated information from the Internet into the Application.</a:t>
            </a:r>
          </a:p>
          <a:p>
            <a:pPr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They are a good source in auditing the information that is hitting the Web site and the scans that are constantly taking place.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352800"/>
            <a:ext cx="2997200" cy="24511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  <a:t>WAF</a:t>
            </a:r>
            <a:endParaRPr lang="en-US" sz="3000" dirty="0">
              <a:solidFill>
                <a:schemeClr val="tx1"/>
              </a:solidFill>
              <a:latin typeface="Arial" pitchFamily="-107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077200" cy="495300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353" dirty="0" err="1" smtClean="0">
                <a:latin typeface="Arial"/>
              </a:rPr>
              <a:t>ModSecurity</a:t>
            </a:r>
            <a:r>
              <a:rPr lang="en-US" sz="2353" dirty="0" smtClean="0">
                <a:latin typeface="Arial"/>
              </a:rPr>
              <a:t> is the most popular Open Source WAF today, </a:t>
            </a:r>
            <a:r>
              <a:rPr lang="en-US" sz="2400" dirty="0" smtClean="0">
                <a:solidFill>
                  <a:schemeClr val="tx1"/>
                </a:solidFill>
                <a:latin typeface="Arial"/>
                <a:hlinkClick r:id="rId2"/>
              </a:rPr>
              <a:t>http://www.modsecurity.org/</a:t>
            </a:r>
            <a:r>
              <a:rPr lang="en-US" sz="240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353" dirty="0" smtClean="0">
                <a:latin typeface="Arial"/>
              </a:rPr>
              <a:t>.  </a:t>
            </a:r>
          </a:p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A WAF will not protect common sense mistakes in architecture and code, </a:t>
            </a:r>
            <a:r>
              <a:rPr lang="en-US" sz="2400" dirty="0" smtClean="0">
                <a:solidFill>
                  <a:schemeClr val="tx1"/>
                </a:solidFill>
                <a:latin typeface="Arial"/>
                <a:hlinkClick r:id="rId3"/>
              </a:rPr>
              <a:t>http://www.owasp.org/index.php/Category:OWASP_Best_Practices:_Use_of_Web_Application_Firewalls</a:t>
            </a:r>
            <a:endParaRPr lang="en-US" sz="2353" dirty="0" smtClean="0">
              <a:latin typeface="Arial"/>
            </a:endParaRPr>
          </a:p>
          <a:p>
            <a:pPr>
              <a:buFont typeface="Wingdings" charset="2"/>
              <a:buChar char="Ø"/>
            </a:pPr>
            <a:r>
              <a:rPr lang="en-US" sz="2353" dirty="0" err="1" smtClean="0">
                <a:latin typeface="Arial"/>
              </a:rPr>
              <a:t>ModSecurity</a:t>
            </a:r>
            <a:r>
              <a:rPr lang="en-US" sz="2353" dirty="0" smtClean="0">
                <a:latin typeface="Arial"/>
              </a:rPr>
              <a:t>, works very similar in ways to an open source Intrusion Detection System like Snort, and can even convert the rules from </a:t>
            </a:r>
            <a:r>
              <a:rPr lang="en-US" sz="2353" dirty="0" err="1" smtClean="0">
                <a:latin typeface="Arial"/>
              </a:rPr>
              <a:t>ModSecurity</a:t>
            </a:r>
            <a:r>
              <a:rPr lang="en-US" sz="2353" dirty="0" smtClean="0">
                <a:latin typeface="Arial"/>
              </a:rPr>
              <a:t> to Snort, </a:t>
            </a:r>
            <a:r>
              <a:rPr lang="en-US" sz="2353" dirty="0" smtClean="0">
                <a:latin typeface="Arial"/>
                <a:hlinkClick r:id="rId4"/>
              </a:rPr>
              <a:t>http://blog.modsecurity.org/2003/10/converted-snort.html</a:t>
            </a:r>
            <a:r>
              <a:rPr lang="en-US" sz="2353" dirty="0" smtClean="0">
                <a:latin typeface="Arial"/>
              </a:rPr>
              <a:t> </a:t>
            </a:r>
          </a:p>
          <a:p>
            <a:endParaRPr lang="en-US" sz="2353" dirty="0" smtClean="0">
              <a:latin typeface="Arial"/>
            </a:endParaRP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  <a:t>WAF</a:t>
            </a:r>
            <a:endParaRPr lang="en-US" sz="3000" dirty="0">
              <a:solidFill>
                <a:schemeClr val="tx1"/>
              </a:solidFill>
              <a:latin typeface="Arial" pitchFamily="-107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077200" cy="495300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Snort is network specific.</a:t>
            </a:r>
          </a:p>
          <a:p>
            <a:pPr>
              <a:buFont typeface="Wingdings" charset="2"/>
              <a:buChar char="Ø"/>
            </a:pPr>
            <a:r>
              <a:rPr lang="en-US" sz="2353" dirty="0" err="1" smtClean="0">
                <a:latin typeface="Arial"/>
              </a:rPr>
              <a:t>ModSecurity</a:t>
            </a:r>
            <a:r>
              <a:rPr lang="en-US" sz="2353" dirty="0" smtClean="0">
                <a:latin typeface="Arial"/>
              </a:rPr>
              <a:t> is a </a:t>
            </a:r>
            <a:r>
              <a:rPr lang="en-US" sz="2353" dirty="0" err="1" smtClean="0">
                <a:latin typeface="Arial"/>
              </a:rPr>
              <a:t>plugin</a:t>
            </a:r>
            <a:r>
              <a:rPr lang="en-US" sz="2353" dirty="0" smtClean="0">
                <a:latin typeface="Arial"/>
              </a:rPr>
              <a:t> to an Apache website.</a:t>
            </a:r>
          </a:p>
          <a:p>
            <a:pPr>
              <a:buFont typeface="Wingdings" charset="2"/>
              <a:buChar char="Ø"/>
            </a:pPr>
            <a:r>
              <a:rPr lang="en-US" sz="2353" dirty="0" err="1" smtClean="0">
                <a:latin typeface="Arial"/>
              </a:rPr>
              <a:t>ModSecurity</a:t>
            </a:r>
            <a:r>
              <a:rPr lang="en-US" sz="2353" dirty="0" smtClean="0">
                <a:latin typeface="Arial"/>
              </a:rPr>
              <a:t> can apply different rules per Apache instance, being website specific.</a:t>
            </a:r>
          </a:p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Apache has </a:t>
            </a:r>
            <a:r>
              <a:rPr lang="en-US" sz="2353" dirty="0" err="1" smtClean="0">
                <a:latin typeface="Arial"/>
              </a:rPr>
              <a:t>plugins</a:t>
            </a:r>
            <a:r>
              <a:rPr lang="en-US" sz="2353" dirty="0" smtClean="0">
                <a:latin typeface="Arial"/>
              </a:rPr>
              <a:t> to most Application servers, and can proxy all web and application servers.</a:t>
            </a:r>
          </a:p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Apache/</a:t>
            </a:r>
            <a:r>
              <a:rPr lang="en-US" sz="2353" dirty="0" err="1" smtClean="0">
                <a:latin typeface="Arial"/>
              </a:rPr>
              <a:t>ModSecurity</a:t>
            </a:r>
            <a:r>
              <a:rPr lang="en-US" sz="2353" dirty="0" smtClean="0">
                <a:latin typeface="Arial"/>
              </a:rPr>
              <a:t> can even proxy in front of Microsoft’s IIS Web Server. </a:t>
            </a:r>
          </a:p>
          <a:p>
            <a:endParaRPr lang="en-US" sz="2353" dirty="0" smtClean="0">
              <a:latin typeface="Arial"/>
            </a:endParaRP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  <a:t>Apache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-107" charset="0"/>
              </a:rPr>
              <a:t>mod_security</a:t>
            </a:r>
            <a: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  <a:t/>
            </a:r>
            <a:b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  <a:t>(There are many rules from experts)</a:t>
            </a:r>
            <a:endParaRPr lang="en-US" sz="3000" dirty="0">
              <a:solidFill>
                <a:schemeClr val="tx1"/>
              </a:solidFill>
              <a:latin typeface="Arial" pitchFamily="-107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077200" cy="4953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2000" dirty="0" smtClean="0">
                <a:latin typeface="Arial"/>
              </a:rPr>
              <a:t>The </a:t>
            </a:r>
            <a:r>
              <a:rPr lang="en-US" sz="2000" dirty="0" err="1" smtClean="0">
                <a:latin typeface="Arial"/>
              </a:rPr>
              <a:t>mod_security</a:t>
            </a:r>
            <a:r>
              <a:rPr lang="en-US" sz="2000" dirty="0" smtClean="0">
                <a:latin typeface="Arial"/>
              </a:rPr>
              <a:t> module information can be found at </a:t>
            </a:r>
            <a:r>
              <a:rPr lang="en-US" sz="2000" dirty="0" smtClean="0">
                <a:latin typeface="Arial"/>
                <a:hlinkClick r:id="rId2"/>
              </a:rPr>
              <a:t>http://www.modsecurity.org/</a:t>
            </a:r>
            <a:endParaRPr lang="en-US" sz="2000" dirty="0" smtClean="0">
              <a:latin typeface="Arial"/>
            </a:endParaRPr>
          </a:p>
          <a:p>
            <a:pPr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2000" dirty="0" smtClean="0">
                <a:latin typeface="Arial"/>
              </a:rPr>
              <a:t>Load the </a:t>
            </a:r>
            <a:r>
              <a:rPr lang="en-US" sz="2000" dirty="0" err="1" smtClean="0">
                <a:latin typeface="Arial"/>
              </a:rPr>
              <a:t>mod_security</a:t>
            </a:r>
            <a:r>
              <a:rPr lang="en-US" sz="2000" dirty="0" smtClean="0">
                <a:latin typeface="Arial"/>
              </a:rPr>
              <a:t> and unique id modules (this example is XP) in conf/</a:t>
            </a:r>
            <a:r>
              <a:rPr lang="en-US" sz="2000" dirty="0" err="1" smtClean="0">
                <a:latin typeface="Arial"/>
              </a:rPr>
              <a:t>httpd.conf</a:t>
            </a:r>
            <a:r>
              <a:rPr lang="en-US" sz="2000" dirty="0" smtClean="0">
                <a:latin typeface="Arial"/>
              </a:rPr>
              <a:t>:</a:t>
            </a: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1800" dirty="0" err="1" smtClean="0">
                <a:solidFill>
                  <a:srgbClr val="000090"/>
                </a:solidFill>
                <a:latin typeface="Arial"/>
              </a:rPr>
              <a:t>LoadModule</a:t>
            </a:r>
            <a:r>
              <a:rPr lang="en-US" sz="1800" dirty="0" smtClean="0">
                <a:solidFill>
                  <a:srgbClr val="000090"/>
                </a:solidFill>
                <a:latin typeface="Arial"/>
              </a:rPr>
              <a:t> security2_module modules/mod_security2.so</a:t>
            </a: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1800" dirty="0" err="1" smtClean="0">
                <a:solidFill>
                  <a:srgbClr val="000090"/>
                </a:solidFill>
                <a:latin typeface="Arial"/>
              </a:rPr>
              <a:t>LoadModule</a:t>
            </a:r>
            <a:r>
              <a:rPr lang="en-US" sz="1800" dirty="0" smtClean="0">
                <a:solidFill>
                  <a:srgbClr val="000090"/>
                </a:solidFill>
                <a:latin typeface="Arial"/>
              </a:rPr>
              <a:t> </a:t>
            </a:r>
            <a:r>
              <a:rPr lang="en-US" sz="1800" dirty="0" err="1" smtClean="0">
                <a:solidFill>
                  <a:srgbClr val="000090"/>
                </a:solidFill>
                <a:latin typeface="Arial"/>
              </a:rPr>
              <a:t>unique_id_module</a:t>
            </a:r>
            <a:r>
              <a:rPr lang="en-US" sz="1800" dirty="0" smtClean="0">
                <a:solidFill>
                  <a:srgbClr val="000090"/>
                </a:solidFill>
                <a:latin typeface="Arial"/>
              </a:rPr>
              <a:t> modules/</a:t>
            </a:r>
            <a:r>
              <a:rPr lang="en-US" sz="1800" dirty="0" err="1" smtClean="0">
                <a:solidFill>
                  <a:srgbClr val="000090"/>
                </a:solidFill>
                <a:latin typeface="Arial"/>
              </a:rPr>
              <a:t>mod_unique_id.so</a:t>
            </a:r>
            <a:endParaRPr lang="en-US" sz="1800" dirty="0" smtClean="0">
              <a:solidFill>
                <a:srgbClr val="000090"/>
              </a:solidFill>
              <a:latin typeface="Arial"/>
            </a:endParaRPr>
          </a:p>
          <a:p>
            <a:pPr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2000" dirty="0" smtClean="0">
                <a:latin typeface="Arial"/>
              </a:rPr>
              <a:t> Add the base configuration and some of the base rules:</a:t>
            </a: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1800" dirty="0" smtClean="0">
                <a:solidFill>
                  <a:srgbClr val="000090"/>
                </a:solidFill>
                <a:latin typeface="Arial"/>
              </a:rPr>
              <a:t>Include conf/</a:t>
            </a:r>
            <a:r>
              <a:rPr lang="en-US" sz="1800" dirty="0" err="1" smtClean="0">
                <a:solidFill>
                  <a:srgbClr val="000090"/>
                </a:solidFill>
                <a:latin typeface="Arial"/>
              </a:rPr>
              <a:t>mod_security.conf</a:t>
            </a:r>
            <a:endParaRPr lang="en-US" sz="1800" dirty="0" smtClean="0">
              <a:solidFill>
                <a:srgbClr val="000090"/>
              </a:solidFill>
              <a:latin typeface="Arial"/>
            </a:endParaRP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1800" dirty="0" smtClean="0">
                <a:solidFill>
                  <a:srgbClr val="000090"/>
                </a:solidFill>
                <a:latin typeface="Arial"/>
              </a:rPr>
              <a:t>Include conf/base_rules/modsecurity_crs_41_xss_attacks.conf </a:t>
            </a: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1800" dirty="0" smtClean="0">
                <a:solidFill>
                  <a:srgbClr val="000090"/>
                </a:solidFill>
                <a:latin typeface="Arial"/>
              </a:rPr>
              <a:t>Include conf/base_rules/modsecurity_crs_23_request_limits.conf </a:t>
            </a: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1800" dirty="0" smtClean="0">
                <a:solidFill>
                  <a:srgbClr val="000090"/>
                </a:solidFill>
                <a:latin typeface="Arial"/>
              </a:rPr>
              <a:t>Include conf/base_rules/modsecurity_crs_35_bad_robots.conf </a:t>
            </a: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1800" dirty="0" smtClean="0">
                <a:solidFill>
                  <a:srgbClr val="000090"/>
                </a:solidFill>
                <a:latin typeface="Arial"/>
              </a:rPr>
              <a:t>Include conf/base_rules/modsecurity_crs_40_generic_attacks.conf </a:t>
            </a: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r>
              <a:rPr lang="en-US" sz="1800" dirty="0" smtClean="0">
                <a:solidFill>
                  <a:srgbClr val="000090"/>
                </a:solidFill>
                <a:latin typeface="Arial"/>
              </a:rPr>
              <a:t>Include conf/base_rules/modsecurity_crs_41_sql_injection_attacks.conf </a:t>
            </a: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endParaRPr lang="en-US" sz="2000" dirty="0" smtClean="0"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868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  <a:t>Here is an Apache server configured by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-107" charset="0"/>
              </a:rPr>
              <a:t>ModSecurity</a:t>
            </a:r>
            <a: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  <a:t> to look like IIS 6.0</a:t>
            </a:r>
            <a:endParaRPr lang="en-US" sz="3000" dirty="0">
              <a:solidFill>
                <a:schemeClr val="tx1"/>
              </a:solidFill>
              <a:latin typeface="Arial" pitchFamily="-107" charset="0"/>
            </a:endParaRPr>
          </a:p>
        </p:txBody>
      </p:sp>
      <p:graphicFrame>
        <p:nvGraphicFramePr>
          <p:cNvPr id="1549314" name="Object 2"/>
          <p:cNvGraphicFramePr>
            <a:graphicFrameLocks noChangeAspect="1"/>
          </p:cNvGraphicFramePr>
          <p:nvPr/>
        </p:nvGraphicFramePr>
        <p:xfrm>
          <a:off x="609600" y="1447800"/>
          <a:ext cx="7537450" cy="4953000"/>
        </p:xfrm>
        <a:graphic>
          <a:graphicData uri="http://schemas.openxmlformats.org/presentationml/2006/ole">
            <p:oleObj spid="_x0000_s1549314" name="Document" r:id="rId3" imgW="3035300" imgH="1981200" progId="Word.Document.8">
              <p:link updateAutomatic="1"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  <a:t>Cons</a:t>
            </a:r>
            <a:endParaRPr lang="en-US" sz="3000" dirty="0">
              <a:solidFill>
                <a:schemeClr val="tx1"/>
              </a:solidFill>
              <a:latin typeface="Arial" pitchFamily="-107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077200" cy="495300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353" dirty="0" err="1" smtClean="0">
                <a:latin typeface="Arial"/>
              </a:rPr>
              <a:t>WAFs</a:t>
            </a:r>
            <a:r>
              <a:rPr lang="en-US" sz="2353" dirty="0" smtClean="0">
                <a:latin typeface="Arial"/>
              </a:rPr>
              <a:t> are limited by their </a:t>
            </a:r>
            <a:r>
              <a:rPr lang="en-US" sz="2353" dirty="0" err="1" smtClean="0">
                <a:latin typeface="Arial"/>
              </a:rPr>
              <a:t>rulesets</a:t>
            </a:r>
            <a:r>
              <a:rPr lang="en-US" sz="2353" dirty="0" smtClean="0">
                <a:latin typeface="Arial"/>
              </a:rPr>
              <a:t>. </a:t>
            </a:r>
          </a:p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WAF rules require maintaining as vulnerabilities and the website changes.</a:t>
            </a:r>
          </a:p>
          <a:p>
            <a:pPr>
              <a:buFont typeface="Wingdings" charset="2"/>
              <a:buChar char="Ø"/>
            </a:pPr>
            <a:r>
              <a:rPr lang="en-US" sz="2353" dirty="0" err="1" smtClean="0">
                <a:latin typeface="Arial"/>
              </a:rPr>
              <a:t>WAFs</a:t>
            </a:r>
            <a:r>
              <a:rPr lang="en-US" sz="2353" dirty="0" smtClean="0">
                <a:latin typeface="Arial"/>
              </a:rPr>
              <a:t> have broken websites because the website does not follow standards.</a:t>
            </a:r>
          </a:p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When adding rules, a strong understanding of the website, its code and pages, and its environment is required. </a:t>
            </a:r>
          </a:p>
          <a:p>
            <a:pPr>
              <a:buFont typeface="Wingdings" charset="2"/>
              <a:buChar char="Ø"/>
            </a:pPr>
            <a:r>
              <a:rPr lang="en-US" sz="2353" dirty="0" err="1" smtClean="0">
                <a:latin typeface="Arial"/>
              </a:rPr>
              <a:t>WAFs</a:t>
            </a:r>
            <a:r>
              <a:rPr lang="en-US" sz="2353" dirty="0" smtClean="0">
                <a:latin typeface="Arial"/>
              </a:rPr>
              <a:t> are not a cure all, and requires code changes as well to maintain the websites, such as upgrading SQL7 to SQL 2005.</a:t>
            </a:r>
          </a:p>
          <a:p>
            <a:endParaRPr lang="en-US" sz="2353" dirty="0" smtClean="0">
              <a:latin typeface="Arial"/>
            </a:endParaRP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dirty="0" smtClean="0">
                <a:solidFill>
                  <a:schemeClr val="tx1"/>
                </a:solidFill>
                <a:latin typeface="Arial" pitchFamily="-107" charset="0"/>
              </a:rPr>
              <a:t>Pros</a:t>
            </a:r>
            <a:endParaRPr lang="en-US" sz="3000" dirty="0">
              <a:solidFill>
                <a:schemeClr val="tx1"/>
              </a:solidFill>
              <a:latin typeface="Arial" pitchFamily="-107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077200" cy="495300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Installing a WAF is usually quicker than rewriting a website. </a:t>
            </a:r>
          </a:p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WAF rules are extensive, usually free, and built by industry experts. </a:t>
            </a:r>
          </a:p>
          <a:p>
            <a:pPr>
              <a:buFont typeface="Wingdings" charset="2"/>
              <a:buChar char="Ø"/>
            </a:pPr>
            <a:r>
              <a:rPr lang="en-US" sz="2353" dirty="0" err="1" smtClean="0">
                <a:latin typeface="Arial"/>
              </a:rPr>
              <a:t>WAFs</a:t>
            </a:r>
            <a:r>
              <a:rPr lang="en-US" sz="2353" dirty="0" smtClean="0">
                <a:latin typeface="Arial"/>
              </a:rPr>
              <a:t> can detect vulnerabilities and attacks that web scanners do not always detect. </a:t>
            </a:r>
          </a:p>
          <a:p>
            <a:pPr>
              <a:buFont typeface="Wingdings" charset="2"/>
              <a:buChar char="Ø"/>
            </a:pPr>
            <a:r>
              <a:rPr lang="en-US" sz="2353" dirty="0" smtClean="0">
                <a:latin typeface="Arial"/>
              </a:rPr>
              <a:t>A WAF can change the behavior of a website that website code cannot change. </a:t>
            </a:r>
          </a:p>
          <a:p>
            <a:endParaRPr lang="en-US" sz="2353" dirty="0" smtClean="0">
              <a:latin typeface="Arial"/>
            </a:endParaRPr>
          </a:p>
          <a:p>
            <a:pPr lvl="1" eaLnBrk="1" hangingPunct="1">
              <a:lnSpc>
                <a:spcPct val="105000"/>
              </a:lnSpc>
              <a:buFont typeface="Wingdings" charset="2"/>
              <a:buChar char="Ø"/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eorgia"/>
        <a:ea typeface="MS Gothic"/>
        <a:cs typeface="MS Gothic"/>
      </a:majorFont>
      <a:minorFont>
        <a:latin typeface="Georgia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0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eorgia"/>
        <a:ea typeface="MS Gothic"/>
        <a:cs typeface="MS Gothic"/>
      </a:majorFont>
      <a:minorFont>
        <a:latin typeface="Georgia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eorgia"/>
        <a:ea typeface="MS Gothic"/>
        <a:cs typeface="MS Gothic"/>
      </a:majorFont>
      <a:minorFont>
        <a:latin typeface="Georgia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Custom 8">
      <a:dk1>
        <a:srgbClr val="000000"/>
      </a:dk1>
      <a:lt1>
        <a:srgbClr val="FFFFFF"/>
      </a:lt1>
      <a:dk2>
        <a:srgbClr val="000000"/>
      </a:dk2>
      <a:lt2>
        <a:srgbClr val="5C27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71F6E"/>
      </a:hlink>
      <a:folHlink>
        <a:srgbClr val="812FB2"/>
      </a:folHlink>
    </a:clrScheme>
    <a:fontScheme name="Office Theme">
      <a:majorFont>
        <a:latin typeface="Georgia"/>
        <a:ea typeface="MS Gothic"/>
        <a:cs typeface="MS Gothic"/>
      </a:majorFont>
      <a:minorFont>
        <a:latin typeface="Georgia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eorgia"/>
        <a:ea typeface="MS Gothic"/>
        <a:cs typeface="MS Gothic"/>
      </a:majorFont>
      <a:minorFont>
        <a:latin typeface="Georgia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eorgia"/>
        <a:ea typeface="MS Gothic"/>
        <a:cs typeface="MS Gothic"/>
      </a:majorFont>
      <a:minorFont>
        <a:latin typeface="Georgia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eorgia"/>
        <a:ea typeface="MS Gothic"/>
        <a:cs typeface="MS Gothic"/>
      </a:majorFont>
      <a:minorFont>
        <a:latin typeface="Georgia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eorgia"/>
        <a:ea typeface="MS Gothic"/>
        <a:cs typeface="MS Gothic"/>
      </a:majorFont>
      <a:minorFont>
        <a:latin typeface="Georgia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eorgia"/>
        <a:ea typeface="MS Gothic"/>
        <a:cs typeface="MS Gothic"/>
      </a:majorFont>
      <a:minorFont>
        <a:latin typeface="Georgia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eorgia"/>
        <a:ea typeface="MS Gothic"/>
        <a:cs typeface="MS Gothic"/>
      </a:majorFont>
      <a:minorFont>
        <a:latin typeface="Georgia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eorgia"/>
        <a:ea typeface="MS Gothic"/>
        <a:cs typeface="MS Gothic"/>
      </a:majorFont>
      <a:minorFont>
        <a:latin typeface="Georgia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17496</TotalTime>
  <Words>606</Words>
  <Application>Microsoft Macintosh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rich:Desktop:classes:production:WaFProj:CS591_rheltonRevDec001.doc!OLE_LINK1</vt:lpstr>
      <vt:lpstr>Slide 1</vt:lpstr>
      <vt:lpstr>Abstract (see my paper for sources)</vt:lpstr>
      <vt:lpstr>Web Application Firewalls (WAF)  </vt:lpstr>
      <vt:lpstr>WAF</vt:lpstr>
      <vt:lpstr>WAF</vt:lpstr>
      <vt:lpstr>Apache mod_security (There are many rules from experts)</vt:lpstr>
      <vt:lpstr>Here is an Apache server configured by ModSecurity to look like IIS 6.0</vt:lpstr>
      <vt:lpstr>Cons</vt:lpstr>
      <vt:lpstr>Pros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Presentation</dc:title>
  <dc:creator>qnwa08</dc:creator>
  <cp:lastModifiedBy>Rich Helton</cp:lastModifiedBy>
  <cp:revision>873</cp:revision>
  <cp:lastPrinted>2010-07-27T17:50:46Z</cp:lastPrinted>
  <dcterms:created xsi:type="dcterms:W3CDTF">2010-12-05T19:49:27Z</dcterms:created>
  <dcterms:modified xsi:type="dcterms:W3CDTF">2010-12-05T19:50:14Z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TC062561681033</vt:lpwstr>
  </property>
</Properties>
</file>