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60" r:id="rId5"/>
    <p:sldId id="266" r:id="rId6"/>
    <p:sldId id="259" r:id="rId7"/>
    <p:sldId id="261" r:id="rId8"/>
    <p:sldId id="264" r:id="rId9"/>
    <p:sldId id="262" r:id="rId10"/>
    <p:sldId id="263"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02" y="-9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7975C3BB-651C-439B-9F5E-A612A9C39D99}" type="datetimeFigureOut">
              <a:rPr lang="en-US" smtClean="0"/>
              <a:t>12/2/2010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DF83A1-72D3-4276-BC45-7BDCD5ABF137}"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5C3BB-651C-439B-9F5E-A612A9C39D99}" type="datetimeFigureOut">
              <a:rPr lang="en-US" smtClean="0"/>
              <a:t>12/2/2010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DF83A1-72D3-4276-BC45-7BDCD5ABF13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5C3BB-651C-439B-9F5E-A612A9C39D99}" type="datetimeFigureOut">
              <a:rPr lang="en-US" smtClean="0"/>
              <a:t>12/2/2010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DF83A1-72D3-4276-BC45-7BDCD5ABF13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7975C3BB-651C-439B-9F5E-A612A9C39D99}" type="datetimeFigureOut">
              <a:rPr lang="en-US" smtClean="0"/>
              <a:t>12/2/2010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DF83A1-72D3-4276-BC45-7BDCD5ABF137}"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75C3BB-651C-439B-9F5E-A612A9C39D99}" type="datetimeFigureOut">
              <a:rPr lang="en-US" smtClean="0"/>
              <a:t>12/2/2010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DF83A1-72D3-4276-BC45-7BDCD5ABF13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7975C3BB-651C-439B-9F5E-A612A9C39D99}" type="datetimeFigureOut">
              <a:rPr lang="en-US" smtClean="0"/>
              <a:t>12/2/2010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DF83A1-72D3-4276-BC45-7BDCD5ABF13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975C3BB-651C-439B-9F5E-A612A9C39D99}" type="datetimeFigureOut">
              <a:rPr lang="en-US" smtClean="0"/>
              <a:t>12/2/2010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DF83A1-72D3-4276-BC45-7BDCD5ABF13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975C3BB-651C-439B-9F5E-A612A9C39D99}" type="datetimeFigureOut">
              <a:rPr lang="en-US" smtClean="0"/>
              <a:t>12/2/2010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DF83A1-72D3-4276-BC45-7BDCD5ABF13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75C3BB-651C-439B-9F5E-A612A9C39D99}" type="datetimeFigureOut">
              <a:rPr lang="en-US" smtClean="0"/>
              <a:t>12/2/2010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DF83A1-72D3-4276-BC45-7BDCD5ABF13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75C3BB-651C-439B-9F5E-A612A9C39D99}" type="datetimeFigureOut">
              <a:rPr lang="en-US" smtClean="0"/>
              <a:t>12/2/2010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DF83A1-72D3-4276-BC45-7BDCD5ABF13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75C3BB-651C-439B-9F5E-A612A9C39D99}" type="datetimeFigureOut">
              <a:rPr lang="en-US" smtClean="0"/>
              <a:t>12/2/2010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DF83A1-72D3-4276-BC45-7BDCD5ABF13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7975C3BB-651C-439B-9F5E-A612A9C39D99}" type="datetimeFigureOut">
              <a:rPr lang="en-US" smtClean="0"/>
              <a:t>12/2/2010</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96DF83A1-72D3-4276-BC45-7BDCD5ABF137}"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2590800"/>
          </a:xfrm>
        </p:spPr>
        <p:txBody>
          <a:bodyPr>
            <a:normAutofit/>
          </a:bodyPr>
          <a:lstStyle/>
          <a:p>
            <a:r>
              <a:rPr lang="en-US" sz="2400" dirty="0" smtClean="0"/>
              <a:t>By:</a:t>
            </a:r>
          </a:p>
          <a:p>
            <a:r>
              <a:rPr lang="en-US" sz="2400" dirty="0" smtClean="0"/>
              <a:t>Bryan Carey</a:t>
            </a:r>
          </a:p>
          <a:p>
            <a:r>
              <a:rPr lang="en-US" sz="2400" dirty="0" smtClean="0"/>
              <a:t>Randy Cook</a:t>
            </a:r>
          </a:p>
          <a:p>
            <a:r>
              <a:rPr lang="en-US" sz="2400" dirty="0" smtClean="0"/>
              <a:t>Richard </a:t>
            </a:r>
            <a:r>
              <a:rPr lang="en-US" sz="2400" dirty="0" err="1" smtClean="0"/>
              <a:t>Jost</a:t>
            </a:r>
            <a:endParaRPr lang="en-US" sz="2400" dirty="0"/>
          </a:p>
        </p:txBody>
      </p:sp>
      <p:sp>
        <p:nvSpPr>
          <p:cNvPr id="2" name="Title 1"/>
          <p:cNvSpPr>
            <a:spLocks noGrp="1"/>
          </p:cNvSpPr>
          <p:nvPr>
            <p:ph type="ctrTitle"/>
          </p:nvPr>
        </p:nvSpPr>
        <p:spPr/>
        <p:txBody>
          <a:bodyPr>
            <a:normAutofit/>
          </a:bodyPr>
          <a:lstStyle/>
          <a:p>
            <a:r>
              <a:rPr lang="en-US" sz="4400" dirty="0" smtClean="0"/>
              <a:t>Tor: anonymous browsing</a:t>
            </a:r>
            <a:endParaRPr lang="en-US" sz="4400" dirty="0"/>
          </a:p>
        </p:txBody>
      </p:sp>
    </p:spTree>
    <p:extLst>
      <p:ext uri="{BB962C8B-B14F-4D97-AF65-F5344CB8AC3E}">
        <p14:creationId xmlns:p14="http://schemas.microsoft.com/office/powerpoint/2010/main" val="31674781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Risks</a:t>
            </a:r>
            <a:endParaRPr lang="en-US" sz="4400" dirty="0"/>
          </a:p>
        </p:txBody>
      </p:sp>
      <p:sp>
        <p:nvSpPr>
          <p:cNvPr id="3" name="Content Placeholder 2"/>
          <p:cNvSpPr>
            <a:spLocks noGrp="1"/>
          </p:cNvSpPr>
          <p:nvPr>
            <p:ph sz="quarter" idx="13"/>
          </p:nvPr>
        </p:nvSpPr>
        <p:spPr/>
        <p:txBody>
          <a:bodyPr/>
          <a:lstStyle/>
          <a:p>
            <a:r>
              <a:rPr lang="en-US" sz="2400" dirty="0" smtClean="0"/>
              <a:t>The Tor network is still relatively small, and it’s probably possible that a powerful attacker could trace users, although it’s obviously much safer than using direct connections</a:t>
            </a:r>
          </a:p>
          <a:p>
            <a:r>
              <a:rPr lang="en-US" sz="2400" dirty="0" smtClean="0"/>
              <a:t>Malicious </a:t>
            </a:r>
            <a:r>
              <a:rPr lang="en-US" sz="2400" dirty="0" smtClean="0"/>
              <a:t>or misconfigured Tor nodes can send you to a wrong page, or send you malicious applets disguised as domains you may </a:t>
            </a:r>
            <a:r>
              <a:rPr lang="en-US" sz="2400" dirty="0" smtClean="0"/>
              <a:t>trust</a:t>
            </a:r>
          </a:p>
          <a:p>
            <a:r>
              <a:rPr lang="en-US" sz="2400" dirty="0" smtClean="0"/>
              <a:t>“End-To-End Correlation” - Relating the time a packet was sent from a node and received by a client.</a:t>
            </a:r>
          </a:p>
          <a:p>
            <a:endParaRPr lang="en-US" dirty="0"/>
          </a:p>
        </p:txBody>
      </p:sp>
    </p:spTree>
    <p:extLst>
      <p:ext uri="{BB962C8B-B14F-4D97-AF65-F5344CB8AC3E}">
        <p14:creationId xmlns:p14="http://schemas.microsoft.com/office/powerpoint/2010/main" val="562006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RISKS (CONT)</a:t>
            </a:r>
            <a:endParaRPr lang="en-US" sz="4400" dirty="0"/>
          </a:p>
        </p:txBody>
      </p:sp>
      <p:sp>
        <p:nvSpPr>
          <p:cNvPr id="3" name="Content Placeholder 2"/>
          <p:cNvSpPr>
            <a:spLocks noGrp="1"/>
          </p:cNvSpPr>
          <p:nvPr>
            <p:ph sz="quarter" idx="13"/>
          </p:nvPr>
        </p:nvSpPr>
        <p:spPr/>
        <p:txBody>
          <a:bodyPr>
            <a:normAutofit/>
          </a:bodyPr>
          <a:lstStyle/>
          <a:p>
            <a:r>
              <a:rPr lang="en-US" sz="2400" dirty="0" smtClean="0"/>
              <a:t>Exit-Node Monitoring – If a user doesn’t use an SSL connection and logs into an email/bank/</a:t>
            </a:r>
            <a:r>
              <a:rPr lang="en-US" sz="2400" dirty="0" err="1" smtClean="0"/>
              <a:t>etc</a:t>
            </a:r>
            <a:r>
              <a:rPr lang="en-US" sz="2400" dirty="0" smtClean="0"/>
              <a:t> account it’s possible for the operator of the Exit Node to capture that information</a:t>
            </a:r>
          </a:p>
          <a:p>
            <a:r>
              <a:rPr lang="en-US" sz="2400" dirty="0" smtClean="0"/>
              <a:t>In 2007 </a:t>
            </a:r>
            <a:r>
              <a:rPr lang="en-US" sz="2400" dirty="0"/>
              <a:t>Dan </a:t>
            </a:r>
            <a:r>
              <a:rPr lang="en-US" sz="2400" dirty="0" err="1"/>
              <a:t>Egerstad</a:t>
            </a:r>
            <a:r>
              <a:rPr lang="en-US" sz="2400" dirty="0"/>
              <a:t> (Swedish security consultant</a:t>
            </a:r>
            <a:r>
              <a:rPr lang="en-US" sz="2400" dirty="0" smtClean="0"/>
              <a:t>), revealed </a:t>
            </a:r>
            <a:r>
              <a:rPr lang="en-US" sz="2400" dirty="0"/>
              <a:t>that he had intercepted usernames and passwords for a large number of email accounts by operating and monitoring Tor </a:t>
            </a:r>
            <a:r>
              <a:rPr lang="en-US" sz="2400" dirty="0" smtClean="0"/>
              <a:t>Exit Nodes.</a:t>
            </a:r>
          </a:p>
          <a:p>
            <a:r>
              <a:rPr lang="en-US" sz="2400" dirty="0" smtClean="0"/>
              <a:t>Essentially the same amount of danger of connecting to an “open” un-secure and un-encrypted </a:t>
            </a:r>
            <a:r>
              <a:rPr lang="en-US" sz="2400" dirty="0" err="1"/>
              <a:t>w</a:t>
            </a:r>
            <a:r>
              <a:rPr lang="en-US" sz="2400" dirty="0" err="1" smtClean="0"/>
              <a:t>ifi</a:t>
            </a:r>
            <a:r>
              <a:rPr lang="en-US" sz="2400" dirty="0" smtClean="0"/>
              <a:t> and accessing the same data</a:t>
            </a:r>
            <a:endParaRPr lang="en-US" sz="2400" dirty="0"/>
          </a:p>
        </p:txBody>
      </p:sp>
    </p:spTree>
    <p:extLst>
      <p:ext uri="{BB962C8B-B14F-4D97-AF65-F5344CB8AC3E}">
        <p14:creationId xmlns:p14="http://schemas.microsoft.com/office/powerpoint/2010/main" val="2429474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Anonymity online</a:t>
            </a:r>
            <a:endParaRPr lang="en-US" sz="4400" dirty="0"/>
          </a:p>
        </p:txBody>
      </p:sp>
      <p:sp>
        <p:nvSpPr>
          <p:cNvPr id="3" name="Content Placeholder 2"/>
          <p:cNvSpPr>
            <a:spLocks noGrp="1"/>
          </p:cNvSpPr>
          <p:nvPr>
            <p:ph sz="quarter" idx="13"/>
          </p:nvPr>
        </p:nvSpPr>
        <p:spPr/>
        <p:txBody>
          <a:bodyPr/>
          <a:lstStyle/>
          <a:p>
            <a:endParaRPr lang="en-US" dirty="0" smtClean="0"/>
          </a:p>
          <a:p>
            <a:r>
              <a:rPr lang="en-US" sz="2400" dirty="0" smtClean="0"/>
              <a:t>Protect personal freedom and privacy</a:t>
            </a:r>
          </a:p>
          <a:p>
            <a:r>
              <a:rPr lang="en-US" sz="2400" dirty="0" smtClean="0"/>
              <a:t>Defend yourself against network surveillance and traffic </a:t>
            </a:r>
            <a:r>
              <a:rPr lang="en-US" sz="2400" dirty="0" smtClean="0"/>
              <a:t>analysis</a:t>
            </a:r>
          </a:p>
          <a:p>
            <a:r>
              <a:rPr lang="en-US" sz="2400" dirty="0" smtClean="0"/>
              <a:t>Circumvent and avoid censorship from governments/parties in power</a:t>
            </a:r>
          </a:p>
          <a:p>
            <a:r>
              <a:rPr lang="en-US" sz="2400" dirty="0" smtClean="0"/>
              <a:t>Claimed to be used by: Common users, businesses, activists, media, </a:t>
            </a:r>
            <a:r>
              <a:rPr lang="en-US" sz="2400" smtClean="0"/>
              <a:t>and military</a:t>
            </a:r>
            <a:endParaRPr lang="en-US" sz="2400" dirty="0" smtClean="0"/>
          </a:p>
          <a:p>
            <a:pPr marL="0" indent="0">
              <a:buNone/>
            </a:pPr>
            <a:endParaRPr lang="en-US" dirty="0" smtClean="0"/>
          </a:p>
          <a:p>
            <a:endParaRPr lang="en-US" dirty="0"/>
          </a:p>
        </p:txBody>
      </p:sp>
    </p:spTree>
    <p:extLst>
      <p:ext uri="{BB962C8B-B14F-4D97-AF65-F5344CB8AC3E}">
        <p14:creationId xmlns:p14="http://schemas.microsoft.com/office/powerpoint/2010/main" val="12674898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Tor</a:t>
            </a:r>
            <a:endParaRPr lang="en-US" dirty="0"/>
          </a:p>
        </p:txBody>
      </p:sp>
      <p:sp>
        <p:nvSpPr>
          <p:cNvPr id="3" name="Content Placeholder 2"/>
          <p:cNvSpPr>
            <a:spLocks noGrp="1"/>
          </p:cNvSpPr>
          <p:nvPr>
            <p:ph sz="quarter" idx="13"/>
          </p:nvPr>
        </p:nvSpPr>
        <p:spPr/>
        <p:txBody>
          <a:bodyPr>
            <a:normAutofit lnSpcReduction="10000"/>
          </a:bodyPr>
          <a:lstStyle/>
          <a:p>
            <a:r>
              <a:rPr lang="en-US" sz="2400" dirty="0" smtClean="0"/>
              <a:t>Open source</a:t>
            </a:r>
          </a:p>
          <a:p>
            <a:r>
              <a:rPr lang="en-US" sz="2400" dirty="0" smtClean="0"/>
              <a:t>A network of virtual tunnels</a:t>
            </a:r>
          </a:p>
          <a:p>
            <a:r>
              <a:rPr lang="en-US" sz="2400" dirty="0" smtClean="0"/>
              <a:t>Solves 3 important privacy problems:</a:t>
            </a:r>
          </a:p>
          <a:p>
            <a:pPr lvl="1"/>
            <a:r>
              <a:rPr lang="en-US" sz="2400" dirty="0" smtClean="0"/>
              <a:t>Prevents websites and other services from learning your location</a:t>
            </a:r>
          </a:p>
          <a:p>
            <a:pPr lvl="1"/>
            <a:r>
              <a:rPr lang="en-US" sz="2400" dirty="0" smtClean="0"/>
              <a:t>Prevents eavesdroppers from learning what information you’re fetching and where from</a:t>
            </a:r>
          </a:p>
          <a:p>
            <a:pPr lvl="1"/>
            <a:r>
              <a:rPr lang="en-US" sz="2400" dirty="0" smtClean="0"/>
              <a:t>Routes connections through multiple Tor servers so no single server can learn what you’re up to</a:t>
            </a:r>
          </a:p>
          <a:p>
            <a:pPr lvl="1"/>
            <a:endParaRPr lang="en-US" dirty="0"/>
          </a:p>
        </p:txBody>
      </p:sp>
    </p:spTree>
    <p:extLst>
      <p:ext uri="{BB962C8B-B14F-4D97-AF65-F5344CB8AC3E}">
        <p14:creationId xmlns:p14="http://schemas.microsoft.com/office/powerpoint/2010/main" val="3293546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How it works</a:t>
            </a:r>
            <a:endParaRPr lang="en-US" sz="4400" dirty="0"/>
          </a:p>
        </p:txBody>
      </p:sp>
      <p:sp>
        <p:nvSpPr>
          <p:cNvPr id="3" name="Content Placeholder 2"/>
          <p:cNvSpPr>
            <a:spLocks noGrp="1"/>
          </p:cNvSpPr>
          <p:nvPr>
            <p:ph sz="quarter" idx="13"/>
          </p:nvPr>
        </p:nvSpPr>
        <p:spPr/>
        <p:txBody>
          <a:bodyPr/>
          <a:lstStyle/>
          <a:p>
            <a:r>
              <a:rPr lang="en-US" sz="2000" dirty="0" smtClean="0"/>
              <a:t>User will obtain a list of all Tor nodes from a directory server</a:t>
            </a:r>
          </a:p>
          <a:p>
            <a:r>
              <a:rPr lang="en-US" sz="2000" dirty="0" smtClean="0"/>
              <a:t>In doing this, network transactions are distributed over several places on the Internet</a:t>
            </a:r>
          </a:p>
          <a:p>
            <a:r>
              <a:rPr lang="en-US" sz="2000" dirty="0" smtClean="0"/>
              <a:t>Once a list of Tor nodes are obtained, a random path is taken via several relays that cover your tracks</a:t>
            </a:r>
          </a:p>
          <a:p>
            <a:r>
              <a:rPr lang="en-US" sz="2000" dirty="0" smtClean="0"/>
              <a:t>An </a:t>
            </a:r>
            <a:r>
              <a:rPr lang="en-US" sz="2000" dirty="0"/>
              <a:t>observer at any single point cannot tell where the data came from or where it’s </a:t>
            </a:r>
            <a:r>
              <a:rPr lang="en-US" sz="2000" dirty="0" smtClean="0"/>
              <a:t>going</a:t>
            </a:r>
          </a:p>
          <a:p>
            <a:r>
              <a:rPr lang="en-US" sz="2000" dirty="0" smtClean="0"/>
              <a:t>No single relay ever knows the complete path a data packet has taken</a:t>
            </a:r>
          </a:p>
          <a:p>
            <a:r>
              <a:rPr lang="en-US" sz="2000" dirty="0" smtClean="0"/>
              <a:t>For efficiency, Tor will use the same path for connections that happen within the same 10 minutes.  Later requests are given a new path </a:t>
            </a:r>
            <a:endParaRPr lang="en-US" sz="2000" dirty="0"/>
          </a:p>
          <a:p>
            <a:endParaRPr lang="en-US" dirty="0"/>
          </a:p>
          <a:p>
            <a:endParaRPr lang="en-US" dirty="0" smtClean="0"/>
          </a:p>
        </p:txBody>
      </p:sp>
    </p:spTree>
    <p:extLst>
      <p:ext uri="{BB962C8B-B14F-4D97-AF65-F5344CB8AC3E}">
        <p14:creationId xmlns:p14="http://schemas.microsoft.com/office/powerpoint/2010/main" val="1596828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HOW IT WORKS (CONT)</a:t>
            </a:r>
            <a:endParaRPr lang="en-US" sz="4400" dirty="0"/>
          </a:p>
        </p:txBody>
      </p:sp>
      <p:sp>
        <p:nvSpPr>
          <p:cNvPr id="3" name="Content Placeholder 2"/>
          <p:cNvSpPr>
            <a:spLocks noGrp="1"/>
          </p:cNvSpPr>
          <p:nvPr>
            <p:ph sz="quarter" idx="13"/>
          </p:nvPr>
        </p:nvSpPr>
        <p:spPr/>
        <p:txBody>
          <a:bodyPr>
            <a:normAutofit/>
          </a:bodyPr>
          <a:lstStyle/>
          <a:p>
            <a:r>
              <a:rPr lang="en-US" sz="2400" dirty="0" smtClean="0"/>
              <a:t>Uses multi-layer encryption so that anywhere within the Tor network the packet cannot be deciphered (without proper keys)</a:t>
            </a:r>
          </a:p>
          <a:p>
            <a:r>
              <a:rPr lang="en-US" sz="2400" dirty="0" smtClean="0"/>
              <a:t>Creates a SOCKS proxy so that any application that can take advantage of SOCKS can send it’s traffic through the Tor network thus encrypting the data and obfuscating the point of origin.</a:t>
            </a:r>
            <a:endParaRPr lang="en-US" sz="2400" dirty="0"/>
          </a:p>
        </p:txBody>
      </p:sp>
    </p:spTree>
    <p:extLst>
      <p:ext uri="{BB962C8B-B14F-4D97-AF65-F5344CB8AC3E}">
        <p14:creationId xmlns:p14="http://schemas.microsoft.com/office/powerpoint/2010/main" val="3919189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452" y="-381000"/>
            <a:ext cx="7924800" cy="1143000"/>
          </a:xfrm>
        </p:spPr>
        <p:txBody>
          <a:bodyPr/>
          <a:lstStyle/>
          <a:p>
            <a:r>
              <a:rPr lang="en-US" sz="4400" dirty="0" smtClean="0"/>
              <a:t>How it </a:t>
            </a:r>
            <a:r>
              <a:rPr lang="en-US" sz="4400" dirty="0" smtClean="0"/>
              <a:t>works (CONT)</a:t>
            </a:r>
            <a:endParaRPr lang="en-US" sz="4400" dirty="0"/>
          </a:p>
        </p:txBody>
      </p:sp>
      <p:pic>
        <p:nvPicPr>
          <p:cNvPr id="1026" name="Picture 2" descr="C:\Users\rcook3\Desktop\tor\htw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750" y="1066800"/>
            <a:ext cx="3457050" cy="22098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rcook3\Desktop\tor\htw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81051" y="1053951"/>
            <a:ext cx="3477149" cy="222264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rcook3\Desktop\tor\htw3.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1251" y="3492352"/>
            <a:ext cx="3477149" cy="2222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9676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Hidden services</a:t>
            </a:r>
            <a:endParaRPr lang="en-US" sz="4400" dirty="0"/>
          </a:p>
        </p:txBody>
      </p:sp>
      <p:sp>
        <p:nvSpPr>
          <p:cNvPr id="3" name="Content Placeholder 2"/>
          <p:cNvSpPr>
            <a:spLocks noGrp="1"/>
          </p:cNvSpPr>
          <p:nvPr>
            <p:ph sz="quarter" idx="13"/>
          </p:nvPr>
        </p:nvSpPr>
        <p:spPr/>
        <p:txBody>
          <a:bodyPr/>
          <a:lstStyle/>
          <a:p>
            <a:r>
              <a:rPr lang="en-US" sz="2400" dirty="0" smtClean="0"/>
              <a:t>Services such as instant messaging or web publishing can be made hidden with Tor</a:t>
            </a:r>
          </a:p>
          <a:p>
            <a:r>
              <a:rPr lang="en-US" sz="2400" dirty="0" smtClean="0"/>
              <a:t>Using Tor “rendezvous points,” other Tor users can connect to these services without knowing the other’s network identity</a:t>
            </a:r>
          </a:p>
          <a:p>
            <a:r>
              <a:rPr lang="en-US" sz="2400" dirty="0" smtClean="0"/>
              <a:t>For example:</a:t>
            </a:r>
          </a:p>
          <a:p>
            <a:pPr marL="0" indent="0">
              <a:buNone/>
            </a:pPr>
            <a:r>
              <a:rPr lang="en-US" sz="2400" dirty="0"/>
              <a:t> </a:t>
            </a:r>
            <a:r>
              <a:rPr lang="en-US" sz="2400" dirty="0" smtClean="0"/>
              <a:t>	A website could be hosted by a Tor user.  He or she would not have to worry about censorship, because no one would be able to determine who was offering the site, 	and nobody who offered the site would know who’s posting to it.</a:t>
            </a:r>
          </a:p>
          <a:p>
            <a:endParaRPr lang="en-US" dirty="0"/>
          </a:p>
        </p:txBody>
      </p:sp>
    </p:spTree>
    <p:extLst>
      <p:ext uri="{BB962C8B-B14F-4D97-AF65-F5344CB8AC3E}">
        <p14:creationId xmlns:p14="http://schemas.microsoft.com/office/powerpoint/2010/main" val="4013468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HIDDENT SERVICES (CONT)</a:t>
            </a:r>
            <a:endParaRPr lang="en-US" sz="4400" dirty="0"/>
          </a:p>
        </p:txBody>
      </p:sp>
      <p:sp>
        <p:nvSpPr>
          <p:cNvPr id="3" name="Content Placeholder 2"/>
          <p:cNvSpPr>
            <a:spLocks noGrp="1"/>
          </p:cNvSpPr>
          <p:nvPr>
            <p:ph sz="quarter" idx="13"/>
          </p:nvPr>
        </p:nvSpPr>
        <p:spPr/>
        <p:txBody>
          <a:bodyPr>
            <a:normAutofit/>
          </a:bodyPr>
          <a:lstStyle/>
          <a:p>
            <a:r>
              <a:rPr lang="en-US" sz="2400" dirty="0" smtClean="0"/>
              <a:t>Server IP is actually never revealed by the use of </a:t>
            </a:r>
            <a:r>
              <a:rPr lang="en-US" sz="2400" dirty="0" err="1" smtClean="0"/>
              <a:t>Psuedo</a:t>
            </a:r>
            <a:r>
              <a:rPr lang="en-US" sz="2400" dirty="0" smtClean="0"/>
              <a:t> Top Level Domains (TLD)</a:t>
            </a:r>
          </a:p>
          <a:p>
            <a:r>
              <a:rPr lang="en-US" sz="2400" dirty="0" smtClean="0"/>
              <a:t>These TLDs cannot be accessed without a Tor client (so visiting them in a normal browser will present a 404 error)</a:t>
            </a:r>
          </a:p>
          <a:p>
            <a:r>
              <a:rPr lang="en-US" sz="2400" dirty="0" smtClean="0"/>
              <a:t>Allows a server to host a service in a potentially censored environment without compromising the server’s location and the identity of the administrator</a:t>
            </a:r>
            <a:endParaRPr lang="en-US" sz="2400" dirty="0"/>
          </a:p>
        </p:txBody>
      </p:sp>
    </p:spTree>
    <p:extLst>
      <p:ext uri="{BB962C8B-B14F-4D97-AF65-F5344CB8AC3E}">
        <p14:creationId xmlns:p14="http://schemas.microsoft.com/office/powerpoint/2010/main" val="2341286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Staying anonymous</a:t>
            </a:r>
            <a:endParaRPr lang="en-US" sz="4400" dirty="0"/>
          </a:p>
        </p:txBody>
      </p:sp>
      <p:sp>
        <p:nvSpPr>
          <p:cNvPr id="3" name="Content Placeholder 2"/>
          <p:cNvSpPr>
            <a:spLocks noGrp="1"/>
          </p:cNvSpPr>
          <p:nvPr>
            <p:ph sz="quarter" idx="13"/>
          </p:nvPr>
        </p:nvSpPr>
        <p:spPr/>
        <p:txBody>
          <a:bodyPr>
            <a:normAutofit fontScale="92500" lnSpcReduction="20000"/>
          </a:bodyPr>
          <a:lstStyle/>
          <a:p>
            <a:r>
              <a:rPr lang="en-US" sz="2600" dirty="0" smtClean="0"/>
              <a:t>Although it helps greatly, Tor can’t solve all anonymity problems</a:t>
            </a:r>
          </a:p>
          <a:p>
            <a:r>
              <a:rPr lang="en-US" sz="2600" dirty="0" smtClean="0"/>
              <a:t>You still obviously need to have common sense.</a:t>
            </a:r>
          </a:p>
          <a:p>
            <a:r>
              <a:rPr lang="en-US" sz="2600" dirty="0" smtClean="0"/>
              <a:t>Tor does not magically </a:t>
            </a:r>
            <a:r>
              <a:rPr lang="en-US" sz="2600" dirty="0" err="1" smtClean="0"/>
              <a:t>anonymize</a:t>
            </a:r>
            <a:r>
              <a:rPr lang="en-US" sz="2600" dirty="0" smtClean="0"/>
              <a:t> all traffic</a:t>
            </a:r>
          </a:p>
          <a:p>
            <a:r>
              <a:rPr lang="en-US" sz="2600" dirty="0" smtClean="0"/>
              <a:t>Tor only provides protection for the transport of data, so you can be affected by:</a:t>
            </a:r>
          </a:p>
          <a:p>
            <a:pPr lvl="1"/>
            <a:r>
              <a:rPr lang="en-US" sz="2600" dirty="0" smtClean="0"/>
              <a:t>Things you </a:t>
            </a:r>
            <a:r>
              <a:rPr lang="en-US" sz="2600" dirty="0" smtClean="0"/>
              <a:t>say (</a:t>
            </a:r>
            <a:r>
              <a:rPr lang="en-US" sz="2600" dirty="0" err="1" smtClean="0"/>
              <a:t>ie</a:t>
            </a:r>
            <a:r>
              <a:rPr lang="en-US" sz="2600" dirty="0" smtClean="0"/>
              <a:t>: posting personal information)</a:t>
            </a:r>
            <a:endParaRPr lang="en-US" sz="2600" dirty="0" smtClean="0"/>
          </a:p>
          <a:p>
            <a:pPr lvl="1"/>
            <a:r>
              <a:rPr lang="en-US" sz="2600" dirty="0" smtClean="0"/>
              <a:t>Information applications you use leak about you (Java, Flash, ActiveX, </a:t>
            </a:r>
            <a:r>
              <a:rPr lang="en-US" sz="2600" dirty="0" smtClean="0"/>
              <a:t>JavaScript)</a:t>
            </a:r>
            <a:endParaRPr lang="en-US" sz="2600" dirty="0" smtClean="0"/>
          </a:p>
          <a:p>
            <a:pPr lvl="1"/>
            <a:r>
              <a:rPr lang="en-US" sz="2600" dirty="0" smtClean="0"/>
              <a:t>Cookies (if you were browsing without using Tor, then started using Tor again)</a:t>
            </a:r>
          </a:p>
          <a:p>
            <a:pPr marL="457200" lvl="1" indent="0">
              <a:buNone/>
            </a:pPr>
            <a:endParaRPr lang="en-US" sz="2400" dirty="0" smtClean="0"/>
          </a:p>
          <a:p>
            <a:pPr marL="457200" lvl="1" indent="0">
              <a:buNone/>
            </a:pPr>
            <a:endParaRPr lang="en-US" dirty="0"/>
          </a:p>
        </p:txBody>
      </p:sp>
    </p:spTree>
    <p:extLst>
      <p:ext uri="{BB962C8B-B14F-4D97-AF65-F5344CB8AC3E}">
        <p14:creationId xmlns:p14="http://schemas.microsoft.com/office/powerpoint/2010/main" val="3110614155"/>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132</TotalTime>
  <Words>633</Words>
  <Application>Microsoft Office PowerPoint</Application>
  <PresentationFormat>On-screen Show (4:3)</PresentationFormat>
  <Paragraphs>54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Horizon</vt:lpstr>
      <vt:lpstr>Tor: anonymous browsing</vt:lpstr>
      <vt:lpstr>Anonymity online</vt:lpstr>
      <vt:lpstr>Tor</vt:lpstr>
      <vt:lpstr>How it works</vt:lpstr>
      <vt:lpstr>HOW IT WORKS (CONT)</vt:lpstr>
      <vt:lpstr>How it works (CONT)</vt:lpstr>
      <vt:lpstr>Hidden services</vt:lpstr>
      <vt:lpstr>HIDDENT SERVICES (CONT)</vt:lpstr>
      <vt:lpstr>Staying anonymous</vt:lpstr>
      <vt:lpstr>Risks</vt:lpstr>
      <vt:lpstr>RISKS (CONT)</vt:lpstr>
    </vt:vector>
  </TitlesOfParts>
  <Company>UCCS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Tor: anonymous browsing</dc:title>
  <dc:creator>rcook3</dc:creator>
  <cp:lastModifiedBy>Bryan Carey</cp:lastModifiedBy>
  <cp:revision>18</cp:revision>
  <dcterms:created xsi:type="dcterms:W3CDTF">2010-12-02T15:39:03Z</dcterms:created>
  <dcterms:modified xsi:type="dcterms:W3CDTF">2010-12-02T21:46:33Z</dcterms:modified>
</cp:coreProperties>
</file>