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sldIdLst>
    <p:sldId id="256" r:id="rId2"/>
    <p:sldId id="263" r:id="rId3"/>
    <p:sldId id="258" r:id="rId4"/>
    <p:sldId id="264" r:id="rId5"/>
    <p:sldId id="259" r:id="rId6"/>
    <p:sldId id="261" r:id="rId7"/>
    <p:sldId id="265" r:id="rId8"/>
    <p:sldId id="257" r:id="rId9"/>
    <p:sldId id="262"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642FA68E-3A3C-490D-96F4-849873C7A0BD}" type="datetimeFigureOut">
              <a:rPr lang="en-US"/>
              <a:pPr>
                <a:defRPr/>
              </a:pPr>
              <a:t>12/5/2010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dirty="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BCF14A41-FC72-4085-B4AC-1649267BF9FE}"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Example from Georgia Tech Research News,</a:t>
            </a:r>
            <a:r>
              <a:rPr lang="en-US" baseline="0" dirty="0" smtClean="0"/>
              <a:t> 2001</a:t>
            </a:r>
            <a:endParaRPr lang="en-US" dirty="0"/>
          </a:p>
        </p:txBody>
      </p:sp>
      <p:sp>
        <p:nvSpPr>
          <p:cNvPr id="4" name="Slide Number Placeholder 3"/>
          <p:cNvSpPr>
            <a:spLocks noGrp="1"/>
          </p:cNvSpPr>
          <p:nvPr>
            <p:ph type="sldNum" sz="quarter" idx="10"/>
          </p:nvPr>
        </p:nvSpPr>
        <p:spPr/>
        <p:txBody>
          <a:bodyPr/>
          <a:lstStyle/>
          <a:p>
            <a:pPr>
              <a:defRPr/>
            </a:pPr>
            <a:fld id="{BCF14A41-FC72-4085-B4AC-1649267BF9FE}" type="slidenum">
              <a:rPr lang="en-US" smtClean="0"/>
              <a:pPr>
                <a:defRPr/>
              </a:pPr>
              <a:t>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pPr lvl="1"/>
            <a:r>
              <a:rPr lang="en-US" dirty="0" smtClean="0">
                <a:latin typeface="Arial" pitchFamily="34" charset="0"/>
                <a:cs typeface="Arial" pitchFamily="34" charset="0"/>
              </a:rPr>
              <a:t>Kiosk Internet Voting: Voting at your designated polling location using a computer under the physical control of election officials to cast a ballot over the Internet</a:t>
            </a:r>
          </a:p>
          <a:p>
            <a:pPr lvl="1"/>
            <a:r>
              <a:rPr lang="en-US" dirty="0" smtClean="0">
                <a:latin typeface="Arial" pitchFamily="34" charset="0"/>
                <a:cs typeface="Arial" pitchFamily="34" charset="0"/>
              </a:rPr>
              <a:t>Polling Place Internet Voting: Voting at any valid polling location using a computer under the physical control of election officials to cast a ballot over the Internet</a:t>
            </a:r>
          </a:p>
          <a:p>
            <a:pPr marL="0" marR="0" lvl="1" indent="0" algn="l" defTabSz="914400" rtl="0" eaLnBrk="1" fontAlgn="base" latinLnBrk="0" hangingPunct="1">
              <a:lnSpc>
                <a:spcPct val="100000"/>
              </a:lnSpc>
              <a:spcBef>
                <a:spcPct val="0"/>
              </a:spcBef>
              <a:spcAft>
                <a:spcPct val="0"/>
              </a:spcAft>
              <a:buClrTx/>
              <a:buSzTx/>
              <a:buFontTx/>
              <a:buNone/>
              <a:tabLst/>
              <a:defRPr/>
            </a:pPr>
            <a:r>
              <a:rPr lang="en-US" dirty="0" smtClean="0">
                <a:latin typeface="Arial" charset="0"/>
                <a:cs typeface="Arial" charset="0"/>
              </a:rPr>
              <a:t>Remote Internet Voting: Voting by using a computer that is not under the physical control of election officials and the ballot is cast over an Internet connection</a:t>
            </a:r>
          </a:p>
          <a:p>
            <a:pPr marL="0" marR="0" lvl="2" indent="0" algn="l" defTabSz="914400" rtl="0" eaLnBrk="1" fontAlgn="base" latinLnBrk="0" hangingPunct="1">
              <a:lnSpc>
                <a:spcPct val="100000"/>
              </a:lnSpc>
              <a:spcBef>
                <a:spcPct val="0"/>
              </a:spcBef>
              <a:spcAft>
                <a:spcPct val="0"/>
              </a:spcAft>
              <a:buClrTx/>
              <a:buSzTx/>
              <a:buFontTx/>
              <a:buNone/>
              <a:tabLst/>
              <a:defRPr/>
            </a:pPr>
            <a:r>
              <a:rPr lang="en-US" dirty="0" smtClean="0">
                <a:latin typeface="Arial" charset="0"/>
                <a:cs typeface="Arial" charset="0"/>
              </a:rPr>
              <a:t>There are no assurances that non-internet based voting systems, to include voter registration, poll site voting, and absentee voting systems are “secure”</a:t>
            </a:r>
          </a:p>
          <a:p>
            <a:pPr>
              <a:spcBef>
                <a:spcPct val="0"/>
              </a:spcBef>
            </a:pPr>
            <a:endParaRPr lang="en-US" dirty="0"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E1263BC-5F81-4837-9743-0CA2A6ADFD32}" type="slidenum">
              <a:rPr lang="en-US"/>
              <a:pPr fontAlgn="base">
                <a:spcBef>
                  <a:spcPct val="0"/>
                </a:spcBef>
                <a:spcAft>
                  <a:spcPct val="0"/>
                </a:spcAft>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pPr lvl="1"/>
            <a:r>
              <a:rPr lang="en-US" dirty="0" smtClean="0">
                <a:latin typeface="Arial" pitchFamily="34" charset="0"/>
                <a:cs typeface="Arial" pitchFamily="34" charset="0"/>
              </a:rPr>
              <a:t>Kiosk Internet Voting: Voting at your designated polling location using a computer under the physical control of election officials to cast a ballot over the Internet</a:t>
            </a:r>
          </a:p>
          <a:p>
            <a:pPr lvl="1"/>
            <a:r>
              <a:rPr lang="en-US" dirty="0" smtClean="0">
                <a:latin typeface="Arial" pitchFamily="34" charset="0"/>
                <a:cs typeface="Arial" pitchFamily="34" charset="0"/>
              </a:rPr>
              <a:t>Polling Place Internet Voting: Voting at any valid polling location using a computer under the physical control of election officials to cast a ballot over the Internet</a:t>
            </a:r>
          </a:p>
          <a:p>
            <a:pPr marL="0" marR="0" lvl="1" indent="0" algn="l" defTabSz="914400" rtl="0" eaLnBrk="1" fontAlgn="base" latinLnBrk="0" hangingPunct="1">
              <a:lnSpc>
                <a:spcPct val="100000"/>
              </a:lnSpc>
              <a:spcBef>
                <a:spcPct val="0"/>
              </a:spcBef>
              <a:spcAft>
                <a:spcPct val="0"/>
              </a:spcAft>
              <a:buClrTx/>
              <a:buSzTx/>
              <a:buFontTx/>
              <a:buNone/>
              <a:tabLst/>
              <a:defRPr/>
            </a:pPr>
            <a:r>
              <a:rPr lang="en-US" dirty="0" smtClean="0">
                <a:latin typeface="Arial" charset="0"/>
                <a:cs typeface="Arial" charset="0"/>
              </a:rPr>
              <a:t>Remote Internet Voting: Voting by using a computer that is not under the physical control of election officials and the ballot is cast over an Internet connection</a:t>
            </a:r>
          </a:p>
          <a:p>
            <a:pPr marL="0" marR="0" lvl="2" indent="0" algn="l" defTabSz="914400" rtl="0" eaLnBrk="1" fontAlgn="base" latinLnBrk="0" hangingPunct="1">
              <a:lnSpc>
                <a:spcPct val="100000"/>
              </a:lnSpc>
              <a:spcBef>
                <a:spcPct val="0"/>
              </a:spcBef>
              <a:spcAft>
                <a:spcPct val="0"/>
              </a:spcAft>
              <a:buClrTx/>
              <a:buSzTx/>
              <a:buFontTx/>
              <a:buNone/>
              <a:tabLst/>
              <a:defRPr/>
            </a:pPr>
            <a:r>
              <a:rPr lang="en-US" dirty="0" smtClean="0">
                <a:latin typeface="Arial" charset="0"/>
                <a:cs typeface="Arial" charset="0"/>
              </a:rPr>
              <a:t>There are no assurances that non-internet based voting systems, to include voter registration, poll site voting, and absentee voting systems are “secure”</a:t>
            </a:r>
          </a:p>
          <a:p>
            <a:pPr>
              <a:spcBef>
                <a:spcPct val="0"/>
              </a:spcBef>
            </a:pPr>
            <a:endParaRPr lang="en-US" dirty="0"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E1263BC-5F81-4837-9743-0CA2A6ADFD32}" type="slidenum">
              <a:rPr lang="en-US"/>
              <a:pPr fontAlgn="base">
                <a:spcBef>
                  <a:spcPct val="0"/>
                </a:spcBef>
                <a:spcAft>
                  <a:spcPct val="0"/>
                </a:spcAft>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p:spPr>
      </p:sp>
      <p:sp>
        <p:nvSpPr>
          <p:cNvPr id="112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12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759CA01-D59A-429C-91F8-D6F9B83754EA}" type="slidenum">
              <a:rPr lang="en-US"/>
              <a:pPr fontAlgn="base">
                <a:spcBef>
                  <a:spcPct val="0"/>
                </a:spcBef>
                <a:spcAft>
                  <a:spcPct val="0"/>
                </a:spcAft>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p:spPr>
      </p:sp>
      <p:sp>
        <p:nvSpPr>
          <p:cNvPr id="122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22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93DE49E-39E4-4236-B625-08C7FA967D56}" type="slidenum">
              <a:rPr lang="en-US"/>
              <a:pPr fontAlgn="base">
                <a:spcBef>
                  <a:spcPct val="0"/>
                </a:spcBef>
                <a:spcAft>
                  <a:spcPct val="0"/>
                </a:spcAft>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p:spPr>
      </p:sp>
      <p:sp>
        <p:nvSpPr>
          <p:cNvPr id="133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33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79064B3-F499-43CF-A88A-D5AAAD6AE149}" type="slidenum">
              <a:rPr lang="en-US"/>
              <a:pPr fontAlgn="base">
                <a:spcBef>
                  <a:spcPct val="0"/>
                </a:spcBef>
                <a:spcAft>
                  <a:spcPct val="0"/>
                </a:spcAft>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3466ACFD-188F-4600-8430-13E387D93803}" type="datetime1">
              <a:rPr lang="en-US" smtClean="0"/>
              <a:t>12/5/2010</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de-DE" smtClean="0"/>
              <a:t>Brachfeld, E-Voting, CS591, Dec 2010</a:t>
            </a:r>
            <a:endParaRPr lang="en-US"/>
          </a:p>
        </p:txBody>
      </p:sp>
      <p:sp>
        <p:nvSpPr>
          <p:cNvPr id="6" name="Slide Number Placeholder 5"/>
          <p:cNvSpPr>
            <a:spLocks noGrp="1"/>
          </p:cNvSpPr>
          <p:nvPr>
            <p:ph type="sldNum" sz="quarter" idx="12"/>
          </p:nvPr>
        </p:nvSpPr>
        <p:spPr/>
        <p:txBody>
          <a:bodyPr/>
          <a:lstStyle>
            <a:lvl1pPr>
              <a:defRPr/>
            </a:lvl1pPr>
          </a:lstStyle>
          <a:p>
            <a:pPr>
              <a:defRPr/>
            </a:pPr>
            <a:fld id="{30125BCD-07E2-4A89-88C9-8469E791607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7C5867B-A36B-46E5-9BE8-D1ABAA504460}" type="datetime1">
              <a:rPr lang="en-US" smtClean="0"/>
              <a:t>12/5/2010</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de-DE" smtClean="0"/>
              <a:t>Brachfeld, E-Voting, CS591, Dec 2010</a:t>
            </a:r>
            <a:endParaRPr lang="en-US"/>
          </a:p>
        </p:txBody>
      </p:sp>
      <p:sp>
        <p:nvSpPr>
          <p:cNvPr id="6" name="Slide Number Placeholder 5"/>
          <p:cNvSpPr>
            <a:spLocks noGrp="1"/>
          </p:cNvSpPr>
          <p:nvPr>
            <p:ph type="sldNum" sz="quarter" idx="12"/>
          </p:nvPr>
        </p:nvSpPr>
        <p:spPr/>
        <p:txBody>
          <a:bodyPr/>
          <a:lstStyle>
            <a:lvl1pPr>
              <a:defRPr/>
            </a:lvl1pPr>
          </a:lstStyle>
          <a:p>
            <a:pPr>
              <a:defRPr/>
            </a:pPr>
            <a:fld id="{21159C60-D583-44A8-A40D-B28DF8FE63FD}"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E518B06-2626-41B0-BDB4-F7475FFDB1A0}" type="datetime1">
              <a:rPr lang="en-US" smtClean="0"/>
              <a:t>12/5/2010</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de-DE" smtClean="0"/>
              <a:t>Brachfeld, E-Voting, CS591, Dec 2010</a:t>
            </a:r>
            <a:endParaRPr lang="en-US"/>
          </a:p>
        </p:txBody>
      </p:sp>
      <p:sp>
        <p:nvSpPr>
          <p:cNvPr id="6" name="Slide Number Placeholder 5"/>
          <p:cNvSpPr>
            <a:spLocks noGrp="1"/>
          </p:cNvSpPr>
          <p:nvPr>
            <p:ph type="sldNum" sz="quarter" idx="12"/>
          </p:nvPr>
        </p:nvSpPr>
        <p:spPr/>
        <p:txBody>
          <a:bodyPr/>
          <a:lstStyle>
            <a:lvl1pPr>
              <a:defRPr/>
            </a:lvl1pPr>
          </a:lstStyle>
          <a:p>
            <a:pPr>
              <a:defRPr/>
            </a:pPr>
            <a:fld id="{C18233D7-5296-4DB6-936D-57A59857A900}"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C76F7D2-909F-4ED4-BA9E-FD939C919C63}" type="datetime1">
              <a:rPr lang="en-US" smtClean="0"/>
              <a:t>12/5/2010</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de-DE" smtClean="0"/>
              <a:t>Brachfeld, E-Voting, CS591, Dec 2010</a:t>
            </a:r>
            <a:endParaRPr lang="en-US"/>
          </a:p>
        </p:txBody>
      </p:sp>
      <p:sp>
        <p:nvSpPr>
          <p:cNvPr id="6" name="Slide Number Placeholder 5"/>
          <p:cNvSpPr>
            <a:spLocks noGrp="1"/>
          </p:cNvSpPr>
          <p:nvPr>
            <p:ph type="sldNum" sz="quarter" idx="12"/>
          </p:nvPr>
        </p:nvSpPr>
        <p:spPr/>
        <p:txBody>
          <a:bodyPr/>
          <a:lstStyle>
            <a:lvl1pPr>
              <a:defRPr/>
            </a:lvl1pPr>
          </a:lstStyle>
          <a:p>
            <a:pPr>
              <a:defRPr/>
            </a:pPr>
            <a:fld id="{0848FF82-1C16-4FAD-8E68-4A40834FC796}"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956282A-5A72-4B9A-94A7-41D28131C896}" type="datetime1">
              <a:rPr lang="en-US" smtClean="0"/>
              <a:t>12/5/2010</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de-DE" smtClean="0"/>
              <a:t>Brachfeld, E-Voting, CS591, Dec 2010</a:t>
            </a:r>
            <a:endParaRPr lang="en-US"/>
          </a:p>
        </p:txBody>
      </p:sp>
      <p:sp>
        <p:nvSpPr>
          <p:cNvPr id="6" name="Slide Number Placeholder 5"/>
          <p:cNvSpPr>
            <a:spLocks noGrp="1"/>
          </p:cNvSpPr>
          <p:nvPr>
            <p:ph type="sldNum" sz="quarter" idx="12"/>
          </p:nvPr>
        </p:nvSpPr>
        <p:spPr/>
        <p:txBody>
          <a:bodyPr/>
          <a:lstStyle>
            <a:lvl1pPr>
              <a:defRPr/>
            </a:lvl1pPr>
          </a:lstStyle>
          <a:p>
            <a:pPr>
              <a:defRPr/>
            </a:pPr>
            <a:fld id="{EB5E4FFA-3DE7-4008-82EE-97D294934510}"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8A4C683-9BC4-4B9F-A6D2-9C61144C6A77}" type="datetime1">
              <a:rPr lang="en-US" smtClean="0"/>
              <a:t>12/5/2010</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de-DE" smtClean="0"/>
              <a:t>Brachfeld, E-Voting, CS591, Dec 2010</a:t>
            </a:r>
            <a:endParaRPr lang="en-US"/>
          </a:p>
        </p:txBody>
      </p:sp>
      <p:sp>
        <p:nvSpPr>
          <p:cNvPr id="7" name="Slide Number Placeholder 5"/>
          <p:cNvSpPr>
            <a:spLocks noGrp="1"/>
          </p:cNvSpPr>
          <p:nvPr>
            <p:ph type="sldNum" sz="quarter" idx="12"/>
          </p:nvPr>
        </p:nvSpPr>
        <p:spPr/>
        <p:txBody>
          <a:bodyPr/>
          <a:lstStyle>
            <a:lvl1pPr>
              <a:defRPr/>
            </a:lvl1pPr>
          </a:lstStyle>
          <a:p>
            <a:pPr>
              <a:defRPr/>
            </a:pPr>
            <a:fld id="{1002C86F-D57E-4683-B102-158D8B135ED4}"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14133C7-2D26-4FC7-8FF8-AFBD001AD877}" type="datetime1">
              <a:rPr lang="en-US" smtClean="0"/>
              <a:t>12/5/2010</a:t>
            </a:fld>
            <a:endParaRPr lang="en-US" dirty="0"/>
          </a:p>
        </p:txBody>
      </p:sp>
      <p:sp>
        <p:nvSpPr>
          <p:cNvPr id="8" name="Footer Placeholder 4"/>
          <p:cNvSpPr>
            <a:spLocks noGrp="1"/>
          </p:cNvSpPr>
          <p:nvPr>
            <p:ph type="ftr" sz="quarter" idx="11"/>
          </p:nvPr>
        </p:nvSpPr>
        <p:spPr/>
        <p:txBody>
          <a:bodyPr/>
          <a:lstStyle>
            <a:lvl1pPr>
              <a:defRPr/>
            </a:lvl1pPr>
          </a:lstStyle>
          <a:p>
            <a:pPr>
              <a:defRPr/>
            </a:pPr>
            <a:r>
              <a:rPr lang="de-DE" smtClean="0"/>
              <a:t>Brachfeld, E-Voting, CS591, Dec 2010</a:t>
            </a:r>
            <a:endParaRPr lang="en-US"/>
          </a:p>
        </p:txBody>
      </p:sp>
      <p:sp>
        <p:nvSpPr>
          <p:cNvPr id="9" name="Slide Number Placeholder 5"/>
          <p:cNvSpPr>
            <a:spLocks noGrp="1"/>
          </p:cNvSpPr>
          <p:nvPr>
            <p:ph type="sldNum" sz="quarter" idx="12"/>
          </p:nvPr>
        </p:nvSpPr>
        <p:spPr/>
        <p:txBody>
          <a:bodyPr/>
          <a:lstStyle>
            <a:lvl1pPr>
              <a:defRPr/>
            </a:lvl1pPr>
          </a:lstStyle>
          <a:p>
            <a:pPr>
              <a:defRPr/>
            </a:pPr>
            <a:fld id="{ABD91D7E-CEBF-48D7-9416-67810F4E7FC6}"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68F638DD-6BB3-4551-87AC-9F6838D098BB}" type="datetime1">
              <a:rPr lang="en-US" smtClean="0"/>
              <a:t>12/5/2010</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de-DE" smtClean="0"/>
              <a:t>Brachfeld, E-Voting, CS591, Dec 2010</a:t>
            </a:r>
            <a:endParaRPr lang="en-US"/>
          </a:p>
        </p:txBody>
      </p:sp>
      <p:sp>
        <p:nvSpPr>
          <p:cNvPr id="5" name="Slide Number Placeholder 5"/>
          <p:cNvSpPr>
            <a:spLocks noGrp="1"/>
          </p:cNvSpPr>
          <p:nvPr>
            <p:ph type="sldNum" sz="quarter" idx="12"/>
          </p:nvPr>
        </p:nvSpPr>
        <p:spPr/>
        <p:txBody>
          <a:bodyPr/>
          <a:lstStyle>
            <a:lvl1pPr>
              <a:defRPr/>
            </a:lvl1pPr>
          </a:lstStyle>
          <a:p>
            <a:pPr>
              <a:defRPr/>
            </a:pPr>
            <a:fld id="{1026F410-632F-40E7-BFAC-9AD12328484C}"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9BFB088-6C9A-4B6D-A6E5-5C47A4252676}" type="datetime1">
              <a:rPr lang="en-US" smtClean="0"/>
              <a:t>12/5/2010</a:t>
            </a:fld>
            <a:endParaRPr lang="en-US" dirty="0"/>
          </a:p>
        </p:txBody>
      </p:sp>
      <p:sp>
        <p:nvSpPr>
          <p:cNvPr id="3" name="Footer Placeholder 4"/>
          <p:cNvSpPr>
            <a:spLocks noGrp="1"/>
          </p:cNvSpPr>
          <p:nvPr>
            <p:ph type="ftr" sz="quarter" idx="11"/>
          </p:nvPr>
        </p:nvSpPr>
        <p:spPr/>
        <p:txBody>
          <a:bodyPr/>
          <a:lstStyle>
            <a:lvl1pPr>
              <a:defRPr/>
            </a:lvl1pPr>
          </a:lstStyle>
          <a:p>
            <a:pPr>
              <a:defRPr/>
            </a:pPr>
            <a:r>
              <a:rPr lang="de-DE" smtClean="0"/>
              <a:t>Brachfeld, E-Voting, CS591, Dec 2010</a:t>
            </a:r>
            <a:endParaRPr lang="en-US"/>
          </a:p>
        </p:txBody>
      </p:sp>
      <p:sp>
        <p:nvSpPr>
          <p:cNvPr id="4" name="Slide Number Placeholder 5"/>
          <p:cNvSpPr>
            <a:spLocks noGrp="1"/>
          </p:cNvSpPr>
          <p:nvPr>
            <p:ph type="sldNum" sz="quarter" idx="12"/>
          </p:nvPr>
        </p:nvSpPr>
        <p:spPr/>
        <p:txBody>
          <a:bodyPr/>
          <a:lstStyle>
            <a:lvl1pPr>
              <a:defRPr/>
            </a:lvl1pPr>
          </a:lstStyle>
          <a:p>
            <a:pPr>
              <a:defRPr/>
            </a:pPr>
            <a:fld id="{14E5325B-06E8-4740-A56F-26EF135529D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F46AAEA-7F88-42DE-BEE0-E1FCEB15DA8A}" type="datetime1">
              <a:rPr lang="en-US" smtClean="0"/>
              <a:t>12/5/2010</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de-DE" smtClean="0"/>
              <a:t>Brachfeld, E-Voting, CS591, Dec 2010</a:t>
            </a:r>
            <a:endParaRPr lang="en-US"/>
          </a:p>
        </p:txBody>
      </p:sp>
      <p:sp>
        <p:nvSpPr>
          <p:cNvPr id="7" name="Slide Number Placeholder 5"/>
          <p:cNvSpPr>
            <a:spLocks noGrp="1"/>
          </p:cNvSpPr>
          <p:nvPr>
            <p:ph type="sldNum" sz="quarter" idx="12"/>
          </p:nvPr>
        </p:nvSpPr>
        <p:spPr/>
        <p:txBody>
          <a:bodyPr/>
          <a:lstStyle>
            <a:lvl1pPr>
              <a:defRPr/>
            </a:lvl1pPr>
          </a:lstStyle>
          <a:p>
            <a:pPr>
              <a:defRPr/>
            </a:pPr>
            <a:fld id="{E01A47FA-66B3-4E1F-B28F-2C9F19581990}"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86A2C8D-3EC8-4869-99A7-CDEC7AFB2E35}" type="datetime1">
              <a:rPr lang="en-US" smtClean="0"/>
              <a:t>12/5/2010</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de-DE" smtClean="0"/>
              <a:t>Brachfeld, E-Voting, CS591, Dec 2010</a:t>
            </a:r>
            <a:endParaRPr lang="en-US"/>
          </a:p>
        </p:txBody>
      </p:sp>
      <p:sp>
        <p:nvSpPr>
          <p:cNvPr id="7" name="Slide Number Placeholder 5"/>
          <p:cNvSpPr>
            <a:spLocks noGrp="1"/>
          </p:cNvSpPr>
          <p:nvPr>
            <p:ph type="sldNum" sz="quarter" idx="12"/>
          </p:nvPr>
        </p:nvSpPr>
        <p:spPr/>
        <p:txBody>
          <a:bodyPr/>
          <a:lstStyle>
            <a:lvl1pPr>
              <a:defRPr/>
            </a:lvl1pPr>
          </a:lstStyle>
          <a:p>
            <a:pPr>
              <a:defRPr/>
            </a:pPr>
            <a:fld id="{8536A6A9-A683-4779-A595-3D4DD737AD8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673FA408-1CED-436E-8694-BAB8F4C7F76F}" type="datetime1">
              <a:rPr lang="en-US" smtClean="0"/>
              <a:t>12/5/2010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defRPr>
            </a:lvl1pPr>
          </a:lstStyle>
          <a:p>
            <a:pPr>
              <a:defRPr/>
            </a:pPr>
            <a:r>
              <a:rPr lang="de-DE" smtClean="0"/>
              <a:t>Brachfeld, E-Voting, CS591, Dec 2010</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52C8124A-693E-403F-9564-1D162307761E}"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772400" cy="1695450"/>
          </a:xfrm>
        </p:spPr>
        <p:txBody>
          <a:bodyPr rtlCol="0">
            <a:normAutofit fontScale="90000"/>
          </a:bodyPr>
          <a:lstStyle/>
          <a:p>
            <a:pPr fontAlgn="auto">
              <a:spcAft>
                <a:spcPts val="0"/>
              </a:spcAft>
              <a:defRPr/>
            </a:pPr>
            <a:r>
              <a:rPr lang="en-US" dirty="0" smtClean="0">
                <a:latin typeface="Arial" pitchFamily="34" charset="0"/>
                <a:cs typeface="Arial" pitchFamily="34" charset="0"/>
              </a:rPr>
              <a:t>Electronic Voting (E-Voting)</a:t>
            </a:r>
            <a:br>
              <a:rPr lang="en-US" dirty="0" smtClean="0">
                <a:latin typeface="Arial" pitchFamily="34" charset="0"/>
                <a:cs typeface="Arial" pitchFamily="34" charset="0"/>
              </a:rPr>
            </a:br>
            <a:r>
              <a:rPr lang="en-US" dirty="0" smtClean="0">
                <a:latin typeface="Arial" pitchFamily="34" charset="0"/>
                <a:cs typeface="Arial" pitchFamily="34" charset="0"/>
              </a:rPr>
              <a:t> An introduction and review of technology</a:t>
            </a:r>
            <a:endParaRPr lang="en-US" dirty="0">
              <a:latin typeface="Arial" pitchFamily="34" charset="0"/>
              <a:cs typeface="Arial" pitchFamily="34" charset="0"/>
            </a:endParaRPr>
          </a:p>
        </p:txBody>
      </p:sp>
      <p:sp>
        <p:nvSpPr>
          <p:cNvPr id="3" name="Subtitle 2"/>
          <p:cNvSpPr>
            <a:spLocks noGrp="1"/>
          </p:cNvSpPr>
          <p:nvPr>
            <p:ph type="subTitle" idx="1"/>
          </p:nvPr>
        </p:nvSpPr>
        <p:spPr/>
        <p:txBody>
          <a:bodyPr rtlCol="0">
            <a:normAutofit/>
          </a:bodyPr>
          <a:lstStyle/>
          <a:p>
            <a:pPr fontAlgn="auto">
              <a:spcAft>
                <a:spcPts val="0"/>
              </a:spcAft>
              <a:buFont typeface="Arial" pitchFamily="34" charset="0"/>
              <a:buNone/>
              <a:defRPr/>
            </a:pPr>
            <a:r>
              <a:rPr lang="en-US" dirty="0" smtClean="0">
                <a:latin typeface="Arial" pitchFamily="34" charset="0"/>
                <a:cs typeface="Arial" pitchFamily="34" charset="0"/>
              </a:rPr>
              <a:t>Written By:</a:t>
            </a:r>
          </a:p>
          <a:p>
            <a:pPr fontAlgn="auto">
              <a:spcAft>
                <a:spcPts val="0"/>
              </a:spcAft>
              <a:buFont typeface="Arial" pitchFamily="34" charset="0"/>
              <a:buNone/>
              <a:defRPr/>
            </a:pPr>
            <a:r>
              <a:rPr lang="en-US" dirty="0" smtClean="0">
                <a:latin typeface="Arial" pitchFamily="34" charset="0"/>
                <a:cs typeface="Arial" pitchFamily="34" charset="0"/>
              </a:rPr>
              <a:t>Larry Brachfeld</a:t>
            </a:r>
          </a:p>
          <a:p>
            <a:pPr fontAlgn="auto">
              <a:spcAft>
                <a:spcPts val="0"/>
              </a:spcAft>
              <a:buFont typeface="Arial" pitchFamily="34" charset="0"/>
              <a:buNone/>
              <a:defRPr/>
            </a:pPr>
            <a:r>
              <a:rPr lang="en-US" dirty="0" smtClean="0">
                <a:latin typeface="Arial" pitchFamily="34" charset="0"/>
                <a:cs typeface="Arial" pitchFamily="34" charset="0"/>
              </a:rPr>
              <a:t>CS591, December 2010</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
            <a:ext cx="8229600" cy="1143000"/>
          </a:xfrm>
        </p:spPr>
        <p:txBody>
          <a:bodyPr/>
          <a:lstStyle/>
          <a:p>
            <a:r>
              <a:rPr lang="en-US" dirty="0" smtClean="0"/>
              <a:t>Electronic Voting Examples</a:t>
            </a:r>
            <a:endParaRPr lang="en-US" dirty="0"/>
          </a:p>
        </p:txBody>
      </p:sp>
      <p:pic>
        <p:nvPicPr>
          <p:cNvPr id="1026" name="Picture 2"/>
          <p:cNvPicPr>
            <a:picLocks noGrp="1" noChangeAspect="1" noChangeArrowheads="1"/>
          </p:cNvPicPr>
          <p:nvPr>
            <p:ph idx="1"/>
          </p:nvPr>
        </p:nvPicPr>
        <p:blipFill>
          <a:blip r:embed="rId3"/>
          <a:srcRect/>
          <a:stretch>
            <a:fillRect/>
          </a:stretch>
        </p:blipFill>
        <p:spPr bwMode="auto">
          <a:xfrm>
            <a:off x="6477000" y="758734"/>
            <a:ext cx="2514600" cy="1832066"/>
          </a:xfrm>
          <a:prstGeom prst="rect">
            <a:avLst/>
          </a:prstGeom>
          <a:noFill/>
          <a:ln w="9525">
            <a:noFill/>
            <a:miter lim="800000"/>
            <a:headEnd/>
            <a:tailEnd/>
          </a:ln>
          <a:effectLst/>
        </p:spPr>
      </p:pic>
      <p:pic>
        <p:nvPicPr>
          <p:cNvPr id="1029" name="Picture 5"/>
          <p:cNvPicPr>
            <a:picLocks noChangeAspect="1" noChangeArrowheads="1"/>
          </p:cNvPicPr>
          <p:nvPr/>
        </p:nvPicPr>
        <p:blipFill>
          <a:blip r:embed="rId4"/>
          <a:srcRect/>
          <a:stretch>
            <a:fillRect/>
          </a:stretch>
        </p:blipFill>
        <p:spPr bwMode="auto">
          <a:xfrm>
            <a:off x="228600" y="1447800"/>
            <a:ext cx="6019800" cy="5143500"/>
          </a:xfrm>
          <a:prstGeom prst="rect">
            <a:avLst/>
          </a:prstGeom>
          <a:noFill/>
          <a:ln w="9525">
            <a:noFill/>
            <a:miter lim="800000"/>
            <a:headEnd/>
            <a:tailEnd/>
          </a:ln>
          <a:effectLst/>
        </p:spPr>
      </p:pic>
      <p:sp>
        <p:nvSpPr>
          <p:cNvPr id="5" name="Slide Number Placeholder 4"/>
          <p:cNvSpPr>
            <a:spLocks noGrp="1"/>
          </p:cNvSpPr>
          <p:nvPr>
            <p:ph type="sldNum" sz="quarter" idx="12"/>
          </p:nvPr>
        </p:nvSpPr>
        <p:spPr/>
        <p:txBody>
          <a:bodyPr/>
          <a:lstStyle/>
          <a:p>
            <a:pPr>
              <a:defRPr/>
            </a:pPr>
            <a:fld id="{0848FF82-1C16-4FAD-8E68-4A40834FC796}" type="slidenum">
              <a:rPr lang="en-US" smtClean="0"/>
              <a:pPr>
                <a:defRPr/>
              </a:pPr>
              <a:t>2</a:t>
            </a:fld>
            <a:endParaRPr lang="en-US" dirty="0"/>
          </a:p>
        </p:txBody>
      </p:sp>
      <p:sp>
        <p:nvSpPr>
          <p:cNvPr id="6" name="Footer Placeholder 5"/>
          <p:cNvSpPr>
            <a:spLocks noGrp="1"/>
          </p:cNvSpPr>
          <p:nvPr>
            <p:ph type="ftr" sz="quarter" idx="11"/>
          </p:nvPr>
        </p:nvSpPr>
        <p:spPr>
          <a:xfrm>
            <a:off x="6324600" y="6569075"/>
            <a:ext cx="2895600" cy="365125"/>
          </a:xfrm>
        </p:spPr>
        <p:txBody>
          <a:bodyPr/>
          <a:lstStyle/>
          <a:p>
            <a:pPr>
              <a:defRPr/>
            </a:pPr>
            <a:r>
              <a:rPr lang="de-DE" dirty="0" smtClean="0"/>
              <a:t>Brachfeld, E-Voting, CS591, Dec 2010</a:t>
            </a:r>
            <a:endParaRPr lang="en-US" dirty="0"/>
          </a:p>
        </p:txBody>
      </p:sp>
      <p:pic>
        <p:nvPicPr>
          <p:cNvPr id="25602" name="Picture 2"/>
          <p:cNvPicPr>
            <a:picLocks noChangeAspect="1" noChangeArrowheads="1"/>
          </p:cNvPicPr>
          <p:nvPr/>
        </p:nvPicPr>
        <p:blipFill>
          <a:blip r:embed="rId5"/>
          <a:srcRect/>
          <a:stretch>
            <a:fillRect/>
          </a:stretch>
        </p:blipFill>
        <p:spPr bwMode="auto">
          <a:xfrm>
            <a:off x="6400800" y="2743200"/>
            <a:ext cx="2743200" cy="3571875"/>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0"/>
            <a:ext cx="8229600" cy="1143000"/>
          </a:xfrm>
        </p:spPr>
        <p:txBody>
          <a:bodyPr/>
          <a:lstStyle/>
          <a:p>
            <a:r>
              <a:rPr lang="en-US" dirty="0" smtClean="0">
                <a:latin typeface="Arial" charset="0"/>
                <a:cs typeface="Arial" charset="0"/>
              </a:rPr>
              <a:t>Types of </a:t>
            </a:r>
            <a:r>
              <a:rPr lang="en-US" dirty="0" smtClean="0">
                <a:latin typeface="Arial" charset="0"/>
                <a:cs typeface="Arial" charset="0"/>
              </a:rPr>
              <a:t>Electronic </a:t>
            </a:r>
            <a:r>
              <a:rPr lang="en-US" dirty="0" smtClean="0">
                <a:latin typeface="Arial" charset="0"/>
                <a:cs typeface="Arial" charset="0"/>
              </a:rPr>
              <a:t>Voting</a:t>
            </a:r>
          </a:p>
        </p:txBody>
      </p:sp>
      <p:sp>
        <p:nvSpPr>
          <p:cNvPr id="4" name="Slide Number Placeholder 3"/>
          <p:cNvSpPr>
            <a:spLocks noGrp="1"/>
          </p:cNvSpPr>
          <p:nvPr>
            <p:ph type="sldNum" sz="quarter" idx="12"/>
          </p:nvPr>
        </p:nvSpPr>
        <p:spPr/>
        <p:txBody>
          <a:bodyPr/>
          <a:lstStyle/>
          <a:p>
            <a:pPr>
              <a:defRPr/>
            </a:pPr>
            <a:fld id="{705A8591-C086-4AB6-A3E1-4472E427359A}" type="slidenum">
              <a:rPr lang="en-US"/>
              <a:pPr>
                <a:defRPr/>
              </a:pPr>
              <a:t>3</a:t>
            </a:fld>
            <a:endParaRPr lang="en-US" dirty="0"/>
          </a:p>
        </p:txBody>
      </p:sp>
      <p:sp>
        <p:nvSpPr>
          <p:cNvPr id="5" name="Footer Placeholder 4"/>
          <p:cNvSpPr>
            <a:spLocks noGrp="1"/>
          </p:cNvSpPr>
          <p:nvPr>
            <p:ph type="ftr" sz="quarter" idx="11"/>
          </p:nvPr>
        </p:nvSpPr>
        <p:spPr/>
        <p:txBody>
          <a:bodyPr/>
          <a:lstStyle/>
          <a:p>
            <a:pPr>
              <a:defRPr/>
            </a:pPr>
            <a:r>
              <a:rPr lang="de-DE" smtClean="0"/>
              <a:t>Brachfeld, E-Voting, CS591, Dec 2010</a:t>
            </a:r>
            <a:endParaRPr lang="en-US"/>
          </a:p>
        </p:txBody>
      </p:sp>
      <p:pic>
        <p:nvPicPr>
          <p:cNvPr id="3078" name="Picture 6"/>
          <p:cNvPicPr>
            <a:picLocks noGrp="1" noChangeAspect="1" noChangeArrowheads="1"/>
          </p:cNvPicPr>
          <p:nvPr>
            <p:ph idx="1"/>
          </p:nvPr>
        </p:nvPicPr>
        <p:blipFill>
          <a:blip r:embed="rId3"/>
          <a:srcRect/>
          <a:stretch>
            <a:fillRect/>
          </a:stretch>
        </p:blipFill>
        <p:spPr bwMode="auto">
          <a:xfrm>
            <a:off x="685800" y="990600"/>
            <a:ext cx="7772400" cy="4724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0"/>
            <a:ext cx="8229600" cy="990600"/>
          </a:xfrm>
        </p:spPr>
        <p:txBody>
          <a:bodyPr/>
          <a:lstStyle/>
          <a:p>
            <a:r>
              <a:rPr lang="en-US" dirty="0" smtClean="0">
                <a:latin typeface="Arial" charset="0"/>
                <a:cs typeface="Arial" charset="0"/>
              </a:rPr>
              <a:t>Internet Voting Issues</a:t>
            </a:r>
            <a:endParaRPr lang="en-US" dirty="0" smtClean="0">
              <a:latin typeface="Arial" charset="0"/>
              <a:cs typeface="Arial" charset="0"/>
            </a:endParaRPr>
          </a:p>
        </p:txBody>
      </p:sp>
      <p:sp>
        <p:nvSpPr>
          <p:cNvPr id="4" name="Slide Number Placeholder 3"/>
          <p:cNvSpPr>
            <a:spLocks noGrp="1"/>
          </p:cNvSpPr>
          <p:nvPr>
            <p:ph type="sldNum" sz="quarter" idx="12"/>
          </p:nvPr>
        </p:nvSpPr>
        <p:spPr/>
        <p:txBody>
          <a:bodyPr/>
          <a:lstStyle/>
          <a:p>
            <a:pPr>
              <a:defRPr/>
            </a:pPr>
            <a:fld id="{705A8591-C086-4AB6-A3E1-4472E427359A}" type="slidenum">
              <a:rPr lang="en-US"/>
              <a:pPr>
                <a:defRPr/>
              </a:pPr>
              <a:t>4</a:t>
            </a:fld>
            <a:endParaRPr lang="en-US" dirty="0"/>
          </a:p>
        </p:txBody>
      </p:sp>
      <p:sp>
        <p:nvSpPr>
          <p:cNvPr id="5" name="Footer Placeholder 4"/>
          <p:cNvSpPr>
            <a:spLocks noGrp="1"/>
          </p:cNvSpPr>
          <p:nvPr>
            <p:ph type="ftr" sz="quarter" idx="11"/>
          </p:nvPr>
        </p:nvSpPr>
        <p:spPr/>
        <p:txBody>
          <a:bodyPr/>
          <a:lstStyle/>
          <a:p>
            <a:pPr>
              <a:defRPr/>
            </a:pPr>
            <a:r>
              <a:rPr lang="de-DE" smtClean="0"/>
              <a:t>Brachfeld, E-Voting, CS591, Dec 2010</a:t>
            </a:r>
            <a:endParaRPr lang="en-US"/>
          </a:p>
        </p:txBody>
      </p:sp>
      <p:sp>
        <p:nvSpPr>
          <p:cNvPr id="6" name="Content Placeholder 5"/>
          <p:cNvSpPr>
            <a:spLocks noGrp="1"/>
          </p:cNvSpPr>
          <p:nvPr>
            <p:ph idx="1"/>
          </p:nvPr>
        </p:nvSpPr>
        <p:spPr>
          <a:xfrm>
            <a:off x="457200" y="884237"/>
            <a:ext cx="8229600" cy="5364163"/>
          </a:xfrm>
        </p:spPr>
        <p:txBody>
          <a:bodyPr/>
          <a:lstStyle/>
          <a:p>
            <a:r>
              <a:rPr lang="en-US" sz="1800" i="1" dirty="0" smtClean="0">
                <a:latin typeface="Arial" pitchFamily="34" charset="0"/>
                <a:cs typeface="Arial" pitchFamily="34" charset="0"/>
              </a:rPr>
              <a:t>Voter authentication:</a:t>
            </a:r>
            <a:r>
              <a:rPr lang="en-US" sz="1800" dirty="0" smtClean="0">
                <a:latin typeface="Arial" pitchFamily="34" charset="0"/>
                <a:cs typeface="Arial" pitchFamily="34" charset="0"/>
              </a:rPr>
              <a:t> determining that a ballot arriving at the vote server really is from the registered voter it purports to be from; </a:t>
            </a:r>
          </a:p>
          <a:p>
            <a:r>
              <a:rPr lang="en-US" sz="1800" i="1" dirty="0" smtClean="0">
                <a:latin typeface="Arial" pitchFamily="34" charset="0"/>
                <a:cs typeface="Arial" pitchFamily="34" charset="0"/>
              </a:rPr>
              <a:t>Ballot privacy:</a:t>
            </a:r>
            <a:r>
              <a:rPr lang="en-US" sz="1800" dirty="0" smtClean="0">
                <a:latin typeface="Arial" pitchFamily="34" charset="0"/>
                <a:cs typeface="Arial" pitchFamily="34" charset="0"/>
              </a:rPr>
              <a:t> preserving the secrecy of the ballot that no unauthorized person can read the ballot, and no one can associate a ballot with the person who cast it; </a:t>
            </a:r>
          </a:p>
          <a:p>
            <a:r>
              <a:rPr lang="en-US" sz="1800" i="1" dirty="0" smtClean="0">
                <a:latin typeface="Arial" pitchFamily="34" charset="0"/>
                <a:cs typeface="Arial" pitchFamily="34" charset="0"/>
              </a:rPr>
              <a:t>Ballot integrity:</a:t>
            </a:r>
            <a:r>
              <a:rPr lang="en-US" sz="1800" dirty="0" smtClean="0">
                <a:latin typeface="Arial" pitchFamily="34" charset="0"/>
                <a:cs typeface="Arial" pitchFamily="34" charset="0"/>
              </a:rPr>
              <a:t> guaranteeing that ballots cannot be surreptitiously changed by any software agent or third party; </a:t>
            </a:r>
          </a:p>
          <a:p>
            <a:r>
              <a:rPr lang="en-US" sz="1800" i="1" dirty="0" smtClean="0">
                <a:latin typeface="Arial" pitchFamily="34" charset="0"/>
                <a:cs typeface="Arial" pitchFamily="34" charset="0"/>
              </a:rPr>
              <a:t>Reliable vote transport and storage:</a:t>
            </a:r>
            <a:r>
              <a:rPr lang="en-US" sz="1800" dirty="0" smtClean="0">
                <a:latin typeface="Arial" pitchFamily="34" charset="0"/>
                <a:cs typeface="Arial" pitchFamily="34" charset="0"/>
              </a:rPr>
              <a:t> guaranteeing that no ballot is either created or destroyed (lost) anywhere from the vote client to the vote server without detection, and no ballots at all are created or destroyed (lost) at all from the vote servers to the vote canvass computers; </a:t>
            </a:r>
          </a:p>
          <a:p>
            <a:r>
              <a:rPr lang="en-US" sz="1800" i="1" dirty="0" smtClean="0">
                <a:latin typeface="Arial" pitchFamily="34" charset="0"/>
                <a:cs typeface="Arial" pitchFamily="34" charset="0"/>
              </a:rPr>
              <a:t>Prevention of multiple voting:</a:t>
            </a:r>
            <a:r>
              <a:rPr lang="en-US" sz="1800" dirty="0" smtClean="0">
                <a:latin typeface="Arial" pitchFamily="34" charset="0"/>
                <a:cs typeface="Arial" pitchFamily="34" charset="0"/>
              </a:rPr>
              <a:t> no more than one ballot may be counted for any one voter; </a:t>
            </a:r>
          </a:p>
          <a:p>
            <a:r>
              <a:rPr lang="en-US" sz="1800" i="1" dirty="0" smtClean="0">
                <a:latin typeface="Arial" pitchFamily="34" charset="0"/>
                <a:cs typeface="Arial" pitchFamily="34" charset="0"/>
              </a:rPr>
              <a:t>Defense against attacks on the client:</a:t>
            </a:r>
            <a:r>
              <a:rPr lang="en-US" sz="1800" dirty="0" smtClean="0">
                <a:latin typeface="Arial" pitchFamily="34" charset="0"/>
                <a:cs typeface="Arial" pitchFamily="34" charset="0"/>
              </a:rPr>
              <a:t> guaranteeing that there is no malicious software (Trojan horse, virus, etc.) on the client that can affect the integrity or privacy of the ballot; </a:t>
            </a:r>
          </a:p>
          <a:p>
            <a:r>
              <a:rPr lang="en-US" sz="1800" i="1" dirty="0" smtClean="0">
                <a:latin typeface="Arial" pitchFamily="34" charset="0"/>
                <a:cs typeface="Arial" pitchFamily="34" charset="0"/>
              </a:rPr>
              <a:t>D</a:t>
            </a:r>
            <a:r>
              <a:rPr lang="en-US" sz="1800" i="1" dirty="0" smtClean="0">
                <a:latin typeface="Arial" pitchFamily="34" charset="0"/>
                <a:cs typeface="Arial" pitchFamily="34" charset="0"/>
              </a:rPr>
              <a:t>efense against denial of service attacks on vote servers:</a:t>
            </a:r>
            <a:r>
              <a:rPr lang="en-US" sz="1800" dirty="0" smtClean="0">
                <a:latin typeface="Arial" pitchFamily="34" charset="0"/>
                <a:cs typeface="Arial" pitchFamily="34" charset="0"/>
              </a:rPr>
              <a:t> dealing with deliberate attacks intended to control, crash, or overload the vote servers or the networks they are attached to.</a:t>
            </a:r>
            <a:endParaRPr lang="en-US" sz="1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rtlCol="0">
            <a:normAutofit/>
          </a:bodyPr>
          <a:lstStyle/>
          <a:p>
            <a:pPr fontAlgn="auto">
              <a:spcAft>
                <a:spcPts val="0"/>
              </a:spcAft>
              <a:defRPr/>
            </a:pPr>
            <a:r>
              <a:rPr lang="en-US" dirty="0" smtClean="0"/>
              <a:t>Electronic Voting </a:t>
            </a:r>
            <a:r>
              <a:rPr lang="en-US" dirty="0" smtClean="0"/>
              <a:t>Requirements</a:t>
            </a:r>
            <a:endParaRPr lang="en-US" dirty="0"/>
          </a:p>
        </p:txBody>
      </p:sp>
      <p:sp>
        <p:nvSpPr>
          <p:cNvPr id="5123" name="Content Placeholder 2"/>
          <p:cNvSpPr txBox="1">
            <a:spLocks/>
          </p:cNvSpPr>
          <p:nvPr/>
        </p:nvSpPr>
        <p:spPr bwMode="auto">
          <a:xfrm>
            <a:off x="457200" y="1371600"/>
            <a:ext cx="8229600" cy="4525963"/>
          </a:xfrm>
          <a:prstGeom prst="rect">
            <a:avLst/>
          </a:prstGeom>
          <a:noFill/>
          <a:ln w="9525">
            <a:noFill/>
            <a:miter lim="800000"/>
            <a:headEnd/>
            <a:tailEnd/>
          </a:ln>
        </p:spPr>
        <p:txBody>
          <a:bodyPr/>
          <a:lstStyle/>
          <a:p>
            <a:pPr marL="342900" indent="-342900">
              <a:spcBef>
                <a:spcPct val="20000"/>
              </a:spcBef>
              <a:buFont typeface="Arial" charset="0"/>
              <a:buChar char="•"/>
            </a:pPr>
            <a:endParaRPr lang="en-US" sz="2800">
              <a:cs typeface="Arial" charset="0"/>
            </a:endParaRPr>
          </a:p>
        </p:txBody>
      </p:sp>
      <p:sp>
        <p:nvSpPr>
          <p:cNvPr id="6" name="Content Placeholder 2"/>
          <p:cNvSpPr txBox="1">
            <a:spLocks/>
          </p:cNvSpPr>
          <p:nvPr/>
        </p:nvSpPr>
        <p:spPr>
          <a:xfrm>
            <a:off x="457200" y="1295400"/>
            <a:ext cx="8229600" cy="4525963"/>
          </a:xfrm>
          <a:prstGeom prst="rect">
            <a:avLst/>
          </a:prstGeom>
        </p:spPr>
        <p:txBody>
          <a:bodyPr>
            <a:normAutofit lnSpcReduction="10000"/>
          </a:bodyPr>
          <a:lstStyle/>
          <a:p>
            <a:pPr marL="342900" indent="-342900" fontAlgn="auto">
              <a:spcBef>
                <a:spcPct val="20000"/>
              </a:spcBef>
              <a:spcAft>
                <a:spcPts val="0"/>
              </a:spcAft>
              <a:buFont typeface="Arial" pitchFamily="34" charset="0"/>
              <a:buChar char="•"/>
              <a:defRPr/>
            </a:pPr>
            <a:r>
              <a:rPr lang="en-US" sz="3200" dirty="0">
                <a:latin typeface="Arial" pitchFamily="34" charset="0"/>
                <a:cs typeface="Arial" pitchFamily="34" charset="0"/>
              </a:rPr>
              <a:t>Functional (General) Requirements</a:t>
            </a:r>
          </a:p>
          <a:p>
            <a:pPr marL="742950" lvl="1" indent="-285750" fontAlgn="auto">
              <a:spcBef>
                <a:spcPct val="20000"/>
              </a:spcBef>
              <a:spcAft>
                <a:spcPts val="0"/>
              </a:spcAft>
              <a:buFont typeface="Arial" pitchFamily="34" charset="0"/>
              <a:buChar char="–"/>
              <a:defRPr/>
            </a:pPr>
            <a:r>
              <a:rPr lang="en-US" sz="2800" dirty="0">
                <a:latin typeface="Arial" pitchFamily="34" charset="0"/>
                <a:cs typeface="Arial" pitchFamily="34" charset="0"/>
              </a:rPr>
              <a:t> Provide all required services for organizing and conducting the voting process</a:t>
            </a:r>
          </a:p>
          <a:p>
            <a:pPr marL="742950" lvl="1" indent="-285750" fontAlgn="auto">
              <a:spcBef>
                <a:spcPct val="20000"/>
              </a:spcBef>
              <a:spcAft>
                <a:spcPts val="0"/>
              </a:spcAft>
              <a:buFont typeface="Arial" pitchFamily="34" charset="0"/>
              <a:buChar char="–"/>
              <a:defRPr/>
            </a:pPr>
            <a:r>
              <a:rPr lang="en-US" sz="2800" dirty="0">
                <a:latin typeface="Arial" pitchFamily="34" charset="0"/>
                <a:cs typeface="Arial" pitchFamily="34" charset="0"/>
              </a:rPr>
              <a:t> Support all users</a:t>
            </a:r>
          </a:p>
          <a:p>
            <a:pPr marL="742950" lvl="1" indent="-285750" fontAlgn="auto">
              <a:spcBef>
                <a:spcPct val="20000"/>
              </a:spcBef>
              <a:spcAft>
                <a:spcPts val="0"/>
              </a:spcAft>
              <a:buFont typeface="Arial" pitchFamily="34" charset="0"/>
              <a:buChar char="–"/>
              <a:defRPr/>
            </a:pPr>
            <a:r>
              <a:rPr lang="en-US" sz="2800" dirty="0">
                <a:latin typeface="Arial" pitchFamily="34" charset="0"/>
                <a:cs typeface="Arial" pitchFamily="34" charset="0"/>
              </a:rPr>
              <a:t> Support different types of voting processes (e.g. General elections and primaries)</a:t>
            </a:r>
          </a:p>
          <a:p>
            <a:pPr marL="742950" lvl="1" indent="-285750" fontAlgn="auto">
              <a:spcBef>
                <a:spcPct val="20000"/>
              </a:spcBef>
              <a:spcAft>
                <a:spcPts val="0"/>
              </a:spcAft>
              <a:buFont typeface="Arial" pitchFamily="34" charset="0"/>
              <a:buChar char="–"/>
              <a:defRPr/>
            </a:pPr>
            <a:r>
              <a:rPr lang="en-US" sz="2800" dirty="0">
                <a:latin typeface="Arial" pitchFamily="34" charset="0"/>
                <a:cs typeface="Arial" pitchFamily="34" charset="0"/>
              </a:rPr>
              <a:t> Scalable for multiple elections</a:t>
            </a:r>
          </a:p>
          <a:p>
            <a:pPr marL="742950" lvl="1" indent="-285750" fontAlgn="auto">
              <a:spcBef>
                <a:spcPct val="20000"/>
              </a:spcBef>
              <a:spcAft>
                <a:spcPts val="0"/>
              </a:spcAft>
              <a:buFont typeface="Arial" pitchFamily="34" charset="0"/>
              <a:buChar char="–"/>
              <a:defRPr/>
            </a:pPr>
            <a:r>
              <a:rPr lang="en-US" sz="2800" dirty="0">
                <a:latin typeface="Arial" pitchFamily="34" charset="0"/>
                <a:cs typeface="Arial" pitchFamily="34" charset="0"/>
              </a:rPr>
              <a:t> Ensure only eligible voters vote, only 1 vote per person, vote is secret, every vote is counted</a:t>
            </a:r>
            <a:endParaRPr lang="en-US" sz="2800" dirty="0">
              <a:latin typeface="Arial" pitchFamily="34" charset="0"/>
              <a:cs typeface="Arial" pitchFamily="34" charset="0"/>
            </a:endParaRPr>
          </a:p>
        </p:txBody>
      </p:sp>
      <p:sp>
        <p:nvSpPr>
          <p:cNvPr id="7" name="Slide Number Placeholder 6"/>
          <p:cNvSpPr>
            <a:spLocks noGrp="1"/>
          </p:cNvSpPr>
          <p:nvPr>
            <p:ph type="sldNum" sz="quarter" idx="12"/>
          </p:nvPr>
        </p:nvSpPr>
        <p:spPr/>
        <p:txBody>
          <a:bodyPr/>
          <a:lstStyle/>
          <a:p>
            <a:pPr>
              <a:defRPr/>
            </a:pPr>
            <a:fld id="{290B46B8-0667-4F9E-970D-4DB85E678EED}" type="slidenum">
              <a:rPr lang="en-US"/>
              <a:pPr>
                <a:defRPr/>
              </a:pPr>
              <a:t>5</a:t>
            </a:fld>
            <a:endParaRPr lang="en-US" dirty="0"/>
          </a:p>
        </p:txBody>
      </p:sp>
      <p:sp>
        <p:nvSpPr>
          <p:cNvPr id="8" name="Footer Placeholder 7"/>
          <p:cNvSpPr>
            <a:spLocks noGrp="1"/>
          </p:cNvSpPr>
          <p:nvPr>
            <p:ph type="ftr" sz="quarter" idx="11"/>
          </p:nvPr>
        </p:nvSpPr>
        <p:spPr/>
        <p:txBody>
          <a:bodyPr/>
          <a:lstStyle/>
          <a:p>
            <a:pPr>
              <a:defRPr/>
            </a:pPr>
            <a:r>
              <a:rPr lang="de-DE" smtClean="0"/>
              <a:t>Brachfeld, E-Voting, CS591, Dec 2010</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rtlCol="0">
            <a:normAutofit/>
          </a:bodyPr>
          <a:lstStyle/>
          <a:p>
            <a:pPr fontAlgn="auto">
              <a:spcAft>
                <a:spcPts val="0"/>
              </a:spcAft>
              <a:defRPr/>
            </a:pPr>
            <a:r>
              <a:rPr lang="en-US" dirty="0" smtClean="0"/>
              <a:t>Electronic Voting </a:t>
            </a:r>
            <a:r>
              <a:rPr lang="en-US" dirty="0" smtClean="0"/>
              <a:t>Requirements</a:t>
            </a:r>
            <a:endParaRPr lang="en-US" dirty="0"/>
          </a:p>
        </p:txBody>
      </p:sp>
      <p:sp>
        <p:nvSpPr>
          <p:cNvPr id="6147" name="Content Placeholder 2"/>
          <p:cNvSpPr txBox="1">
            <a:spLocks/>
          </p:cNvSpPr>
          <p:nvPr/>
        </p:nvSpPr>
        <p:spPr bwMode="auto">
          <a:xfrm>
            <a:off x="457200" y="1371600"/>
            <a:ext cx="8229600" cy="4525963"/>
          </a:xfrm>
          <a:prstGeom prst="rect">
            <a:avLst/>
          </a:prstGeom>
          <a:noFill/>
          <a:ln w="9525">
            <a:noFill/>
            <a:miter lim="800000"/>
            <a:headEnd/>
            <a:tailEnd/>
          </a:ln>
        </p:spPr>
        <p:txBody>
          <a:bodyPr/>
          <a:lstStyle/>
          <a:p>
            <a:pPr marL="342900" indent="-342900">
              <a:spcBef>
                <a:spcPct val="20000"/>
              </a:spcBef>
              <a:buFont typeface="Arial" charset="0"/>
              <a:buChar char="•"/>
            </a:pPr>
            <a:endParaRPr lang="en-US" sz="2800">
              <a:cs typeface="Arial" charset="0"/>
            </a:endParaRPr>
          </a:p>
        </p:txBody>
      </p:sp>
      <p:sp>
        <p:nvSpPr>
          <p:cNvPr id="6148" name="Content Placeholder 2"/>
          <p:cNvSpPr txBox="1">
            <a:spLocks/>
          </p:cNvSpPr>
          <p:nvPr/>
        </p:nvSpPr>
        <p:spPr bwMode="auto">
          <a:xfrm>
            <a:off x="457200" y="1295400"/>
            <a:ext cx="8229600" cy="4876800"/>
          </a:xfrm>
          <a:prstGeom prst="rect">
            <a:avLst/>
          </a:prstGeom>
          <a:noFill/>
          <a:ln w="9525">
            <a:noFill/>
            <a:miter lim="800000"/>
            <a:headEnd/>
            <a:tailEnd/>
          </a:ln>
        </p:spPr>
        <p:txBody>
          <a:bodyPr/>
          <a:lstStyle/>
          <a:p>
            <a:pPr marL="342900" indent="-342900">
              <a:spcBef>
                <a:spcPct val="20000"/>
              </a:spcBef>
              <a:buFont typeface="Arial" charset="0"/>
              <a:buChar char="•"/>
            </a:pPr>
            <a:r>
              <a:rPr lang="en-US" sz="3200" dirty="0">
                <a:cs typeface="Arial" charset="0"/>
              </a:rPr>
              <a:t>Security Specific Requirements</a:t>
            </a:r>
          </a:p>
          <a:p>
            <a:pPr marL="742950" lvl="1" indent="-285750">
              <a:spcBef>
                <a:spcPct val="20000"/>
              </a:spcBef>
              <a:buFont typeface="Arial" charset="0"/>
              <a:buChar char="–"/>
            </a:pPr>
            <a:r>
              <a:rPr lang="en-US" sz="2800" dirty="0">
                <a:cs typeface="Arial" charset="0"/>
              </a:rPr>
              <a:t> </a:t>
            </a:r>
            <a:r>
              <a:rPr lang="en-US" sz="2400" dirty="0">
                <a:cs typeface="Arial" charset="0"/>
              </a:rPr>
              <a:t>Accuracy/Correctness: Votes are unalterable, all valid votes are included in the final tally</a:t>
            </a:r>
          </a:p>
          <a:p>
            <a:pPr marL="742950" lvl="1" indent="-285750">
              <a:spcBef>
                <a:spcPct val="20000"/>
              </a:spcBef>
              <a:buFont typeface="Arial" charset="0"/>
              <a:buChar char="–"/>
            </a:pPr>
            <a:r>
              <a:rPr lang="en-US" sz="2400" dirty="0">
                <a:cs typeface="Arial" charset="0"/>
              </a:rPr>
              <a:t> Privacy: Nobody should be able to link a voter’s identity to the </a:t>
            </a:r>
            <a:r>
              <a:rPr lang="en-US" sz="2400" dirty="0" smtClean="0">
                <a:cs typeface="Arial" charset="0"/>
              </a:rPr>
              <a:t>vote</a:t>
            </a:r>
          </a:p>
          <a:p>
            <a:pPr marL="742950" lvl="1" indent="-285750">
              <a:spcBef>
                <a:spcPct val="20000"/>
              </a:spcBef>
              <a:buFont typeface="Arial" charset="0"/>
              <a:buChar char="–"/>
            </a:pPr>
            <a:r>
              <a:rPr lang="en-US" sz="2400" dirty="0">
                <a:cs typeface="Arial" charset="0"/>
              </a:rPr>
              <a:t> </a:t>
            </a:r>
            <a:r>
              <a:rPr lang="en-US" sz="2400" dirty="0" smtClean="0">
                <a:cs typeface="Arial" charset="0"/>
              </a:rPr>
              <a:t>Zero-proof: Sometimes called Uncoercibility; no voter should be able to prove to others how he voted (even if he wants to) and you shouldn’t be coerced into revealing your vote</a:t>
            </a:r>
            <a:endParaRPr lang="en-US" sz="2400" dirty="0">
              <a:cs typeface="Arial" charset="0"/>
            </a:endParaRPr>
          </a:p>
          <a:p>
            <a:pPr marL="742950" lvl="1" indent="-285750">
              <a:spcBef>
                <a:spcPct val="20000"/>
              </a:spcBef>
              <a:buFont typeface="Arial" charset="0"/>
              <a:buChar char="–"/>
            </a:pPr>
            <a:r>
              <a:rPr lang="en-US" sz="2400" dirty="0">
                <a:cs typeface="Arial" charset="0"/>
              </a:rPr>
              <a:t> Verifiability: There are mechanisms for auditing the election to ensure it has been properly conducted</a:t>
            </a:r>
          </a:p>
        </p:txBody>
      </p:sp>
      <p:sp>
        <p:nvSpPr>
          <p:cNvPr id="7" name="Slide Number Placeholder 6"/>
          <p:cNvSpPr>
            <a:spLocks noGrp="1"/>
          </p:cNvSpPr>
          <p:nvPr>
            <p:ph type="sldNum" sz="quarter" idx="12"/>
          </p:nvPr>
        </p:nvSpPr>
        <p:spPr/>
        <p:txBody>
          <a:bodyPr/>
          <a:lstStyle/>
          <a:p>
            <a:pPr>
              <a:defRPr/>
            </a:pPr>
            <a:fld id="{453F3EAD-BEA1-43DB-973C-75AE00440306}" type="slidenum">
              <a:rPr lang="en-US"/>
              <a:pPr>
                <a:defRPr/>
              </a:pPr>
              <a:t>6</a:t>
            </a:fld>
            <a:endParaRPr lang="en-US" dirty="0"/>
          </a:p>
        </p:txBody>
      </p:sp>
      <p:sp>
        <p:nvSpPr>
          <p:cNvPr id="6" name="Footer Placeholder 5"/>
          <p:cNvSpPr>
            <a:spLocks noGrp="1"/>
          </p:cNvSpPr>
          <p:nvPr>
            <p:ph type="ftr" sz="quarter" idx="11"/>
          </p:nvPr>
        </p:nvSpPr>
        <p:spPr/>
        <p:txBody>
          <a:bodyPr/>
          <a:lstStyle/>
          <a:p>
            <a:pPr>
              <a:defRPr/>
            </a:pPr>
            <a:r>
              <a:rPr lang="de-DE" smtClean="0"/>
              <a:t>Brachfeld, E-Voting, CS591, Dec 2010</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Commercially Available E-Voting Systems</a:t>
            </a:r>
            <a:endParaRPr lang="en-US" dirty="0"/>
          </a:p>
        </p:txBody>
      </p:sp>
      <p:sp>
        <p:nvSpPr>
          <p:cNvPr id="3" name="Footer Placeholder 2"/>
          <p:cNvSpPr>
            <a:spLocks noGrp="1"/>
          </p:cNvSpPr>
          <p:nvPr>
            <p:ph type="ftr" sz="quarter" idx="11"/>
          </p:nvPr>
        </p:nvSpPr>
        <p:spPr/>
        <p:txBody>
          <a:bodyPr/>
          <a:lstStyle/>
          <a:p>
            <a:pPr>
              <a:defRPr/>
            </a:pPr>
            <a:r>
              <a:rPr lang="de-DE" smtClean="0"/>
              <a:t>Brachfeld, E-Voting, CS591, Dec 2010</a:t>
            </a:r>
            <a:endParaRPr lang="en-US"/>
          </a:p>
        </p:txBody>
      </p:sp>
      <p:sp>
        <p:nvSpPr>
          <p:cNvPr id="4" name="Slide Number Placeholder 3"/>
          <p:cNvSpPr>
            <a:spLocks noGrp="1"/>
          </p:cNvSpPr>
          <p:nvPr>
            <p:ph type="sldNum" sz="quarter" idx="12"/>
          </p:nvPr>
        </p:nvSpPr>
        <p:spPr/>
        <p:txBody>
          <a:bodyPr/>
          <a:lstStyle/>
          <a:p>
            <a:pPr>
              <a:defRPr/>
            </a:pPr>
            <a:fld id="{1026F410-632F-40E7-BFAC-9AD12328484C}" type="slidenum">
              <a:rPr lang="en-US" smtClean="0"/>
              <a:pPr>
                <a:defRPr/>
              </a:pPr>
              <a:t>7</a:t>
            </a:fld>
            <a:endParaRPr lang="en-US" dirty="0"/>
          </a:p>
        </p:txBody>
      </p:sp>
      <p:sp>
        <p:nvSpPr>
          <p:cNvPr id="5" name="Content Placeholder 2"/>
          <p:cNvSpPr txBox="1">
            <a:spLocks/>
          </p:cNvSpPr>
          <p:nvPr/>
        </p:nvSpPr>
        <p:spPr bwMode="auto">
          <a:xfrm>
            <a:off x="457200" y="1447800"/>
            <a:ext cx="8229600" cy="4876800"/>
          </a:xfrm>
          <a:prstGeom prst="rect">
            <a:avLst/>
          </a:prstGeom>
          <a:noFill/>
          <a:ln w="9525">
            <a:noFill/>
            <a:miter lim="800000"/>
            <a:headEnd/>
            <a:tailEnd/>
          </a:ln>
        </p:spPr>
        <p:txBody>
          <a:bodyPr/>
          <a:lstStyle/>
          <a:p>
            <a:pPr marL="342900" indent="-342900">
              <a:spcBef>
                <a:spcPct val="20000"/>
              </a:spcBef>
              <a:buFont typeface="Arial" charset="0"/>
              <a:buChar char="•"/>
            </a:pPr>
            <a:r>
              <a:rPr lang="en-US" sz="2000" dirty="0" smtClean="0"/>
              <a:t>VoteHere.net is a private company established in 1996 as a provider of Internet voting (www.VoteHere.net )</a:t>
            </a:r>
          </a:p>
          <a:p>
            <a:pPr marL="342900" indent="-342900">
              <a:spcBef>
                <a:spcPct val="20000"/>
              </a:spcBef>
              <a:buFont typeface="Arial" charset="0"/>
              <a:buChar char="•"/>
            </a:pPr>
            <a:r>
              <a:rPr lang="en-US" sz="2000" dirty="0" err="1" smtClean="0"/>
              <a:t>BigPulse</a:t>
            </a:r>
            <a:r>
              <a:rPr lang="en-US" sz="2000" dirty="0" smtClean="0"/>
              <a:t> excels with difficult and complex high security online voting and elections when no others can satisfy (bigpulse.com)</a:t>
            </a:r>
          </a:p>
          <a:p>
            <a:pPr marL="342900" indent="-342900">
              <a:spcBef>
                <a:spcPct val="20000"/>
              </a:spcBef>
              <a:buFont typeface="Arial" charset="0"/>
              <a:buChar char="•"/>
            </a:pPr>
            <a:r>
              <a:rPr lang="en-US" sz="2000" dirty="0" smtClean="0"/>
              <a:t>Australian System called </a:t>
            </a:r>
            <a:r>
              <a:rPr lang="en-US" sz="2000" dirty="0" err="1" smtClean="0"/>
              <a:t>eVACS</a:t>
            </a:r>
            <a:r>
              <a:rPr lang="en-US" sz="2000" dirty="0" smtClean="0"/>
              <a:t>, or Electronic Voting and Counting System created by a company called Software Improvements to run on Linux</a:t>
            </a:r>
          </a:p>
          <a:p>
            <a:pPr marL="800100" lvl="1" indent="-342900">
              <a:spcBef>
                <a:spcPct val="20000"/>
              </a:spcBef>
              <a:buFont typeface="Arial" charset="0"/>
              <a:buChar char="•"/>
            </a:pPr>
            <a:r>
              <a:rPr lang="en-US" sz="2000" dirty="0"/>
              <a:t>based on specifications set by independent election </a:t>
            </a:r>
            <a:r>
              <a:rPr lang="en-US" sz="2000" dirty="0" smtClean="0"/>
              <a:t>officials </a:t>
            </a:r>
            <a:r>
              <a:rPr lang="en-US" sz="2000" dirty="0"/>
              <a:t>who posted the code on the Internet for all to see and evaluate. What's more, it was accomplished from concept to product in six months. It went through a trial run in a</a:t>
            </a:r>
            <a:r>
              <a:rPr lang="en-US" sz="2000" dirty="0" smtClean="0"/>
              <a:t>n Australian </a:t>
            </a:r>
            <a:r>
              <a:rPr lang="en-US" sz="2000" dirty="0"/>
              <a:t>state election in </a:t>
            </a:r>
            <a:r>
              <a:rPr lang="en-US" sz="2000" dirty="0" smtClean="0"/>
              <a:t>2001 </a:t>
            </a:r>
          </a:p>
          <a:p>
            <a:pPr marL="342900" indent="-342900">
              <a:spcBef>
                <a:spcPct val="20000"/>
              </a:spcBef>
              <a:buFont typeface="Arial" charset="0"/>
              <a:buChar char="•"/>
            </a:pPr>
            <a:r>
              <a:rPr lang="en-US" sz="2000" dirty="0" smtClean="0"/>
              <a:t>Election Systems &amp; Software an industry leader in providing end-to-end integrated election solutions — supporting every phase of the election process </a:t>
            </a:r>
            <a:r>
              <a:rPr lang="en-US" sz="2000" dirty="0" smtClean="0"/>
              <a:t>(ESSVote.com) </a:t>
            </a:r>
            <a:endParaRPr lang="en-US" sz="20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latin typeface="Arial" pitchFamily="34" charset="0"/>
                <a:cs typeface="Arial" pitchFamily="34" charset="0"/>
              </a:rPr>
              <a:t>Internet Voting</a:t>
            </a:r>
            <a:br>
              <a:rPr lang="en-US" dirty="0" smtClean="0">
                <a:latin typeface="Arial" pitchFamily="34" charset="0"/>
                <a:cs typeface="Arial" pitchFamily="34" charset="0"/>
              </a:rPr>
            </a:br>
            <a:r>
              <a:rPr lang="en-US" sz="3100" dirty="0" smtClean="0">
                <a:latin typeface="Arial" pitchFamily="34" charset="0"/>
                <a:cs typeface="Arial" pitchFamily="34" charset="0"/>
              </a:rPr>
              <a:t>PKI &amp; Biometric Opportunities</a:t>
            </a:r>
            <a:endParaRPr lang="en-US" sz="3100" dirty="0">
              <a:latin typeface="Arial" pitchFamily="34" charset="0"/>
              <a:cs typeface="Arial" pitchFamily="34" charset="0"/>
            </a:endParaRPr>
          </a:p>
        </p:txBody>
      </p:sp>
      <p:sp>
        <p:nvSpPr>
          <p:cNvPr id="6" name="Content Placeholder 2"/>
          <p:cNvSpPr txBox="1">
            <a:spLocks/>
          </p:cNvSpPr>
          <p:nvPr/>
        </p:nvSpPr>
        <p:spPr>
          <a:xfrm>
            <a:off x="457200" y="1295400"/>
            <a:ext cx="8229600" cy="4525963"/>
          </a:xfrm>
          <a:prstGeom prst="rect">
            <a:avLst/>
          </a:prstGeom>
        </p:spPr>
        <p:txBody>
          <a:bodyPr>
            <a:normAutofit fontScale="92500"/>
          </a:bodyPr>
          <a:lstStyle/>
          <a:p>
            <a:pPr marL="342900" indent="-342900" fontAlgn="auto">
              <a:spcBef>
                <a:spcPct val="20000"/>
              </a:spcBef>
              <a:spcAft>
                <a:spcPts val="0"/>
              </a:spcAft>
              <a:buFont typeface="Arial" pitchFamily="34" charset="0"/>
              <a:buChar char="•"/>
              <a:defRPr/>
            </a:pPr>
            <a:r>
              <a:rPr lang="en-US" sz="3200" dirty="0">
                <a:latin typeface="Arial" pitchFamily="34" charset="0"/>
                <a:cs typeface="Arial" pitchFamily="34" charset="0"/>
              </a:rPr>
              <a:t>Using PKI &amp; Biometrics to mitigate the security specific requirements</a:t>
            </a:r>
          </a:p>
          <a:p>
            <a:pPr marL="742950" lvl="1" indent="-285750" fontAlgn="auto">
              <a:spcBef>
                <a:spcPct val="20000"/>
              </a:spcBef>
              <a:spcAft>
                <a:spcPts val="0"/>
              </a:spcAft>
              <a:buFont typeface="Arial" pitchFamily="34" charset="0"/>
              <a:buChar char="–"/>
              <a:defRPr/>
            </a:pPr>
            <a:r>
              <a:rPr lang="en-US" sz="2800" dirty="0">
                <a:latin typeface="Arial" pitchFamily="34" charset="0"/>
                <a:cs typeface="Arial" pitchFamily="34" charset="0"/>
              </a:rPr>
              <a:t> Accuracy/Correctness: PKI with the addition of a Biometric factor provides more confidence that the vote you cast is in fact yours and has not been altered, non-repudiation</a:t>
            </a:r>
          </a:p>
          <a:p>
            <a:pPr marL="742950" lvl="1" indent="-285750" fontAlgn="auto">
              <a:spcBef>
                <a:spcPct val="20000"/>
              </a:spcBef>
              <a:spcAft>
                <a:spcPts val="0"/>
              </a:spcAft>
              <a:buFont typeface="Arial" pitchFamily="34" charset="0"/>
              <a:buChar char="–"/>
              <a:defRPr/>
            </a:pPr>
            <a:r>
              <a:rPr lang="en-US" sz="2800" dirty="0">
                <a:latin typeface="Arial" pitchFamily="34" charset="0"/>
                <a:cs typeface="Arial" pitchFamily="34" charset="0"/>
              </a:rPr>
              <a:t> Privacy: Using a combination of both PKI and Biometrics to encrypt the vote will help ensure that nobody can read your vote, however there will be assurance that the vote you cast is yours</a:t>
            </a:r>
            <a:endParaRPr lang="en-US" sz="2800" dirty="0">
              <a:latin typeface="Arial" pitchFamily="34" charset="0"/>
              <a:cs typeface="Arial" pitchFamily="34" charset="0"/>
            </a:endParaRPr>
          </a:p>
        </p:txBody>
      </p:sp>
      <p:sp>
        <p:nvSpPr>
          <p:cNvPr id="7" name="Slide Number Placeholder 6"/>
          <p:cNvSpPr>
            <a:spLocks noGrp="1"/>
          </p:cNvSpPr>
          <p:nvPr>
            <p:ph type="sldNum" sz="quarter" idx="12"/>
          </p:nvPr>
        </p:nvSpPr>
        <p:spPr/>
        <p:txBody>
          <a:bodyPr/>
          <a:lstStyle/>
          <a:p>
            <a:pPr>
              <a:defRPr/>
            </a:pPr>
            <a:fld id="{88A25BBE-4AB3-47E5-9B19-46CABE4BE859}" type="slidenum">
              <a:rPr lang="en-US"/>
              <a:pPr>
                <a:defRPr/>
              </a:pPr>
              <a:t>8</a:t>
            </a:fld>
            <a:endParaRPr lang="en-US" dirty="0"/>
          </a:p>
        </p:txBody>
      </p:sp>
      <p:sp>
        <p:nvSpPr>
          <p:cNvPr id="5" name="Footer Placeholder 4"/>
          <p:cNvSpPr>
            <a:spLocks noGrp="1"/>
          </p:cNvSpPr>
          <p:nvPr>
            <p:ph type="ftr" sz="quarter" idx="11"/>
          </p:nvPr>
        </p:nvSpPr>
        <p:spPr/>
        <p:txBody>
          <a:bodyPr/>
          <a:lstStyle/>
          <a:p>
            <a:pPr>
              <a:defRPr/>
            </a:pPr>
            <a:r>
              <a:rPr lang="de-DE" smtClean="0"/>
              <a:t>Brachfeld, E-Voting, CS591, Dec 2010</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latin typeface="Arial" pitchFamily="34" charset="0"/>
                <a:cs typeface="Arial" pitchFamily="34" charset="0"/>
              </a:rPr>
              <a:t>Electronic </a:t>
            </a:r>
            <a:r>
              <a:rPr lang="en-US" dirty="0" smtClean="0">
                <a:latin typeface="Arial" pitchFamily="34" charset="0"/>
                <a:cs typeface="Arial" pitchFamily="34" charset="0"/>
              </a:rPr>
              <a:t>Voting</a:t>
            </a:r>
            <a:br>
              <a:rPr lang="en-US" dirty="0" smtClean="0">
                <a:latin typeface="Arial" pitchFamily="34" charset="0"/>
                <a:cs typeface="Arial" pitchFamily="34" charset="0"/>
              </a:rPr>
            </a:br>
            <a:endParaRPr lang="en-US" sz="3100" dirty="0">
              <a:latin typeface="Arial" pitchFamily="34" charset="0"/>
              <a:cs typeface="Arial" pitchFamily="34" charset="0"/>
            </a:endParaRPr>
          </a:p>
        </p:txBody>
      </p:sp>
      <p:sp>
        <p:nvSpPr>
          <p:cNvPr id="6" name="Content Placeholder 2"/>
          <p:cNvSpPr txBox="1">
            <a:spLocks/>
          </p:cNvSpPr>
          <p:nvPr/>
        </p:nvSpPr>
        <p:spPr>
          <a:xfrm>
            <a:off x="457200" y="1295400"/>
            <a:ext cx="8229600" cy="4953000"/>
          </a:xfrm>
          <a:prstGeom prst="rect">
            <a:avLst/>
          </a:prstGeom>
        </p:spPr>
        <p:txBody>
          <a:bodyPr>
            <a:normAutofit fontScale="92500" lnSpcReduction="10000"/>
          </a:bodyPr>
          <a:lstStyle/>
          <a:p>
            <a:pPr marL="342900" indent="-342900" fontAlgn="auto">
              <a:spcBef>
                <a:spcPct val="20000"/>
              </a:spcBef>
              <a:spcAft>
                <a:spcPts val="0"/>
              </a:spcAft>
              <a:buFont typeface="Arial" pitchFamily="34" charset="0"/>
              <a:buChar char="•"/>
              <a:defRPr/>
            </a:pPr>
            <a:r>
              <a:rPr lang="en-US" sz="3200" dirty="0">
                <a:latin typeface="Arial" pitchFamily="34" charset="0"/>
                <a:cs typeface="Arial" pitchFamily="34" charset="0"/>
              </a:rPr>
              <a:t>Summary</a:t>
            </a:r>
          </a:p>
          <a:p>
            <a:pPr marL="742950" lvl="1" indent="-285750" fontAlgn="auto">
              <a:spcBef>
                <a:spcPct val="20000"/>
              </a:spcBef>
              <a:spcAft>
                <a:spcPts val="0"/>
              </a:spcAft>
              <a:buFont typeface="Arial" pitchFamily="34" charset="0"/>
              <a:buChar char="–"/>
              <a:defRPr/>
            </a:pPr>
            <a:r>
              <a:rPr lang="en-US" sz="2800" dirty="0" smtClean="0">
                <a:latin typeface="Arial" pitchFamily="34" charset="0"/>
                <a:cs typeface="Arial" pitchFamily="34" charset="0"/>
              </a:rPr>
              <a:t>From </a:t>
            </a:r>
            <a:r>
              <a:rPr lang="en-US" sz="2800" dirty="0">
                <a:latin typeface="Arial" pitchFamily="34" charset="0"/>
                <a:cs typeface="Arial" pitchFamily="34" charset="0"/>
              </a:rPr>
              <a:t>a technological perspective, </a:t>
            </a:r>
            <a:r>
              <a:rPr lang="en-US" sz="2800" dirty="0" smtClean="0">
                <a:latin typeface="Arial" pitchFamily="34" charset="0"/>
                <a:cs typeface="Arial" pitchFamily="34" charset="0"/>
              </a:rPr>
              <a:t>Electronic </a:t>
            </a:r>
            <a:r>
              <a:rPr lang="en-US" sz="2800" dirty="0">
                <a:latin typeface="Arial" pitchFamily="34" charset="0"/>
                <a:cs typeface="Arial" pitchFamily="34" charset="0"/>
              </a:rPr>
              <a:t>Voting is no different from traditional voting</a:t>
            </a:r>
          </a:p>
          <a:p>
            <a:pPr marL="1200150" lvl="2" indent="-285750" fontAlgn="auto">
              <a:spcBef>
                <a:spcPct val="20000"/>
              </a:spcBef>
              <a:spcAft>
                <a:spcPts val="0"/>
              </a:spcAft>
              <a:buFont typeface="Arial" pitchFamily="34" charset="0"/>
              <a:buChar char="–"/>
              <a:defRPr/>
            </a:pPr>
            <a:r>
              <a:rPr lang="en-US" sz="2800" dirty="0">
                <a:latin typeface="Arial" pitchFamily="34" charset="0"/>
                <a:cs typeface="Arial" pitchFamily="34" charset="0"/>
              </a:rPr>
              <a:t>There is a ballot, vote recording mechanism, ballot boxes, and vote counting equipment</a:t>
            </a:r>
            <a:endParaRPr lang="en-US" sz="2800" dirty="0">
              <a:latin typeface="Arial" pitchFamily="34" charset="0"/>
              <a:cs typeface="Arial" pitchFamily="34" charset="0"/>
            </a:endParaRPr>
          </a:p>
          <a:p>
            <a:pPr marL="742950" lvl="1" indent="-285750" fontAlgn="auto">
              <a:spcBef>
                <a:spcPct val="20000"/>
              </a:spcBef>
              <a:spcAft>
                <a:spcPts val="0"/>
              </a:spcAft>
              <a:buFont typeface="Arial" pitchFamily="34" charset="0"/>
              <a:buChar char="–"/>
              <a:defRPr/>
            </a:pPr>
            <a:r>
              <a:rPr lang="en-US" sz="2800" dirty="0" smtClean="0">
                <a:latin typeface="Arial" pitchFamily="34" charset="0"/>
                <a:cs typeface="Arial" pitchFamily="34" charset="0"/>
              </a:rPr>
              <a:t>However</a:t>
            </a:r>
            <a:r>
              <a:rPr lang="en-US" sz="2800" dirty="0">
                <a:latin typeface="Arial" pitchFamily="34" charset="0"/>
                <a:cs typeface="Arial" pitchFamily="34" charset="0"/>
              </a:rPr>
              <a:t>, given how critical our voting system is to our Democratic way of life, it requires significant public assurance that it is at least as safe as current voting </a:t>
            </a:r>
            <a:r>
              <a:rPr lang="en-US" sz="2800" dirty="0" smtClean="0">
                <a:latin typeface="Arial" pitchFamily="34" charset="0"/>
                <a:cs typeface="Arial" pitchFamily="34" charset="0"/>
              </a:rPr>
              <a:t>methods</a:t>
            </a:r>
          </a:p>
          <a:p>
            <a:pPr marL="742950" lvl="1" indent="-285750" fontAlgn="auto">
              <a:spcBef>
                <a:spcPct val="20000"/>
              </a:spcBef>
              <a:spcAft>
                <a:spcPts val="0"/>
              </a:spcAft>
              <a:buFont typeface="Arial" pitchFamily="34" charset="0"/>
              <a:buChar char="–"/>
              <a:defRPr/>
            </a:pPr>
            <a:r>
              <a:rPr lang="en-US" sz="2800" dirty="0" smtClean="0">
                <a:latin typeface="Arial" pitchFamily="34" charset="0"/>
                <a:cs typeface="Arial" pitchFamily="34" charset="0"/>
              </a:rPr>
              <a:t>A combination of PKI and Biometric Technology with an Electronic Voting System may accomplish this</a:t>
            </a:r>
            <a:endParaRPr lang="en-US" sz="28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A09EB105-7160-40D8-AF59-9C27DB7A7320}" type="slidenum">
              <a:rPr lang="en-US"/>
              <a:pPr>
                <a:defRPr/>
              </a:pPr>
              <a:t>9</a:t>
            </a:fld>
            <a:endParaRPr lang="en-US" dirty="0"/>
          </a:p>
        </p:txBody>
      </p:sp>
      <p:sp>
        <p:nvSpPr>
          <p:cNvPr id="5" name="Footer Placeholder 4"/>
          <p:cNvSpPr>
            <a:spLocks noGrp="1"/>
          </p:cNvSpPr>
          <p:nvPr>
            <p:ph type="ftr" sz="quarter" idx="11"/>
          </p:nvPr>
        </p:nvSpPr>
        <p:spPr/>
        <p:txBody>
          <a:bodyPr/>
          <a:lstStyle/>
          <a:p>
            <a:pPr>
              <a:defRPr/>
            </a:pPr>
            <a:r>
              <a:rPr lang="de-DE" smtClean="0"/>
              <a:t>Brachfeld, E-Voting, CS591, Dec 2010</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339</TotalTime>
  <Words>993</Words>
  <Application>Microsoft Office PowerPoint</Application>
  <PresentationFormat>On-screen Show (4:3)</PresentationFormat>
  <Paragraphs>74</Paragraphs>
  <Slides>9</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Calibri</vt:lpstr>
      <vt:lpstr>Arial</vt:lpstr>
      <vt:lpstr>Office Theme</vt:lpstr>
      <vt:lpstr>Electronic Voting (E-Voting)  An introduction and review of technology</vt:lpstr>
      <vt:lpstr>Electronic Voting Examples</vt:lpstr>
      <vt:lpstr>Types of Electronic Voting</vt:lpstr>
      <vt:lpstr>Internet Voting Issues</vt:lpstr>
      <vt:lpstr>Electronic Voting Requirements</vt:lpstr>
      <vt:lpstr>Electronic Voting Requirements</vt:lpstr>
      <vt:lpstr>Commercially Available E-Voting Systems</vt:lpstr>
      <vt:lpstr>Internet Voting PKI &amp; Biometric Opportunities</vt:lpstr>
      <vt:lpstr>Electronic Voting </vt:lpstr>
    </vt:vector>
  </TitlesOfParts>
  <Company>Cobham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Electronic Voting  An introduction and review of technology</dc:title>
  <dc:creator>Larry Brachfeld</dc:creator>
  <cp:lastModifiedBy>Larry Brachfeld</cp:lastModifiedBy>
  <cp:revision>37</cp:revision>
  <dcterms:created xsi:type="dcterms:W3CDTF">2010-12-04T21:17:29Z</dcterms:created>
  <dcterms:modified xsi:type="dcterms:W3CDTF">2010-12-06T05:19:10Z</dcterms:modified>
</cp:coreProperties>
</file>