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6" r:id="rId4"/>
    <p:sldId id="265" r:id="rId5"/>
    <p:sldId id="267" r:id="rId6"/>
    <p:sldId id="264" r:id="rId7"/>
    <p:sldId id="263" r:id="rId8"/>
    <p:sldId id="262" r:id="rId9"/>
    <p:sldId id="261" r:id="rId10"/>
    <p:sldId id="268" r:id="rId11"/>
    <p:sldId id="260" r:id="rId1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9900"/>
    <a:srgbClr val="FFCC00"/>
    <a:srgbClr val="0066FF"/>
    <a:srgbClr val="0099FF"/>
    <a:srgbClr val="99CCFF"/>
    <a:srgbClr val="3366CC"/>
    <a:srgbClr val="CCECFF"/>
    <a:srgbClr val="0033CC"/>
    <a:srgbClr val="6699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0" autoAdjust="0"/>
  </p:normalViewPr>
  <p:slideViewPr>
    <p:cSldViewPr>
      <p:cViewPr varScale="1">
        <p:scale>
          <a:sx n="98" d="100"/>
          <a:sy n="98" d="100"/>
        </p:scale>
        <p:origin x="-91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fld id="{3D6212FA-D52C-4A52-8D77-DD8FCD3016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58B295-3573-4862-8ED3-5A384F6F7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4C797C-9ADC-4173-97C6-FA5EEADA4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FB4DF-106C-442F-B6C8-F83FFE5E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CD29EA-708D-4664-92DA-99C590237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C9D941-078F-4A5A-A2FA-FC735A3EC3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C24910-8607-458E-868B-E8CBB30E8D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7278AC0-A8F7-4728-8FF5-F6AE8061E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DD571-6545-418C-8402-5D1102AB7F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15BB5-7AFA-43D2-A52B-AEB748545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CD22605-3A27-4E85-BDD7-11E5BE5A73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21E175-21C8-4913-9BB4-AA9BA9AD3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A04E64-A5F9-40F0-90B7-EA269F8A23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rfidnews.org/2008/10/14/recent-advances-in-rfi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shiba.com/taec/news/press_releases/2009/memy_09_554.j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hyperlink" Target="http://www.rfidjournal.com/imagecatalogue/imageview/7760/?RefererURL=/article/view/7895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838200"/>
            <a:ext cx="6553200" cy="877888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b="0" dirty="0" smtClean="0"/>
              <a:t>State of RFID Security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239000" cy="1143000"/>
          </a:xfrm>
          <a:noFill/>
          <a:ln/>
        </p:spPr>
        <p:txBody>
          <a:bodyPr anchor="ctr">
            <a:noAutofit/>
          </a:bodyPr>
          <a:lstStyle/>
          <a:p>
            <a:pPr algn="l"/>
            <a:r>
              <a:rPr lang="en-US" sz="2400" dirty="0" smtClean="0"/>
              <a:t>Presentation for CS 5910 – Network Security</a:t>
            </a:r>
          </a:p>
          <a:p>
            <a:pPr algn="l"/>
            <a:r>
              <a:rPr lang="en-US" sz="2400" dirty="0" smtClean="0"/>
              <a:t>UCCS, Fall Semester 2010</a:t>
            </a:r>
          </a:p>
          <a:p>
            <a:pPr algn="l"/>
            <a:r>
              <a:rPr lang="en-US" sz="2400" dirty="0" smtClean="0"/>
              <a:t>     Presented by Robin </a:t>
            </a:r>
            <a:r>
              <a:rPr lang="en-US" sz="2400" dirty="0" err="1" smtClean="0"/>
              <a:t>Kimzey</a:t>
            </a:r>
            <a:r>
              <a:rPr lang="en-US" sz="2400" dirty="0" smtClean="0"/>
              <a:t> &amp; George </a:t>
            </a:r>
            <a:r>
              <a:rPr lang="en-US" sz="2400" dirty="0" err="1" smtClean="0"/>
              <a:t>Mudrak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58B295-3573-4862-8ED3-5A384F6F72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Real?!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46237"/>
            <a:ext cx="6858000" cy="4144963"/>
          </a:xfrm>
        </p:spPr>
        <p:txBody>
          <a:bodyPr>
            <a:normAutofit fontScale="92500"/>
          </a:bodyPr>
          <a:lstStyle/>
          <a:p>
            <a:r>
              <a:rPr lang="en-US" sz="2400" u="sng" dirty="0" smtClean="0"/>
              <a:t>Organic Ink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We are impressed with organic ink! We will be more impressed if it is implemented thereby saving much money for RFID tags. </a:t>
            </a:r>
            <a:r>
              <a:rPr lang="en-US" sz="1800" dirty="0" err="1" smtClean="0"/>
              <a:t>Parelec</a:t>
            </a:r>
            <a:r>
              <a:rPr lang="en-US" sz="1800" dirty="0" smtClean="0"/>
              <a:t> Inc. has developed ink chemistry that suspends the metallization in an organic carrier that decomposes after printing leaving a 99% pure metal coating. The company states that their organic ink is “3 to 10 times more conductive than polymer-based inks.”</a:t>
            </a:r>
          </a:p>
          <a:p>
            <a:pPr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Kovio</a:t>
            </a:r>
            <a:r>
              <a:rPr lang="en-US" sz="1800" dirty="0" smtClean="0"/>
              <a:t>, a San Francisco firm, says that it expects to create printed-silicon high-frequency RFID chips by the end of 2008, paving the way to low-cost tags.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1900" dirty="0" smtClean="0">
                <a:solidFill>
                  <a:srgbClr val="FF0000"/>
                </a:solidFill>
                <a:hlinkClick r:id="rId2"/>
              </a:rPr>
              <a:t>*</a:t>
            </a:r>
            <a:r>
              <a:rPr lang="en-US" sz="1900" dirty="0" smtClean="0">
                <a:hlinkClick r:id="rId2"/>
              </a:rPr>
              <a:t>http://www.rfidnews.org/2008/10/14/recent-advances-in-rfid</a:t>
            </a:r>
            <a:endParaRPr lang="en-US" sz="19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64593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UCCS CS 591 Network Security, Fall 2010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459379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Robin </a:t>
            </a:r>
            <a:r>
              <a:rPr lang="en-US" sz="1000" dirty="0" err="1" smtClean="0"/>
              <a:t>Kimzey</a:t>
            </a:r>
            <a:r>
              <a:rPr lang="en-US" sz="1000" dirty="0" smtClean="0"/>
              <a:t> and George </a:t>
            </a:r>
            <a:r>
              <a:rPr lang="en-US" sz="1000" dirty="0" err="1" smtClean="0"/>
              <a:t>Mudrak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29EA-708D-4664-92DA-99C5902379F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 descr="http://images.avisian.com/organic-in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990600" cy="1584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4593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UCCS CS 591 Network Security, Fall 2010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459379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Robin </a:t>
            </a:r>
            <a:r>
              <a:rPr lang="en-US" sz="1000" dirty="0" err="1" smtClean="0"/>
              <a:t>Kimzey</a:t>
            </a:r>
            <a:r>
              <a:rPr lang="en-US" sz="1000" dirty="0" smtClean="0"/>
              <a:t> and George </a:t>
            </a:r>
            <a:r>
              <a:rPr lang="en-US" sz="1000" dirty="0" err="1" smtClean="0"/>
              <a:t>Mudrak</a:t>
            </a:r>
            <a:endParaRPr lang="en-US" sz="1000" dirty="0"/>
          </a:p>
        </p:txBody>
      </p:sp>
      <p:pic>
        <p:nvPicPr>
          <p:cNvPr id="6" name="Picture 2" descr="http://www.mouserunner.net/thunderbird/Tbird_Guide/Question_Mark_Icon_BlueGlo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828925"/>
            <a:ext cx="1666875" cy="166687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29EA-708D-4664-92DA-99C5902379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RFID?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Radio Frequency Identification</a:t>
            </a:r>
          </a:p>
          <a:p>
            <a:pPr lvl="1"/>
            <a:r>
              <a:rPr lang="en-US" sz="2000" dirty="0" smtClean="0"/>
              <a:t>Roots in WWII radar systems discovered by Sir Robert Alexander Watson-Watt in </a:t>
            </a:r>
            <a:r>
              <a:rPr lang="en-US" sz="2000" u="sng" dirty="0" smtClean="0"/>
              <a:t>1935</a:t>
            </a:r>
            <a:r>
              <a:rPr lang="en-US" sz="2000" dirty="0" smtClean="0"/>
              <a:t>.  Initially passive.</a:t>
            </a:r>
          </a:p>
          <a:p>
            <a:pPr lvl="1"/>
            <a:r>
              <a:rPr lang="en-US" sz="2000" dirty="0" smtClean="0"/>
              <a:t>Uses radio waves to convey data between a reader and transmitter.</a:t>
            </a:r>
          </a:p>
          <a:p>
            <a:pPr lvl="1"/>
            <a:r>
              <a:rPr lang="en-US" sz="2000" dirty="0" smtClean="0"/>
              <a:t>Comes in three flavors:</a:t>
            </a:r>
          </a:p>
          <a:p>
            <a:pPr lvl="2"/>
            <a:r>
              <a:rPr lang="en-US" sz="1800" dirty="0" smtClean="0"/>
              <a:t>Passive 		– requires power and prompt</a:t>
            </a:r>
          </a:p>
          <a:p>
            <a:pPr lvl="2"/>
            <a:r>
              <a:rPr lang="en-US" sz="1800" dirty="0" smtClean="0"/>
              <a:t>Semi-passive 	– self-powered and requires prompt</a:t>
            </a:r>
          </a:p>
          <a:p>
            <a:pPr lvl="2"/>
            <a:r>
              <a:rPr lang="en-US" sz="1800" dirty="0" smtClean="0"/>
              <a:t>Active 		– self-powered and always broadcasts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100" dirty="0" smtClean="0"/>
              <a:t>Commercial tracking technology </a:t>
            </a:r>
          </a:p>
          <a:p>
            <a:r>
              <a:rPr lang="en-US" sz="2400" dirty="0" smtClean="0"/>
              <a:t>4 Operating Frequencies</a:t>
            </a:r>
          </a:p>
          <a:p>
            <a:pPr lvl="1"/>
            <a:r>
              <a:rPr lang="en-US" sz="2000" dirty="0" smtClean="0"/>
              <a:t>Very low frequency (LF) 		50	500 	</a:t>
            </a:r>
            <a:r>
              <a:rPr lang="en-US" sz="2000" dirty="0" err="1" smtClean="0"/>
              <a:t>Khz</a:t>
            </a:r>
            <a:endParaRPr lang="en-US" sz="2000" dirty="0" smtClean="0"/>
          </a:p>
          <a:p>
            <a:pPr lvl="1"/>
            <a:r>
              <a:rPr lang="en-US" sz="2000" dirty="0" smtClean="0"/>
              <a:t>High frequency (HF) 		13.56 		</a:t>
            </a:r>
            <a:r>
              <a:rPr lang="en-US" sz="2000" dirty="0" err="1" smtClean="0"/>
              <a:t>Mhz</a:t>
            </a:r>
            <a:endParaRPr lang="en-US" sz="2000" dirty="0" smtClean="0"/>
          </a:p>
          <a:p>
            <a:pPr lvl="1"/>
            <a:r>
              <a:rPr lang="en-US" sz="2000" dirty="0" smtClean="0"/>
              <a:t>Ultra high frequency (UHF) 	860	960 	</a:t>
            </a:r>
            <a:r>
              <a:rPr lang="en-US" sz="2000" dirty="0" err="1" smtClean="0"/>
              <a:t>Mhz</a:t>
            </a:r>
            <a:endParaRPr lang="en-US" sz="2000" dirty="0" smtClean="0"/>
          </a:p>
          <a:p>
            <a:pPr lvl="1"/>
            <a:r>
              <a:rPr lang="en-US" sz="2000" dirty="0" smtClean="0"/>
              <a:t>Microwave 			0.9	2.5 	</a:t>
            </a:r>
            <a:r>
              <a:rPr lang="en-US" sz="2000" dirty="0" err="1" smtClean="0"/>
              <a:t>Ghz</a:t>
            </a:r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4593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UCCS CS 591 Network Security, Fall 2010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459379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Robin </a:t>
            </a:r>
            <a:r>
              <a:rPr lang="en-US" sz="1000" dirty="0" err="1" smtClean="0"/>
              <a:t>Kimzey</a:t>
            </a:r>
            <a:r>
              <a:rPr lang="en-US" sz="1000" dirty="0" smtClean="0"/>
              <a:t> and George </a:t>
            </a:r>
            <a:r>
              <a:rPr lang="en-US" sz="1000" dirty="0" err="1" smtClean="0"/>
              <a:t>Mudrak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29EA-708D-4664-92DA-99C5902379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RFID Attributes?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Type</a:t>
            </a:r>
          </a:p>
          <a:p>
            <a:pPr lvl="1"/>
            <a:r>
              <a:rPr lang="en-US" sz="1800" dirty="0" smtClean="0"/>
              <a:t>Passive – needs </a:t>
            </a:r>
            <a:r>
              <a:rPr lang="en-US" sz="2000" dirty="0" smtClean="0"/>
              <a:t>power – antenna/reader,  requires a ‘start’ signal</a:t>
            </a:r>
          </a:p>
          <a:p>
            <a:pPr lvl="1"/>
            <a:r>
              <a:rPr lang="en-US" sz="1800" dirty="0" smtClean="0"/>
              <a:t>Semi-Passive - s</a:t>
            </a:r>
            <a:r>
              <a:rPr lang="en-US" sz="2000" dirty="0" smtClean="0"/>
              <a:t>elf-powered – battery, requires a ‘start’ signal</a:t>
            </a:r>
          </a:p>
          <a:p>
            <a:pPr lvl="1"/>
            <a:r>
              <a:rPr lang="en-US" sz="1800" dirty="0" smtClean="0"/>
              <a:t>Active - s</a:t>
            </a:r>
            <a:r>
              <a:rPr lang="en-US" sz="2000" dirty="0" smtClean="0"/>
              <a:t>elf-powered – battery, openly broadcasts</a:t>
            </a:r>
          </a:p>
          <a:p>
            <a:r>
              <a:rPr lang="en-US" sz="2400" dirty="0" smtClean="0"/>
              <a:t>Memory </a:t>
            </a:r>
          </a:p>
          <a:p>
            <a:pPr lvl="1"/>
            <a:r>
              <a:rPr lang="en-US" sz="1800" dirty="0" smtClean="0"/>
              <a:t>Read-only,  read/write,  WORM (write once, read many)</a:t>
            </a:r>
          </a:p>
          <a:p>
            <a:pPr lvl="1"/>
            <a:r>
              <a:rPr lang="en-US" sz="1800" dirty="0" smtClean="0"/>
              <a:t>Capacities – </a:t>
            </a:r>
            <a:r>
              <a:rPr lang="en-US" sz="1800" dirty="0" smtClean="0"/>
              <a:t>20+ bits, can go to 128 Mb!</a:t>
            </a:r>
            <a:r>
              <a:rPr lang="en-US" sz="1800" dirty="0" smtClean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sz="1800" dirty="0" err="1" smtClean="0"/>
              <a:t>FeRAM</a:t>
            </a:r>
            <a:r>
              <a:rPr lang="en-US" sz="1800" dirty="0" smtClean="0"/>
              <a:t> (</a:t>
            </a:r>
            <a:r>
              <a:rPr lang="en-US" sz="1800" dirty="0" err="1" smtClean="0"/>
              <a:t>FerroElectric</a:t>
            </a:r>
            <a:r>
              <a:rPr lang="en-US" sz="1800" dirty="0" smtClean="0"/>
              <a:t> Ram)</a:t>
            </a:r>
          </a:p>
          <a:p>
            <a:pPr lvl="2"/>
            <a:r>
              <a:rPr lang="en-US" sz="1500" dirty="0" smtClean="0"/>
              <a:t>Magnetic safe, fast write, low power needs, non-volatile, keeps state without power.</a:t>
            </a:r>
            <a:endParaRPr lang="en-US" sz="1500" dirty="0" smtClean="0"/>
          </a:p>
          <a:p>
            <a:r>
              <a:rPr lang="en-US" sz="2400" dirty="0" smtClean="0"/>
              <a:t>Detection Range</a:t>
            </a:r>
          </a:p>
          <a:p>
            <a:pPr lvl="1"/>
            <a:r>
              <a:rPr lang="en-US" sz="1800" dirty="0" smtClean="0"/>
              <a:t>Minimum range ~1 foot.  (Supposed) maximum range: 300 feet.</a:t>
            </a:r>
          </a:p>
          <a:p>
            <a:pPr lvl="1"/>
            <a:r>
              <a:rPr lang="en-US" sz="1800" dirty="0" smtClean="0"/>
              <a:t>To increase your detection range, typically increase power to your antenna.  Also using a higher frequency aids.</a:t>
            </a:r>
          </a:p>
          <a:p>
            <a:pPr lvl="1"/>
            <a:r>
              <a:rPr lang="en-US" sz="1800" dirty="0" smtClean="0"/>
              <a:t>Typical ranges are in the 1 foot to 100 foot range.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4593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UCCS CS 591 Network Security, Fall 2010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459379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Robin </a:t>
            </a:r>
            <a:r>
              <a:rPr lang="en-US" sz="1000" dirty="0" err="1" smtClean="0"/>
              <a:t>Kimzey</a:t>
            </a:r>
            <a:r>
              <a:rPr lang="en-US" sz="1000" dirty="0" smtClean="0"/>
              <a:t> and George </a:t>
            </a:r>
            <a:r>
              <a:rPr lang="en-US" sz="1000" dirty="0" err="1" smtClean="0"/>
              <a:t>Mudrak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29EA-708D-4664-92DA-99C5902379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154579"/>
            <a:ext cx="701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*</a:t>
            </a:r>
            <a:r>
              <a:rPr lang="en-US" sz="1000" dirty="0" smtClean="0"/>
              <a:t>TOSHIBA develops world’s highest-bandwidth, highest density non-volatile RAM.  </a:t>
            </a:r>
            <a:r>
              <a:rPr lang="en-US" sz="1000" dirty="0" smtClean="0">
                <a:hlinkClick r:id="rId2"/>
              </a:rPr>
              <a:t>2009 article.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09600" y="1676400"/>
            <a:ext cx="8001000" cy="441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4593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UCCS CS 591 Network Security, Fall 2010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459379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Robin </a:t>
            </a:r>
            <a:r>
              <a:rPr lang="en-US" sz="1000" dirty="0" err="1" smtClean="0"/>
              <a:t>Kimzey</a:t>
            </a:r>
            <a:r>
              <a:rPr lang="en-US" sz="1000" dirty="0" smtClean="0"/>
              <a:t> and George </a:t>
            </a:r>
            <a:r>
              <a:rPr lang="en-US" sz="1000" dirty="0" err="1" smtClean="0"/>
              <a:t>Mudrak</a:t>
            </a:r>
            <a:endParaRPr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29EA-708D-4664-92DA-99C5902379F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7" name="Picture 2" descr="http://rikheij.files.wordpress.com/2008/11/rfidlabel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814659"/>
            <a:ext cx="909918" cy="913957"/>
          </a:xfrm>
          <a:prstGeom prst="rect">
            <a:avLst/>
          </a:prstGeom>
          <a:noFill/>
        </p:spPr>
      </p:pic>
      <p:pic>
        <p:nvPicPr>
          <p:cNvPr id="7170" name="Picture 2" descr="http://t0.gstatic.com/images?q=tbn:ANd9GcSrHOX4e5dBjokAMuBo-uIhysDA1JCXX9OnORwpApIsNbw9Y00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667000"/>
            <a:ext cx="1377724" cy="1371601"/>
          </a:xfrm>
          <a:prstGeom prst="rect">
            <a:avLst/>
          </a:prstGeom>
          <a:noFill/>
        </p:spPr>
      </p:pic>
      <p:pic>
        <p:nvPicPr>
          <p:cNvPr id="7172" name="Picture 4" descr="http://t3.gstatic.com/images?q=tbn:ANd9GcRqJPC_Uujrk47kMIs7elG4krXexb30AXMsU45h0NRrd86MEaRMP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6872" y="4191000"/>
            <a:ext cx="1653128" cy="1238251"/>
          </a:xfrm>
          <a:prstGeom prst="rect">
            <a:avLst/>
          </a:prstGeom>
          <a:noFill/>
        </p:spPr>
      </p:pic>
      <p:pic>
        <p:nvPicPr>
          <p:cNvPr id="7174" name="Picture 6" descr="http://t2.gstatic.com/images?q=tbn:ANd9GcRDTaRtu2y2EuEwTIERfQm0dTQYGOeey4WnWH0ZvzJ6KpMHSpH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038600"/>
            <a:ext cx="990600" cy="995022"/>
          </a:xfrm>
          <a:prstGeom prst="rect">
            <a:avLst/>
          </a:prstGeom>
          <a:noFill/>
        </p:spPr>
      </p:pic>
      <p:pic>
        <p:nvPicPr>
          <p:cNvPr id="7176" name="Picture 8" descr="http://t3.gstatic.com/images?q=tbn:ANd9GcRstPkGmhVxUEbZmoh7CBzEzdrv_IrbqpkTNMn5RTldrzAmunTuZ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2743200"/>
            <a:ext cx="1066800" cy="1062059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5943600" y="1905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Active Tags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95400" y="1905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Passive Tags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95400" y="56196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*</a:t>
            </a:r>
            <a:r>
              <a:rPr lang="en-US" sz="1000" dirty="0" smtClean="0">
                <a:solidFill>
                  <a:schemeClr val="bg1"/>
                </a:solidFill>
              </a:rPr>
              <a:t>Active tags are not that far off from being embedded controllers.  To better understand the impact of embedded controllers, you can read “Embedded Systems Security” by Michael </a:t>
            </a:r>
            <a:r>
              <a:rPr lang="en-US" sz="1000" dirty="0" err="1" smtClean="0">
                <a:solidFill>
                  <a:schemeClr val="bg1"/>
                </a:solidFill>
              </a:rPr>
              <a:t>Kopps</a:t>
            </a:r>
            <a:r>
              <a:rPr lang="en-US" sz="1000" dirty="0" smtClean="0">
                <a:solidFill>
                  <a:schemeClr val="bg1"/>
                </a:solidFill>
              </a:rPr>
              <a:t> and George </a:t>
            </a:r>
            <a:r>
              <a:rPr lang="en-US" sz="1000" dirty="0" err="1" smtClean="0">
                <a:solidFill>
                  <a:schemeClr val="bg1"/>
                </a:solidFill>
              </a:rPr>
              <a:t>Mudrak</a:t>
            </a:r>
            <a:r>
              <a:rPr lang="en-US" sz="1000" dirty="0" smtClean="0">
                <a:solidFill>
                  <a:schemeClr val="bg1"/>
                </a:solidFill>
              </a:rPr>
              <a:t>.</a:t>
            </a:r>
            <a:endParaRPr lang="en-US" sz="1000" dirty="0">
              <a:solidFill>
                <a:srgbClr val="FF0000"/>
              </a:solidFill>
            </a:endParaRPr>
          </a:p>
        </p:txBody>
      </p:sp>
      <p:pic>
        <p:nvPicPr>
          <p:cNvPr id="7178" name="Picture 10" descr="http://www.rfidjournal.com/ezimagecatalogue/catalogue/phpNinXIj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24200" y="4267200"/>
            <a:ext cx="1010478" cy="91440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2514600" y="40386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.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10800000">
            <a:off x="2667000" y="4191000"/>
            <a:ext cx="533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7" idx="2"/>
          </p:cNvCxnSpPr>
          <p:nvPr/>
        </p:nvCxnSpPr>
        <p:spPr>
          <a:xfrm rot="16200000" flipV="1">
            <a:off x="2447211" y="4504611"/>
            <a:ext cx="896779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24200" y="517713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Gen2 Tag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09600" y="1676400"/>
            <a:ext cx="8001000" cy="441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Tag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4593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UCCS CS 591 Network Security, Fall 2010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459379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Robin </a:t>
            </a:r>
            <a:r>
              <a:rPr lang="en-US" sz="1000" dirty="0" err="1" smtClean="0"/>
              <a:t>Kimzey</a:t>
            </a:r>
            <a:r>
              <a:rPr lang="en-US" sz="1000" dirty="0" smtClean="0"/>
              <a:t> and George </a:t>
            </a:r>
            <a:r>
              <a:rPr lang="en-US" sz="1000" dirty="0" err="1" smtClean="0"/>
              <a:t>Mudrak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1828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6">
                    <a:lumMod val="10000"/>
                  </a:schemeClr>
                </a:solidFill>
              </a:rPr>
              <a:t>RFID Tag (transponder)</a:t>
            </a:r>
            <a:endParaRPr lang="en-US" sz="1600" i="1" dirty="0">
              <a:solidFill>
                <a:schemeClr val="accent6">
                  <a:lumMod val="10000"/>
                </a:schemeClr>
              </a:solidFill>
            </a:endParaRPr>
          </a:p>
        </p:txBody>
      </p:sp>
      <p:grpSp>
        <p:nvGrpSpPr>
          <p:cNvPr id="6" name="Group 31"/>
          <p:cNvGrpSpPr/>
          <p:nvPr/>
        </p:nvGrpSpPr>
        <p:grpSpPr>
          <a:xfrm>
            <a:off x="1371601" y="1947446"/>
            <a:ext cx="6476999" cy="3767554"/>
            <a:chOff x="1371601" y="1905000"/>
            <a:chExt cx="6476999" cy="3767554"/>
          </a:xfrm>
        </p:grpSpPr>
        <p:grpSp>
          <p:nvGrpSpPr>
            <p:cNvPr id="7" name="Group 20"/>
            <p:cNvGrpSpPr/>
            <p:nvPr/>
          </p:nvGrpSpPr>
          <p:grpSpPr>
            <a:xfrm>
              <a:off x="1371601" y="1905000"/>
              <a:ext cx="2209799" cy="1447800"/>
              <a:chOff x="1219201" y="2057400"/>
              <a:chExt cx="2590799" cy="1676400"/>
            </a:xfrm>
          </p:grpSpPr>
          <p:pic>
            <p:nvPicPr>
              <p:cNvPr id="1026" name="Picture 2" descr="http://rikheij.files.wordpress.com/2008/11/rfidlabel21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743200" y="2675534"/>
                <a:ext cx="1066800" cy="1058266"/>
              </a:xfrm>
              <a:prstGeom prst="rect">
                <a:avLst/>
              </a:prstGeom>
              <a:noFill/>
            </p:spPr>
          </p:pic>
          <p:pic>
            <p:nvPicPr>
              <p:cNvPr id="1028" name="Picture 4" descr="http://www.epn-online.com/lib/image.php?uri=/content/USER/scope/.bin.WEB.1199881566722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219201" y="2057400"/>
                <a:ext cx="838200" cy="852407"/>
              </a:xfrm>
              <a:prstGeom prst="rect">
                <a:avLst/>
              </a:prstGeom>
              <a:noFill/>
            </p:spPr>
          </p:pic>
          <p:cxnSp>
            <p:nvCxnSpPr>
              <p:cNvPr id="12" name="Straight Connector 11"/>
              <p:cNvCxnSpPr/>
              <p:nvPr/>
            </p:nvCxnSpPr>
            <p:spPr>
              <a:xfrm>
                <a:off x="1487214" y="2625873"/>
                <a:ext cx="1250731" cy="0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397876" y="2802336"/>
                <a:ext cx="1269124" cy="85526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30" name="Picture 6" descr="http://media.digikey.com/photos/Texas%20Instr%20Photos/MFG_RR-IDISC-ANT8-6-A,-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34113" y="2347912"/>
              <a:ext cx="1157287" cy="1157288"/>
            </a:xfrm>
            <a:prstGeom prst="rect">
              <a:avLst/>
            </a:prstGeom>
            <a:noFill/>
          </p:spPr>
        </p:pic>
        <p:pic>
          <p:nvPicPr>
            <p:cNvPr id="1032" name="Picture 8" descr="http://image.made-in-china.com/2f0j00lBvasOEFfikD/Wireless-Long-Range-RFID-Reader-JS-8002W-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24600" y="4419600"/>
              <a:ext cx="1066800" cy="885445"/>
            </a:xfrm>
            <a:prstGeom prst="rect">
              <a:avLst/>
            </a:prstGeom>
            <a:noFill/>
          </p:spPr>
        </p:pic>
        <p:sp>
          <p:nvSpPr>
            <p:cNvPr id="24" name="Up-Down Arrow 23"/>
            <p:cNvSpPr/>
            <p:nvPr/>
          </p:nvSpPr>
          <p:spPr>
            <a:xfrm>
              <a:off x="6781800" y="3581400"/>
              <a:ext cx="152400" cy="68580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-Right Arrow 24"/>
            <p:cNvSpPr/>
            <p:nvPr/>
          </p:nvSpPr>
          <p:spPr>
            <a:xfrm>
              <a:off x="3962400" y="2819400"/>
              <a:ext cx="2209800" cy="1524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-Right Arrow 25"/>
            <p:cNvSpPr/>
            <p:nvPr/>
          </p:nvSpPr>
          <p:spPr>
            <a:xfrm>
              <a:off x="3886200" y="4724400"/>
              <a:ext cx="2209800" cy="1524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4" name="Picture 10" descr="http://www.computersavenue.com/wp-content/gallery/16/apple-imac-24-inch-penryn-desktop-screen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59380" y="4216400"/>
              <a:ext cx="1074420" cy="1193800"/>
            </a:xfrm>
            <a:prstGeom prst="rect">
              <a:avLst/>
            </a:prstGeom>
            <a:noFill/>
          </p:spPr>
        </p:pic>
        <p:sp>
          <p:nvSpPr>
            <p:cNvPr id="28" name="TextBox 27"/>
            <p:cNvSpPr txBox="1"/>
            <p:nvPr/>
          </p:nvSpPr>
          <p:spPr>
            <a:xfrm>
              <a:off x="6096000" y="1947446"/>
              <a:ext cx="152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chemeClr val="accent6">
                      <a:lumMod val="10000"/>
                    </a:schemeClr>
                  </a:solidFill>
                </a:rPr>
                <a:t>RFID Antenna</a:t>
              </a:r>
              <a:endParaRPr lang="en-US" sz="1600" i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09800" y="5334000"/>
              <a:ext cx="2133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chemeClr val="accent6">
                      <a:lumMod val="10000"/>
                    </a:schemeClr>
                  </a:solidFill>
                </a:rPr>
                <a:t>Processing computer</a:t>
              </a:r>
              <a:endParaRPr lang="en-US" sz="1600" i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0" y="5334000"/>
              <a:ext cx="175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chemeClr val="accent6">
                      <a:lumMod val="10000"/>
                    </a:schemeClr>
                  </a:solidFill>
                </a:rPr>
                <a:t>RFID Transceiver</a:t>
              </a:r>
              <a:endParaRPr lang="en-US" sz="1600" i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29EA-708D-4664-92DA-99C5902379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it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4593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UCCS CS 591 Network Security, Fall 2010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459379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Robin </a:t>
            </a:r>
            <a:r>
              <a:rPr lang="en-US" sz="1000" dirty="0" err="1" smtClean="0"/>
              <a:t>Kimzey</a:t>
            </a:r>
            <a:r>
              <a:rPr lang="en-US" sz="1000" dirty="0" smtClean="0"/>
              <a:t> and George </a:t>
            </a:r>
            <a:r>
              <a:rPr lang="en-US" sz="1000" dirty="0" err="1" smtClean="0"/>
              <a:t>Mudrak</a:t>
            </a:r>
            <a:endParaRPr lang="en-US" sz="1000" dirty="0"/>
          </a:p>
        </p:txBody>
      </p:sp>
      <p:pic>
        <p:nvPicPr>
          <p:cNvPr id="2050" name="Picture 2" descr="http://thenextwavefutures.files.wordpress.com/2007/09/shipping_contain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2239347" cy="1524000"/>
          </a:xfrm>
          <a:prstGeom prst="rect">
            <a:avLst/>
          </a:prstGeom>
          <a:noFill/>
        </p:spPr>
      </p:pic>
      <p:pic>
        <p:nvPicPr>
          <p:cNvPr id="2052" name="Picture 4" descr="http://www.rpmgo.com/images/2010/2012_buick_excelle_patent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276600"/>
            <a:ext cx="1998134" cy="1123951"/>
          </a:xfrm>
          <a:prstGeom prst="rect">
            <a:avLst/>
          </a:prstGeom>
          <a:noFill/>
        </p:spPr>
      </p:pic>
      <p:pic>
        <p:nvPicPr>
          <p:cNvPr id="2054" name="Picture 6" descr="http://www.tokiyemedical.com/Medical-Equipment-Ultrasound-Scanner-BW8A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448492"/>
            <a:ext cx="1981200" cy="1666308"/>
          </a:xfrm>
          <a:prstGeom prst="rect">
            <a:avLst/>
          </a:prstGeom>
          <a:noFill/>
        </p:spPr>
      </p:pic>
      <p:pic>
        <p:nvPicPr>
          <p:cNvPr id="2056" name="Picture 8" descr="http://shopusafromja.com/library/dewalt_dri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209800"/>
            <a:ext cx="1085850" cy="1085850"/>
          </a:xfrm>
          <a:prstGeom prst="rect">
            <a:avLst/>
          </a:prstGeom>
          <a:noFill/>
        </p:spPr>
      </p:pic>
      <p:pic>
        <p:nvPicPr>
          <p:cNvPr id="2058" name="Picture 10" descr="http://www.treehugger.com/H%26M_Organic_and_Recycled_Cotton_Clothin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10100" y="3955480"/>
            <a:ext cx="2933700" cy="1911920"/>
          </a:xfrm>
          <a:prstGeom prst="rect">
            <a:avLst/>
          </a:prstGeom>
          <a:noFill/>
        </p:spPr>
      </p:pic>
      <p:pic>
        <p:nvPicPr>
          <p:cNvPr id="2060" name="Picture 12" descr="http://www.nlpcs.co.uk/images/book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4191000"/>
            <a:ext cx="1600200" cy="1413511"/>
          </a:xfrm>
          <a:prstGeom prst="rect">
            <a:avLst/>
          </a:prstGeom>
          <a:noFill/>
        </p:spPr>
      </p:pic>
      <p:pic>
        <p:nvPicPr>
          <p:cNvPr id="2062" name="Picture 14" descr="http://image.shutterstock.com/display_pic_with_logo/248635/248635,1277775121,4/stock-photo-a-badge-and-lanyard-with-a-pass-reading-all-access-5616133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24600" y="1491378"/>
            <a:ext cx="2238375" cy="2775822"/>
          </a:xfrm>
          <a:prstGeom prst="rect">
            <a:avLst/>
          </a:prstGeom>
          <a:noFill/>
        </p:spPr>
      </p:pic>
      <p:pic>
        <p:nvPicPr>
          <p:cNvPr id="2064" name="Picture 16" descr="http://www.dreamstime.com/inbound-icbm-thumb963051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16198" y="4343400"/>
            <a:ext cx="1260402" cy="1581150"/>
          </a:xfrm>
          <a:prstGeom prst="rect">
            <a:avLst/>
          </a:prstGeom>
          <a:noFill/>
        </p:spPr>
      </p:pic>
      <p:pic>
        <p:nvPicPr>
          <p:cNvPr id="2066" name="Picture 18" descr="http://fancydressheaven.co.uk/bmz_cache/3/3dce336d50047ad9d268422d447dc93b.image.300x45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34200" y="4114800"/>
            <a:ext cx="1333500" cy="2000250"/>
          </a:xfrm>
          <a:prstGeom prst="rect">
            <a:avLst/>
          </a:prstGeom>
          <a:noFill/>
        </p:spPr>
      </p:pic>
      <p:pic>
        <p:nvPicPr>
          <p:cNvPr id="2070" name="Picture 22" descr="http://keenkid.files.wordpress.com/2008/03/cow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0" y="2895600"/>
            <a:ext cx="1600200" cy="1355959"/>
          </a:xfrm>
          <a:prstGeom prst="rect">
            <a:avLst/>
          </a:prstGeom>
          <a:noFill/>
        </p:spPr>
      </p:pic>
      <p:pic>
        <p:nvPicPr>
          <p:cNvPr id="2072" name="Picture 24" descr="http://langladecountyhumanesociety.org/yahoo_site_admin/assets/images/dog-cat.226125302_std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4343400"/>
            <a:ext cx="1447799" cy="1524000"/>
          </a:xfrm>
          <a:prstGeom prst="rect">
            <a:avLst/>
          </a:prstGeom>
          <a:noFill/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29EA-708D-4664-92DA-99C5902379F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146" name="Picture 2" descr="http://t1.gstatic.com/images?q=tbn:ANd9GcQR4tfwu-OLkdBL1VO8q7RmwgydOQGPKPr6BJfCTMv-9ib64ir6P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4343400"/>
            <a:ext cx="314325" cy="312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secure &amp; robust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smtClean="0"/>
              <a:t>very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… </a:t>
            </a:r>
            <a:endParaRPr lang="en-US" dirty="0" smtClean="0"/>
          </a:p>
          <a:p>
            <a:pPr lvl="1"/>
            <a:r>
              <a:rPr lang="en-US" dirty="0" smtClean="0"/>
              <a:t>Robust</a:t>
            </a:r>
          </a:p>
          <a:p>
            <a:pPr lvl="2"/>
            <a:r>
              <a:rPr lang="en-US" dirty="0" smtClean="0"/>
              <a:t>Active tags be drained by repeated query.</a:t>
            </a:r>
          </a:p>
          <a:p>
            <a:pPr lvl="2"/>
            <a:r>
              <a:rPr lang="en-US" dirty="0" smtClean="0"/>
              <a:t>Easy to interfere with – radio frequencies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Tamper Proof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Easy physical access </a:t>
            </a:r>
          </a:p>
          <a:p>
            <a:pPr lvl="2"/>
            <a:r>
              <a:rPr lang="en-US" dirty="0" smtClean="0"/>
              <a:t>Easy to circumvent - easily removed, damaged</a:t>
            </a:r>
          </a:p>
          <a:p>
            <a:pPr lvl="2"/>
            <a:r>
              <a:rPr lang="en-US" dirty="0" smtClean="0"/>
              <a:t>Physically circumvented – put different products in container</a:t>
            </a:r>
            <a:endParaRPr lang="en-US" dirty="0" smtClean="0"/>
          </a:p>
          <a:p>
            <a:pPr lvl="1"/>
            <a:r>
              <a:rPr lang="en-US" dirty="0" smtClean="0"/>
              <a:t>Secure</a:t>
            </a:r>
          </a:p>
          <a:p>
            <a:pPr lvl="2"/>
            <a:r>
              <a:rPr lang="en-US" dirty="0" smtClean="0"/>
              <a:t>Consumer tags do not have encryption.</a:t>
            </a:r>
          </a:p>
          <a:p>
            <a:pPr lvl="2"/>
            <a:r>
              <a:rPr lang="en-US" dirty="0" smtClean="0"/>
              <a:t>Tags cannot discriminate between readers.</a:t>
            </a:r>
          </a:p>
          <a:p>
            <a:pPr lvl="2"/>
            <a:r>
              <a:rPr lang="en-US" dirty="0" smtClean="0"/>
              <a:t>Tags can be scanned without your knowledge.</a:t>
            </a:r>
          </a:p>
          <a:p>
            <a:pPr lvl="2"/>
            <a:r>
              <a:rPr lang="en-US" dirty="0" smtClean="0"/>
              <a:t>Never designed to transmit secure data.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64593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UCCS CS 591 Network Security, Fall 2010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459379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Robin </a:t>
            </a:r>
            <a:r>
              <a:rPr lang="en-US" sz="1000" dirty="0" err="1" smtClean="0"/>
              <a:t>Kimzey</a:t>
            </a:r>
            <a:r>
              <a:rPr lang="en-US" sz="1000" dirty="0" smtClean="0"/>
              <a:t> and George </a:t>
            </a:r>
            <a:r>
              <a:rPr lang="en-US" sz="1000" dirty="0" err="1" smtClean="0"/>
              <a:t>Mudrak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29EA-708D-4664-92DA-99C5902379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154579"/>
            <a:ext cx="769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*</a:t>
            </a:r>
            <a:r>
              <a:rPr lang="en-US" sz="1000" dirty="0" smtClean="0"/>
              <a:t> The original intent and design of RFID was never meant to account for how it is used today…data carriers, micro-tagging, etc.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it be hacked?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000" dirty="0" smtClean="0"/>
              <a:t>Specific frequencies necessary for some products.  known range - faster to hack.  i.e. low &amp; high freq in metal / water.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“Zombie” tags that can re-activate.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“Sniffer” can activate a passive tag and capture it’s data.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Tags with writable memory can be written to.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RF card writers are available, writer simply has to be in proximity of the tag and not physically in possession.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Physically remove the tag!!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4593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UCCS CS 591 Network Security, Fall 2010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459379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Robin </a:t>
            </a:r>
            <a:r>
              <a:rPr lang="en-US" sz="1000" dirty="0" err="1" smtClean="0"/>
              <a:t>Kimzey</a:t>
            </a:r>
            <a:r>
              <a:rPr lang="en-US" sz="1000" dirty="0" smtClean="0"/>
              <a:t> and George </a:t>
            </a:r>
            <a:r>
              <a:rPr lang="en-US" sz="1000" dirty="0" err="1" smtClean="0"/>
              <a:t>Mudrak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29EA-708D-4664-92DA-99C5902379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Your privacy is at stake!</a:t>
            </a:r>
          </a:p>
          <a:p>
            <a:pPr lvl="1"/>
            <a:r>
              <a:rPr lang="en-US" sz="2000" dirty="0" smtClean="0"/>
              <a:t>New forms of identity theft </a:t>
            </a:r>
          </a:p>
          <a:p>
            <a:pPr lvl="2"/>
            <a:r>
              <a:rPr lang="en-US" sz="1700" dirty="0" smtClean="0"/>
              <a:t>corporate you</a:t>
            </a:r>
          </a:p>
          <a:p>
            <a:pPr lvl="2"/>
            <a:r>
              <a:rPr lang="en-US" sz="1700" dirty="0" smtClean="0"/>
              <a:t>International you</a:t>
            </a:r>
          </a:p>
          <a:p>
            <a:pPr lvl="1"/>
            <a:r>
              <a:rPr lang="en-US" sz="2000" dirty="0" smtClean="0"/>
              <a:t>New forms of profiling you.</a:t>
            </a:r>
          </a:p>
          <a:p>
            <a:pPr lvl="2"/>
            <a:r>
              <a:rPr lang="en-US" sz="1700" dirty="0" smtClean="0"/>
              <a:t>What you buy.</a:t>
            </a:r>
          </a:p>
          <a:p>
            <a:pPr lvl="2"/>
            <a:r>
              <a:rPr lang="en-US" sz="1700" dirty="0" smtClean="0"/>
              <a:t>What you have on you.</a:t>
            </a:r>
          </a:p>
          <a:p>
            <a:pPr lvl="2"/>
            <a:r>
              <a:rPr lang="en-US" sz="1700" dirty="0" smtClean="0"/>
              <a:t>Law Enforcement</a:t>
            </a:r>
            <a:endParaRPr lang="en-US" sz="1700" dirty="0" smtClean="0"/>
          </a:p>
          <a:p>
            <a:r>
              <a:rPr lang="en-US" sz="2400" dirty="0" smtClean="0"/>
              <a:t>Financial</a:t>
            </a:r>
          </a:p>
          <a:p>
            <a:pPr lvl="1"/>
            <a:r>
              <a:rPr lang="en-US" sz="1800" dirty="0" smtClean="0"/>
              <a:t>“in the open” credit cards (secure code not a plus).</a:t>
            </a:r>
          </a:p>
          <a:p>
            <a:pPr lvl="1"/>
            <a:r>
              <a:rPr lang="en-US" sz="1800" dirty="0" smtClean="0"/>
              <a:t>‘impersonation’ transactions.  </a:t>
            </a:r>
            <a:endParaRPr lang="en-US" sz="1800" dirty="0" smtClean="0"/>
          </a:p>
          <a:p>
            <a:pPr lvl="2"/>
            <a:r>
              <a:rPr lang="en-US" sz="1500" dirty="0" smtClean="0"/>
              <a:t>To prevent active tag’s can refresh the key with every transaction.</a:t>
            </a:r>
            <a:endParaRPr lang="en-US" sz="1500" dirty="0" smtClean="0"/>
          </a:p>
          <a:p>
            <a:pPr lvl="2"/>
            <a:r>
              <a:rPr lang="en-US" sz="1500" dirty="0" smtClean="0"/>
              <a:t>Our thought – new RFID transaction details generated and ‘submitted later’. </a:t>
            </a:r>
            <a:endParaRPr lang="en-US" sz="15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64593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UCCS CS 591 Network Security, Fall 2010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459379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Robin </a:t>
            </a:r>
            <a:r>
              <a:rPr lang="en-US" sz="1000" dirty="0" err="1" smtClean="0"/>
              <a:t>Kimzey</a:t>
            </a:r>
            <a:r>
              <a:rPr lang="en-US" sz="1000" dirty="0" smtClean="0"/>
              <a:t> and George </a:t>
            </a:r>
            <a:r>
              <a:rPr lang="en-US" sz="1000" dirty="0" err="1" smtClean="0"/>
              <a:t>Mudrak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29EA-708D-4664-92DA-99C5902379F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587</TotalTime>
  <Words>809</Words>
  <Application>Microsoft Office PowerPoint</Application>
  <PresentationFormat>On-screen Show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State of RFID Security</vt:lpstr>
      <vt:lpstr>What is RFID?</vt:lpstr>
      <vt:lpstr>RFID Attributes?</vt:lpstr>
      <vt:lpstr>What do they look like?</vt:lpstr>
      <vt:lpstr>Passive Tag Example</vt:lpstr>
      <vt:lpstr>Where is it used?</vt:lpstr>
      <vt:lpstr>How secure &amp; robust is it?</vt:lpstr>
      <vt:lpstr>How can it be hacked?</vt:lpstr>
      <vt:lpstr>Why should you care?</vt:lpstr>
      <vt:lpstr>For Real?!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RFID Security</dc:title>
  <dc:creator>george</dc:creator>
  <cp:lastModifiedBy>george</cp:lastModifiedBy>
  <cp:revision>126</cp:revision>
  <cp:lastPrinted>1601-01-01T00:00:00Z</cp:lastPrinted>
  <dcterms:created xsi:type="dcterms:W3CDTF">2010-12-04T23:27:03Z</dcterms:created>
  <dcterms:modified xsi:type="dcterms:W3CDTF">2010-12-06T17:07:56Z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TC010178121033</vt:lpwstr>
  </property>
</Properties>
</file>