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4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0" r:id="rId6"/>
    <p:sldId id="261" r:id="rId7"/>
    <p:sldId id="270" r:id="rId8"/>
    <p:sldId id="269" r:id="rId9"/>
    <p:sldId id="262" r:id="rId10"/>
    <p:sldId id="272" r:id="rId11"/>
    <p:sldId id="263" r:id="rId12"/>
    <p:sldId id="264" r:id="rId13"/>
    <p:sldId id="265" r:id="rId14"/>
    <p:sldId id="267" r:id="rId15"/>
    <p:sldId id="266" r:id="rId16"/>
    <p:sldId id="268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4" autoAdjust="0"/>
    <p:restoredTop sz="93369" autoAdjust="0"/>
  </p:normalViewPr>
  <p:slideViewPr>
    <p:cSldViewPr>
      <p:cViewPr>
        <p:scale>
          <a:sx n="78" d="100"/>
          <a:sy n="78" d="100"/>
        </p:scale>
        <p:origin x="-954" y="3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381E47BF-AFF8-48F5-A378-63487D53BB75}" type="datetimeFigureOut">
              <a:rPr lang="en-US"/>
              <a:pPr>
                <a:defRPr/>
              </a:pPr>
              <a:t>12/9/2010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111567C-8E64-4A00-96B1-48B3C7559A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8D0BF7C-7107-4CBA-94FD-39C1DF405699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1567C-8E64-4A00-96B1-48B3C7559A58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web servers and browsers use RSA algorithm to secure web traffic, the email use it to ensure privacy and authenticity, and it is used to secure remote login sessions.</a:t>
            </a: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To solve this</a:t>
            </a:r>
            <a:r>
              <a:rPr lang="en-US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problem that should be the modulus n is sufficiently large and randomly generated.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1567C-8E64-4A00-96B1-48B3C7559A5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1567C-8E64-4A00-96B1-48B3C7559A5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*it is important to realize hardware improvements make the RSA cryptosystem more secure</a:t>
            </a:r>
          </a:p>
          <a:p>
            <a:endParaRPr lang="en-US" dirty="0" smtClean="0"/>
          </a:p>
          <a:p>
            <a:r>
              <a:rPr lang="en-US" dirty="0" smtClean="0"/>
              <a:t>*factoring will use faster machines than are currently available, and these machines may be used to attack RSA cryptosystem keys generated in the past.</a:t>
            </a:r>
          </a:p>
          <a:p>
            <a:endParaRPr lang="en-US" dirty="0" smtClean="0"/>
          </a:p>
          <a:p>
            <a:r>
              <a:rPr lang="en-US" dirty="0" smtClean="0"/>
              <a:t>*It holds the key to computers that are exponentially faster than conventional computers.</a:t>
            </a:r>
            <a:r>
              <a:rPr lang="en-US" baseline="0" dirty="0" smtClean="0"/>
              <a:t> </a:t>
            </a:r>
            <a:r>
              <a:rPr lang="en-US" dirty="0" smtClean="0"/>
              <a:t>A quantum computer is based on the idea of a quantum bit or </a:t>
            </a:r>
            <a:r>
              <a:rPr lang="en-US" dirty="0" err="1" smtClean="0"/>
              <a:t>qubit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*It has been proven</a:t>
            </a:r>
            <a:r>
              <a:rPr lang="en-US" baseline="0" dirty="0" smtClean="0"/>
              <a:t> </a:t>
            </a:r>
            <a:r>
              <a:rPr lang="en-US" dirty="0" smtClean="0"/>
              <a:t>that a quantum computer will be able to factor and compute discrete logarithms in polynomial time.</a:t>
            </a:r>
          </a:p>
          <a:p>
            <a:endParaRPr lang="en-US" dirty="0" smtClean="0"/>
          </a:p>
          <a:p>
            <a:r>
              <a:rPr lang="en-US" dirty="0" smtClean="0"/>
              <a:t>* A quantum computer is a device for computation that makes direct use of quantum mechanical phenomena,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1567C-8E64-4A00-96B1-48B3C7559A5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1567C-8E64-4A00-96B1-48B3C7559A58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 smtClean="0"/>
              <a:t>That the attacker could decrypt C using this</a:t>
            </a:r>
            <a:r>
              <a:rPr lang="en-US" baseline="0" dirty="0" smtClean="0"/>
              <a:t>  equation M= </a:t>
            </a:r>
            <a:r>
              <a:rPr lang="en-US" baseline="0" dirty="0" err="1" smtClean="0"/>
              <a:t>c^d</a:t>
            </a:r>
            <a:r>
              <a:rPr lang="en-US" baseline="0" dirty="0" smtClean="0"/>
              <a:t> (mod n)</a:t>
            </a:r>
          </a:p>
          <a:p>
            <a:pPr>
              <a:buFont typeface="Arial" charset="0"/>
              <a:buChar char="•"/>
            </a:pPr>
            <a:endParaRPr lang="en-US" baseline="0" dirty="0" smtClean="0"/>
          </a:p>
          <a:p>
            <a:pPr>
              <a:buFont typeface="Arial" charset="0"/>
              <a:buChar char="•"/>
            </a:pPr>
            <a:r>
              <a:rPr lang="en-US" baseline="0" dirty="0" smtClean="0"/>
              <a:t>By using some the discrete logarithm problem.</a:t>
            </a:r>
          </a:p>
          <a:p>
            <a:pPr>
              <a:buFont typeface="Arial" charset="0"/>
              <a:buChar char="•"/>
            </a:pPr>
            <a:endParaRPr lang="en-US" baseline="0" dirty="0" smtClean="0"/>
          </a:p>
          <a:p>
            <a:pPr>
              <a:buFont typeface="Arial" charset="0"/>
              <a:buChar char="•"/>
            </a:pPr>
            <a:r>
              <a:rPr lang="en-US" baseline="0" dirty="0" smtClean="0"/>
              <a:t>By using baby step-</a:t>
            </a:r>
            <a:r>
              <a:rPr lang="en-US" baseline="0" dirty="0" err="1" smtClean="0"/>
              <a:t>gaint</a:t>
            </a:r>
            <a:r>
              <a:rPr lang="en-US" baseline="0" dirty="0" smtClean="0"/>
              <a:t>  step </a:t>
            </a:r>
            <a:r>
              <a:rPr lang="en-US" baseline="0" dirty="0" err="1" smtClean="0"/>
              <a:t>metho</a:t>
            </a:r>
            <a:r>
              <a:rPr lang="en-US" baseline="0" dirty="0" smtClean="0"/>
              <a:t>, that  is a series of well-defined steps to compute the discrete logarithm. The discrete log problem is of fundamental importance to the area of public key cryptography</a:t>
            </a:r>
          </a:p>
          <a:p>
            <a:pPr>
              <a:buFont typeface="Arial" charset="0"/>
              <a:buChar char="•"/>
            </a:pPr>
            <a:endParaRPr lang="en-US" baseline="0" dirty="0" smtClean="0"/>
          </a:p>
          <a:p>
            <a:pPr>
              <a:buFont typeface="Arial" charset="0"/>
              <a:buChar char="•"/>
            </a:pPr>
            <a:endParaRPr lang="en-US" baseline="0" dirty="0" smtClean="0"/>
          </a:p>
          <a:p>
            <a:endParaRPr lang="en-US" dirty="0" smtClean="0"/>
          </a:p>
          <a:p>
            <a:r>
              <a:rPr lang="en-US" dirty="0" smtClean="0"/>
              <a:t>If  the RSA parameters were chosen large enough , then the attacker can not solve the RSA problem</a:t>
            </a:r>
            <a:r>
              <a:rPr lang="en-US" baseline="0" dirty="0" smtClean="0"/>
              <a:t> that computing the private key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1567C-8E64-4A00-96B1-48B3C7559A58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Modular Arithmetic is a system of arithmetic for integers, where numbers "wrap around" after they reach a certain value—the modulus.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If the time is 5:00 now, then 9 hours later it will be 14:00. That means it will be 2:00 because 5+9=14 and 14-12=2. 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1567C-8E64-4A00-96B1-48B3C7559A58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totient</a:t>
            </a:r>
            <a:r>
              <a:rPr lang="en-US" dirty="0" smtClean="0">
                <a:solidFill>
                  <a:schemeClr val="tx1"/>
                </a:solidFill>
              </a:rPr>
              <a:t> of a positive integer n is defined to be the number of positive integers less than or equal to n that are </a:t>
            </a:r>
            <a:r>
              <a:rPr lang="en-US" dirty="0" err="1" smtClean="0">
                <a:solidFill>
                  <a:schemeClr val="tx1"/>
                </a:solidFill>
              </a:rPr>
              <a:t>coprime</a:t>
            </a:r>
            <a:r>
              <a:rPr lang="en-US" dirty="0" smtClean="0">
                <a:solidFill>
                  <a:schemeClr val="tx1"/>
                </a:solidFill>
              </a:rPr>
              <a:t> to 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 err="1" smtClean="0">
                <a:solidFill>
                  <a:schemeClr val="tx1"/>
                </a:solidFill>
              </a:rPr>
              <a:t>totient</a:t>
            </a:r>
            <a:r>
              <a:rPr lang="en-US" dirty="0" smtClean="0">
                <a:solidFill>
                  <a:schemeClr val="tx1"/>
                </a:solidFill>
              </a:rPr>
              <a:t> is usually called the Euler </a:t>
            </a:r>
            <a:r>
              <a:rPr lang="en-US" dirty="0" err="1" smtClean="0">
                <a:solidFill>
                  <a:schemeClr val="tx1"/>
                </a:solidFill>
              </a:rPr>
              <a:t>totient</a:t>
            </a:r>
            <a:r>
              <a:rPr lang="en-US" dirty="0" smtClean="0">
                <a:solidFill>
                  <a:schemeClr val="tx1"/>
                </a:solidFill>
              </a:rPr>
              <a:t> or Euler's </a:t>
            </a:r>
            <a:r>
              <a:rPr lang="en-US" dirty="0" err="1" smtClean="0">
                <a:solidFill>
                  <a:schemeClr val="tx1"/>
                </a:solidFill>
              </a:rPr>
              <a:t>totient</a:t>
            </a:r>
            <a:r>
              <a:rPr lang="en-US" dirty="0" smtClean="0">
                <a:solidFill>
                  <a:schemeClr val="tx1"/>
                </a:solidFill>
              </a:rPr>
              <a:t>, after the Swiss mathematician Leonhard Euler, who studied it.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because it gives the size of the multiplicative group of integers modulo n. and also The </a:t>
            </a:r>
            <a:r>
              <a:rPr lang="en-US" dirty="0" err="1" smtClean="0">
                <a:solidFill>
                  <a:schemeClr val="tx1"/>
                </a:solidFill>
              </a:rPr>
              <a:t>totient</a:t>
            </a:r>
            <a:r>
              <a:rPr lang="en-US" dirty="0" smtClean="0">
                <a:solidFill>
                  <a:schemeClr val="tx1"/>
                </a:solidFill>
              </a:rPr>
              <a:t> function plays a key role in the definition of the RSA encryption system.</a:t>
            </a: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1567C-8E64-4A00-96B1-48B3C7559A58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11567C-8E64-4A00-96B1-48B3C7559A5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6BB1A36-D797-49E8-A015-8D15DD806B5D}" type="datetime1">
              <a:rPr lang="en-US" smtClean="0"/>
              <a:t>12/9/2010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01C5C2A7-B3F1-49B9-A939-73C74EB934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2C7197-3131-4F29-9565-3BCA88107FA9}" type="datetime1">
              <a:rPr lang="en-US" smtClean="0"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003404-33A0-4568-BBB5-5A794B6EBE6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7F1DA89-EFAA-47E2-A5C8-5D190B9EEAC2}" type="datetime1">
              <a:rPr lang="en-US" smtClean="0"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235056-0FC9-467C-8078-366BF0E7A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259A25-5F00-4E64-93C9-BAC986093AC5}" type="datetime1">
              <a:rPr lang="en-US" smtClean="0"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6B9B41-69EF-4B3C-80B1-BC974D168DE3}" type="datetime1">
              <a:rPr lang="en-US" smtClean="0"/>
              <a:t>12/9/2010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89032475-7939-45C3-AE15-921BC759C39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9D911C-9F22-4A84-BC0B-4C393E0E4182}" type="datetime1">
              <a:rPr lang="en-US" smtClean="0"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B0DCBC-DEC9-432D-AA75-0089348A5A0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AED0CEE-C691-4AA0-9B52-4CC696A1CA0A}" type="datetime1">
              <a:rPr lang="en-US" smtClean="0"/>
              <a:t>12/9/2010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7D94064-1D06-4648-9930-5FEA26C984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52D6C84-430C-43E2-B2FA-CD227310D3A6}" type="datetime1">
              <a:rPr lang="en-US" smtClean="0"/>
              <a:t>12/9/2010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BDD83-8ACF-43C1-BBC8-E375B18F278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509B90-3722-4C71-A567-1DB67C2A6EBC}" type="datetime1">
              <a:rPr lang="en-US" smtClean="0"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10F5CC-82E1-43DD-91FC-75E625AE78B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BC479DA-70F1-499F-8E4F-CBE46B5A9085}" type="datetime1">
              <a:rPr lang="en-US" smtClean="0"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AC3DA6-E19B-4ECC-B212-9589283D00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5E05C32-9F7D-43AA-834A-6E17022144F6}" type="datetime1">
              <a:rPr lang="en-US" smtClean="0"/>
              <a:t>12/9/2010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pPr>
              <a:defRPr/>
            </a:pPr>
            <a:fld id="{CA84670C-CEDB-47A3-A81C-4C8CBCBF38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BB2796B-A2B8-499F-AF95-E8DDF31CCB68}" type="datetime1">
              <a:rPr lang="en-US" smtClean="0"/>
              <a:t>12/9/2010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CD6EF7BC-8105-4717-811D-47D0DA0237F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File:Clock_group.sv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http://upload.wikimedia.org/wikipedia/commons/thumb/a/a4/Clock_group.svg/220px-Clock_group.svg.png" TargetMode="Externa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4800"/>
            <a:ext cx="6400800" cy="2438400"/>
          </a:xfrm>
        </p:spPr>
        <p:txBody>
          <a:bodyPr>
            <a:normAutofit/>
          </a:bodyPr>
          <a:lstStyle/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Abdullah </a:t>
            </a:r>
            <a:r>
              <a:rPr lang="en-US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Sheneamer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CS591-F2010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Project of semester Presentation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University of Colorado, Colorado Springs </a:t>
            </a:r>
          </a:p>
          <a:p>
            <a:pPr algn="ctr" eaLnBrk="1" fontAlgn="auto" hangingPunct="1">
              <a:lnSpc>
                <a:spcPct val="80000"/>
              </a:lnSpc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Dr. Edward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470025"/>
          </a:xfrm>
        </p:spPr>
        <p:txBody>
          <a:bodyPr>
            <a:normAutofit/>
          </a:bodyPr>
          <a:lstStyle/>
          <a:p>
            <a:r>
              <a:rPr lang="en-US" b="1" dirty="0" smtClean="0"/>
              <a:t>RSA Problem and Inside PK Cryptography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10800000" flipH="1">
            <a:off x="1447800" y="5181600"/>
            <a:ext cx="6477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public &amp; private exponent RSA </a:t>
            </a:r>
            <a:b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low private exponent RSA is not secure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 low private exponent RSA is not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secure. Why?</a:t>
            </a:r>
          </a:p>
          <a:p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because when low exponent is used and a single message is encrypted by the sender directed for several recipients who have different public keys. 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Recovering the private key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05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the attacker has computed the private key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n,d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from public key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n,e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computing d could be solved by the attacker.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attacker could recover the private key if d is less than 160 bits.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 the RSA parameters were chosen large enough , then the attacker can not solve the RSA problem.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12/08/2010            Abdullah </a:t>
            </a:r>
            <a:r>
              <a:rPr lang="en-US" dirty="0" err="1" smtClean="0"/>
              <a:t>Sheneamer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772400" cy="11430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Modular or Clock Arithmetic</a:t>
            </a:r>
            <a:b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What’s the Modular or Clock Arithmetic?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2:00 and 14:00 hours are the same.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14 (mod 12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ct val="90000"/>
              </a:lnSpc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 (mod n)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n is the modulus 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is “congruent” to b, modulo n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- b is divisible by n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 % n = b % n then:  a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b (mod n), c </a:t>
            </a:r>
            <a:r>
              <a:rPr lang="en-US" sz="2600" b="1" dirty="0" smtClean="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 d (mod n)</a:t>
            </a:r>
          </a:p>
          <a:p>
            <a:pPr lvl="1">
              <a:lnSpc>
                <a:spcPct val="90000"/>
              </a:lnSpc>
            </a:pPr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upload.wikimedia.org/wikipedia/commons/thumb/a/a4/Clock_group.svg/220px-Clock_group.svg.png">
            <a:hlinkClick r:id="rId3"/>
          </p:cNvPr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410200" y="2743200"/>
            <a:ext cx="32004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38200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12/08/2010            Abdullah </a:t>
            </a:r>
            <a:r>
              <a:rPr lang="en-US" dirty="0" err="1" smtClean="0"/>
              <a:t>Sheneamer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33400"/>
            <a:ext cx="7772400" cy="11430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Euler’s </a:t>
            </a:r>
            <a:r>
              <a:rPr lang="en-US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Totient</a:t>
            </a: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function</a:t>
            </a:r>
            <a:b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What’s Euler’s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Totient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function?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Why is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totient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function important ?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Its function is : 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exmple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: 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Then the these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coprime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of 36: 1, 5, 7, 11, 13, 17, 19, 23, 25, 29, 31, and 35.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\varphi(n)= n(p_1-1)p_1^{-1} \times (p_2-1)p_2^{-1} \cdots \times(p_r-1)p_r^{-1}=n \cdot \prod_{p|n} \left( 1-\frac{1}{p} \right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76600" y="3200400"/>
            <a:ext cx="5600700" cy="838200"/>
          </a:xfrm>
          <a:prstGeom prst="rect">
            <a:avLst/>
          </a:prstGeom>
          <a:noFill/>
        </p:spPr>
      </p:pic>
      <p:pic>
        <p:nvPicPr>
          <p:cNvPr id="4100" name="Picture 4" descr="\varphi(36)=\varphi\left(2^2 3^2\right)=36\left(1-\frac{1}{2}\right)\left(1-\frac{1}{3}\right)=36\cdot\frac{1}{2}\cdot\frac{2}{3}=12.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19200" y="4267200"/>
            <a:ext cx="6127897" cy="533400"/>
          </a:xfrm>
          <a:prstGeom prst="rect">
            <a:avLst/>
          </a:prstGeom>
          <a:noFill/>
        </p:spPr>
      </p:pic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12/08/2010            Abdullah </a:t>
            </a:r>
            <a:r>
              <a:rPr lang="en-US" dirty="0" err="1" smtClean="0"/>
              <a:t>Sheneamer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RSA problem is hard to solve when the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modulous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n is sufficiently large and randomly generated.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RSA problem is the main or the basis for the security o RSA public key encryption and RSA digital signature schemes.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RSA problem for very small exponents would be easier than integer factoring.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12/08/2010            Abdullah </a:t>
            </a:r>
            <a:r>
              <a:rPr lang="en-US" dirty="0" err="1" smtClean="0"/>
              <a:t>Sheneamer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92162"/>
          </a:xfrm>
        </p:spPr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Some of References 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447800"/>
            <a:ext cx="8915400" cy="5410200"/>
          </a:xfrm>
        </p:spPr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RSA Problem: Ronald L.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Rivest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MIT Laboratory for Computer Science rivest@mit.edu and Burt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Kaliski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, RSA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Laboritories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bkaliski@resasecurity.com, Dec 10, 2003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Boneh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and R.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Venkatesan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Breaking RSA may not be equivalent to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factoring. In K. Nyberg, editor, Proc. EUROCRYPT ’98, pages 59–71. Springer, 1998.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Dan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Boneh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 Twenty years of attacks on the RSA cryptosystem. Notices of the AMS, 46(2):203–213, 1999.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Question ? 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22" name="Picture 2" descr="http://t0.gstatic.com/images?q=tbn:ANd9GcRISOvKAxyHcHjpA7C1jNmiCcMHgUTWsTOdp5rCnosuEZtv32Lu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1524000"/>
            <a:ext cx="3429000" cy="4281985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ROAD MAP</a:t>
            </a:r>
            <a:endParaRPr lang="en-US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 fontScale="85000" lnSpcReduction="20000"/>
          </a:bodyPr>
          <a:lstStyle/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Introduction.</a:t>
            </a:r>
            <a:endParaRPr lang="en-US" sz="27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7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700" i="1" dirty="0" smtClean="0">
                <a:latin typeface="Times New Roman" pitchFamily="18" charset="0"/>
                <a:cs typeface="Times New Roman" pitchFamily="18" charset="0"/>
              </a:rPr>
              <a:t>History.</a:t>
            </a:r>
            <a:endParaRPr lang="en-US" sz="2700" i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Factorization attacks 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RSA.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low public &amp; private exponent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RSA.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Recovering the private key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Modular/Clock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Arithmetic.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Euler’s 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Totient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function.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Conclusion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80000"/>
              </a:lnSpc>
              <a:spcBef>
                <a:spcPct val="20000"/>
              </a:spcBef>
              <a:buFont typeface="Arial" charset="0"/>
              <a:buChar char="•"/>
            </a:pPr>
            <a:endParaRPr lang="en-US" sz="2800" i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>
                <a:latin typeface="Arial" pitchFamily="34" charset="0"/>
                <a:cs typeface="Arial" pitchFamily="34" charset="0"/>
              </a:rPr>
              <a:t>12/08/2010            Abdullah </a:t>
            </a:r>
            <a:r>
              <a:rPr lang="en-US" dirty="0" err="1" smtClean="0">
                <a:latin typeface="Arial" pitchFamily="34" charset="0"/>
                <a:cs typeface="Arial" pitchFamily="34" charset="0"/>
              </a:rPr>
              <a:t>Sheneamer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RSA algorithm is used for both public key encryption and digital signature. RSA’s keys have length is 1024-bits. 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goal of this paper shows RSA problem, the attacking the RSA and demonstrating some mathematical tools they use. 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And show some PK algorithms. 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RSA problem is that when given public key (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n,e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) and C=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M^e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(mod n) then compute M.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381000"/>
            <a:ext cx="7239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History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In 1976, Stanford: </a:t>
            </a:r>
            <a:r>
              <a:rPr lang="en-US" dirty="0" err="1" smtClean="0"/>
              <a:t>Diffie</a:t>
            </a:r>
            <a:r>
              <a:rPr lang="en-US" dirty="0" smtClean="0"/>
              <a:t>, Hellman, and </a:t>
            </a:r>
            <a:r>
              <a:rPr lang="en-US" dirty="0" err="1" smtClean="0"/>
              <a:t>Merkle</a:t>
            </a:r>
            <a:r>
              <a:rPr lang="en-US" dirty="0" smtClean="0"/>
              <a:t> independently invent (and make public) a secret-key generation algorithm.</a:t>
            </a:r>
          </a:p>
          <a:p>
            <a:endParaRPr lang="en-US" dirty="0" smtClean="0"/>
          </a:p>
          <a:p>
            <a:r>
              <a:rPr lang="en-US" dirty="0" smtClean="0"/>
              <a:t>In1977, MIT: </a:t>
            </a:r>
            <a:r>
              <a:rPr lang="en-US" dirty="0" err="1" smtClean="0"/>
              <a:t>Rivest</a:t>
            </a:r>
            <a:r>
              <a:rPr lang="en-US" dirty="0" smtClean="0"/>
              <a:t>, Shamir, and </a:t>
            </a:r>
            <a:r>
              <a:rPr lang="en-US" dirty="0" err="1" smtClean="0"/>
              <a:t>Adleman</a:t>
            </a:r>
            <a:r>
              <a:rPr lang="en-US" dirty="0" smtClean="0"/>
              <a:t>, based on difficulty of factoring large primes.</a:t>
            </a:r>
          </a:p>
          <a:p>
            <a:endParaRPr lang="en-US" dirty="0" smtClean="0"/>
          </a:p>
          <a:p>
            <a:r>
              <a:rPr lang="en-US" dirty="0" smtClean="0"/>
              <a:t>In1978, Stanford: </a:t>
            </a:r>
            <a:r>
              <a:rPr lang="en-US" dirty="0" err="1" smtClean="0"/>
              <a:t>Merkle</a:t>
            </a:r>
            <a:r>
              <a:rPr lang="en-US" dirty="0" smtClean="0"/>
              <a:t>-Hellman public-key cryptosystem, based on knapsack (broken by </a:t>
            </a:r>
            <a:r>
              <a:rPr lang="en-US" dirty="0" err="1" smtClean="0"/>
              <a:t>Adi</a:t>
            </a:r>
            <a:r>
              <a:rPr lang="en-US" dirty="0" smtClean="0"/>
              <a:t> Shamir in 1982).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990600"/>
            <a:ext cx="7772400" cy="8382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Factorization attacks on RSA</a:t>
            </a:r>
            <a:b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 Factoring is splitting an integer into a set of smaller integers </a:t>
            </a: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which, when multiplied together form the original integer. </a:t>
            </a:r>
          </a:p>
          <a:p>
            <a:pPr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problem:  for example, 2*7 = 14 .</a:t>
            </a:r>
          </a:p>
          <a:p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The factoring problem is to find 2 and 7 when given 14. Prime factorization requires splitting an integer into factors that are prime numbers.</a:t>
            </a:r>
          </a:p>
          <a:p>
            <a:pPr>
              <a:buNone/>
            </a:pPr>
            <a:endParaRPr lang="en-US" sz="3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400" dirty="0" smtClean="0">
                <a:latin typeface="Times New Roman" pitchFamily="18" charset="0"/>
                <a:cs typeface="Times New Roman" pitchFamily="18" charset="0"/>
              </a:rPr>
              <a:t>This problem in factoring that an RSA modulus would allow an attacker to figure out the private key from the public key.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11430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Factorization attacks on RSA</a:t>
            </a:r>
            <a:b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12/08/2010            Abdullah Sheneamer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609600" y="1219200"/>
            <a:ext cx="8077200" cy="5105400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solution: choose two large primes with a larger modulus for becoming a larger and so, the attacker needs more time to figure it out.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Tow primes should be one is much smaller than other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If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two primes are extremely close or their difference is close to any predetermined amount, then there is a potential security risk, but the probability that two randomly chosen primes are so close is negligible. </a:t>
            </a:r>
          </a:p>
          <a:p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143000"/>
            <a:ext cx="7772400" cy="563562"/>
          </a:xfrm>
        </p:spPr>
        <p:txBody>
          <a:bodyPr>
            <a:noAutofit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Improvement of factoring capability</a:t>
            </a:r>
            <a:br>
              <a:rPr lang="en-US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Factoring has become easier last years. Why?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* computer hardware became more powerful.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  * Computers became plentiful  and inexpensive.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Hardware improvement that allows an attacker to factor a number two digits longer than before  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It can be solved by Quantum computing.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12/08/2010            Abdullah </a:t>
            </a:r>
            <a:r>
              <a:rPr lang="en-US" dirty="0" err="1" smtClean="0"/>
              <a:t>Sheneamer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7772400" cy="1143000"/>
          </a:xfrm>
        </p:spPr>
        <p:txBody>
          <a:bodyPr>
            <a:noAutofit/>
          </a:bodyPr>
          <a:lstStyle/>
          <a:p>
            <a: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low public &amp; private exponent RSA </a:t>
            </a:r>
            <a:br>
              <a:rPr lang="en-US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838200"/>
            <a:ext cx="7772400" cy="5181600"/>
          </a:xfrm>
        </p:spPr>
        <p:txBody>
          <a:bodyPr>
            <a:noAutofit/>
          </a:bodyPr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public exponent e is chosen to be a small value. Why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?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* Because using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small public exponent makes the public key encryption and public key signature verification faster and more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efficient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are many RSA systems use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e=3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ut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there is vulnerability with this attack. If the same message is encrypted 3 times with different keys (that is same exponent, different modulo) then we can retrieve the message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38200" y="6400800"/>
            <a:ext cx="3962400" cy="4572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12/08/2010            Abdullah </a:t>
            </a:r>
            <a:r>
              <a:rPr lang="en-US" dirty="0" err="1" smtClean="0"/>
              <a:t>Sheneamer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1DEA667-F4B9-43B9-B968-0F5AF5C068C3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2666</TotalTime>
  <Words>1254</Words>
  <Application>Microsoft Office PowerPoint</Application>
  <PresentationFormat>On-screen Show (4:3)</PresentationFormat>
  <Paragraphs>196</Paragraphs>
  <Slides>16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Equity</vt:lpstr>
      <vt:lpstr>RSA Problem and Inside PK Cryptography</vt:lpstr>
      <vt:lpstr>ROAD MAP</vt:lpstr>
      <vt:lpstr>Introduction</vt:lpstr>
      <vt:lpstr>Slide 4</vt:lpstr>
      <vt:lpstr>History</vt:lpstr>
      <vt:lpstr>Factorization attacks on RSA </vt:lpstr>
      <vt:lpstr>Factorization attacks on RSA </vt:lpstr>
      <vt:lpstr>Improvement of factoring capability </vt:lpstr>
      <vt:lpstr>low public &amp; private exponent RSA  </vt:lpstr>
      <vt:lpstr>low public &amp; private exponent RSA  </vt:lpstr>
      <vt:lpstr>Recovering the private key</vt:lpstr>
      <vt:lpstr>Modular or Clock Arithmetic </vt:lpstr>
      <vt:lpstr> Euler’s Totient function </vt:lpstr>
      <vt:lpstr>Conclusion</vt:lpstr>
      <vt:lpstr>Some of References </vt:lpstr>
      <vt:lpstr>Question ?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Symbiotic Routing in Future Data Centers</dc:title>
  <dc:creator>user</dc:creator>
  <cp:lastModifiedBy>user</cp:lastModifiedBy>
  <cp:revision>224</cp:revision>
  <dcterms:created xsi:type="dcterms:W3CDTF">2010-11-17T06:30:41Z</dcterms:created>
  <dcterms:modified xsi:type="dcterms:W3CDTF">2010-12-10T03:25:28Z</dcterms:modified>
</cp:coreProperties>
</file>