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35EA3A-8510-4A25-9B89-A93211819F5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B65E7C-0142-4902-BCD3-3546892DC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5EA3A-8510-4A25-9B89-A93211819F5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65E7C-0142-4902-BCD3-3546892DC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5EA3A-8510-4A25-9B89-A93211819F5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65E7C-0142-4902-BCD3-3546892DC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5EA3A-8510-4A25-9B89-A93211819F5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65E7C-0142-4902-BCD3-3546892DCF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5EA3A-8510-4A25-9B89-A93211819F5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65E7C-0142-4902-BCD3-3546892DCFE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5EA3A-8510-4A25-9B89-A93211819F5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65E7C-0142-4902-BCD3-3546892DCF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5EA3A-8510-4A25-9B89-A93211819F5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65E7C-0142-4902-BCD3-3546892DCF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5EA3A-8510-4A25-9B89-A93211819F5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65E7C-0142-4902-BCD3-3546892DCFE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35EA3A-8510-4A25-9B89-A93211819F5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65E7C-0142-4902-BCD3-3546892DC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35EA3A-8510-4A25-9B89-A93211819F5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B65E7C-0142-4902-BCD3-3546892DCF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35EA3A-8510-4A25-9B89-A93211819F5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B65E7C-0142-4902-BCD3-3546892DCFE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C35EA3A-8510-4A25-9B89-A93211819F51}" type="datetimeFigureOut">
              <a:rPr lang="en-US" smtClean="0"/>
              <a:t>12/9/2009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B65E7C-0142-4902-BCD3-3546892DCF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Elliptic Curve Cryptography: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124200"/>
            <a:ext cx="7772400" cy="1199704"/>
          </a:xfrm>
        </p:spPr>
        <p:txBody>
          <a:bodyPr/>
          <a:lstStyle/>
          <a:p>
            <a:r>
              <a:rPr lang="en-US" dirty="0" smtClean="0"/>
              <a:t>Keeping the Smart Grid Secure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liptic cur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2400"/>
            <a:ext cx="4191000" cy="626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distinct points P and Q</a:t>
            </a:r>
            <a:endParaRPr lang="en-US" dirty="0"/>
          </a:p>
        </p:txBody>
      </p:sp>
      <p:pic>
        <p:nvPicPr>
          <p:cNvPr id="2050" name="Picture 2" descr="adding disting points on eliptic cur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00200"/>
            <a:ext cx="5410200" cy="49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Doubling the point 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219200"/>
            <a:ext cx="198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 + P = 2P = R</a:t>
            </a:r>
          </a:p>
        </p:txBody>
      </p:sp>
      <p:pic>
        <p:nvPicPr>
          <p:cNvPr id="3074" name="Picture 2" descr="adding P to itse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219200"/>
            <a:ext cx="5410200" cy="4798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heart of every encryption/decryption system is a very difficult math problem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success of a cryptosystem lies in the extreme low probability that a hacker can solve the problem in a timely manner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Discrete Logarithm Problem </a:t>
            </a:r>
            <a:r>
              <a:rPr lang="en-US" dirty="0" smtClean="0"/>
              <a:t>is </a:t>
            </a:r>
            <a:r>
              <a:rPr lang="en-US" dirty="0" smtClean="0"/>
              <a:t>such a mathematical problem and is the basis of the Elliptic Curve C</a:t>
            </a:r>
            <a:r>
              <a:rPr lang="en-US" dirty="0" smtClean="0"/>
              <a:t>ryptosystem.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"discrete</a:t>
            </a:r>
            <a:r>
              <a:rPr lang="en-US" dirty="0" smtClean="0"/>
              <a:t>" means </a:t>
            </a:r>
            <a:r>
              <a:rPr lang="en-US" dirty="0" smtClean="0"/>
              <a:t>we </a:t>
            </a:r>
            <a:r>
              <a:rPr lang="en-US" dirty="0" smtClean="0"/>
              <a:t>are working with </a:t>
            </a:r>
            <a:r>
              <a:rPr lang="en-US" dirty="0" smtClean="0"/>
              <a:t>integers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Discrete Logarithm Problem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we are given an elliptic curve group, we are interested in determining the elliptic curve discrete logarithm </a:t>
            </a:r>
            <a:r>
              <a:rPr lang="en-US" dirty="0" smtClean="0"/>
              <a:t>problem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Equivalent </a:t>
            </a:r>
            <a:r>
              <a:rPr lang="en-US" dirty="0" smtClean="0"/>
              <a:t>to finding a scalar multiple of </a:t>
            </a:r>
            <a:r>
              <a:rPr lang="en-US" dirty="0" smtClean="0"/>
              <a:t>point </a:t>
            </a:r>
            <a:r>
              <a:rPr lang="en-US" dirty="0" smtClean="0"/>
              <a:t>P. </a:t>
            </a:r>
          </a:p>
          <a:p>
            <a:endParaRPr lang="en-US" dirty="0" smtClean="0"/>
          </a:p>
          <a:p>
            <a:r>
              <a:rPr lang="en-US" dirty="0" smtClean="0"/>
              <a:t>Given </a:t>
            </a:r>
            <a:r>
              <a:rPr lang="en-US" dirty="0" smtClean="0"/>
              <a:t>points P and Q in the group, find a number, k, such that </a:t>
            </a:r>
            <a:r>
              <a:rPr lang="en-US" dirty="0" err="1" smtClean="0"/>
              <a:t>Pk</a:t>
            </a:r>
            <a:r>
              <a:rPr lang="en-US" dirty="0" smtClean="0"/>
              <a:t> = Q. </a:t>
            </a:r>
          </a:p>
          <a:p>
            <a:endParaRPr lang="en-US" dirty="0" smtClean="0"/>
          </a:p>
          <a:p>
            <a:r>
              <a:rPr lang="en-US" dirty="0" smtClean="0"/>
              <a:t>Here, the value k is called the discrete logarithm of Q to the base P.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Discrete Logarithm Problem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 = x</a:t>
            </a:r>
            <a:r>
              <a:rPr lang="en-US" baseline="30000" dirty="0" smtClean="0"/>
              <a:t>3</a:t>
            </a:r>
            <a:r>
              <a:rPr lang="en-US" dirty="0" smtClean="0"/>
              <a:t> + 9x + 17 over </a:t>
            </a:r>
            <a:r>
              <a:rPr lang="en-US" dirty="0" smtClean="0"/>
              <a:t>F</a:t>
            </a:r>
            <a:r>
              <a:rPr lang="en-US" baseline="-25000" dirty="0" smtClean="0"/>
              <a:t>23</a:t>
            </a:r>
          </a:p>
          <a:p>
            <a:endParaRPr lang="en-US" baseline="-25000" dirty="0" smtClean="0"/>
          </a:p>
          <a:p>
            <a:pPr lvl="1"/>
            <a:r>
              <a:rPr lang="en-US" dirty="0" smtClean="0"/>
              <a:t>Q = (</a:t>
            </a:r>
            <a:r>
              <a:rPr lang="en-US" dirty="0" smtClean="0"/>
              <a:t>4,5)</a:t>
            </a:r>
          </a:p>
          <a:p>
            <a:pPr lvl="1"/>
            <a:r>
              <a:rPr lang="en-US" dirty="0" smtClean="0"/>
              <a:t>P </a:t>
            </a:r>
            <a:r>
              <a:rPr lang="en-US" dirty="0" smtClean="0"/>
              <a:t>= (16,5</a:t>
            </a:r>
            <a:r>
              <a:rPr lang="en-US" dirty="0" smtClean="0"/>
              <a:t>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Determine </a:t>
            </a:r>
            <a:r>
              <a:rPr lang="en-US" dirty="0" smtClean="0"/>
              <a:t>the discrete logarithm </a:t>
            </a:r>
            <a:r>
              <a:rPr lang="en-US" dirty="0" smtClean="0"/>
              <a:t>k</a:t>
            </a:r>
          </a:p>
          <a:p>
            <a:r>
              <a:rPr lang="en-US" dirty="0" smtClean="0"/>
              <a:t>Although intractable, this problem is small, so we can determine a solution by listing out the first few multiples of P until we come up with </a:t>
            </a:r>
            <a:r>
              <a:rPr lang="en-US" dirty="0" smtClean="0"/>
              <a:t>Q.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Logarithm </a:t>
            </a:r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3200400" cy="4525963"/>
          </a:xfrm>
        </p:spPr>
        <p:txBody>
          <a:bodyPr/>
          <a:lstStyle/>
          <a:p>
            <a:r>
              <a:rPr lang="en-US" dirty="0" smtClean="0"/>
              <a:t>P = (16,5)        </a:t>
            </a:r>
            <a:endParaRPr lang="en-US" dirty="0" smtClean="0"/>
          </a:p>
          <a:p>
            <a:r>
              <a:rPr lang="en-US" dirty="0" smtClean="0"/>
              <a:t>2P </a:t>
            </a:r>
            <a:r>
              <a:rPr lang="en-US" dirty="0" smtClean="0"/>
              <a:t>= (20,20)    </a:t>
            </a:r>
            <a:endParaRPr lang="en-US" dirty="0" smtClean="0"/>
          </a:p>
          <a:p>
            <a:r>
              <a:rPr lang="en-US" dirty="0" smtClean="0"/>
              <a:t>3P </a:t>
            </a:r>
            <a:r>
              <a:rPr lang="en-US" dirty="0" smtClean="0"/>
              <a:t>= (14,14) </a:t>
            </a:r>
            <a:endParaRPr lang="en-US" dirty="0" smtClean="0"/>
          </a:p>
          <a:p>
            <a:r>
              <a:rPr lang="en-US" dirty="0" smtClean="0"/>
              <a:t>4P = (19,20)    </a:t>
            </a:r>
            <a:endParaRPr lang="en-US" dirty="0" smtClean="0"/>
          </a:p>
          <a:p>
            <a:r>
              <a:rPr lang="en-US" dirty="0" smtClean="0"/>
              <a:t>5P </a:t>
            </a:r>
            <a:r>
              <a:rPr lang="en-US" dirty="0" smtClean="0"/>
              <a:t>= (13,10)    </a:t>
            </a:r>
            <a:endParaRPr lang="en-US" dirty="0" smtClean="0"/>
          </a:p>
          <a:p>
            <a:r>
              <a:rPr lang="en-US" dirty="0" smtClean="0"/>
              <a:t>6P </a:t>
            </a:r>
            <a:r>
              <a:rPr lang="en-US" dirty="0" smtClean="0"/>
              <a:t>= (7,3) </a:t>
            </a:r>
          </a:p>
          <a:p>
            <a:r>
              <a:rPr lang="en-US" dirty="0" smtClean="0"/>
              <a:t>7P = (8,7)        </a:t>
            </a:r>
            <a:endParaRPr lang="en-US" dirty="0" smtClean="0"/>
          </a:p>
          <a:p>
            <a:r>
              <a:rPr lang="en-US" dirty="0" smtClean="0"/>
              <a:t>8P </a:t>
            </a:r>
            <a:r>
              <a:rPr lang="en-US" dirty="0" smtClean="0"/>
              <a:t>= (12,17)    </a:t>
            </a:r>
            <a:endParaRPr lang="en-US" dirty="0" smtClean="0"/>
          </a:p>
          <a:p>
            <a:r>
              <a:rPr lang="en-US" dirty="0" smtClean="0"/>
              <a:t>9P </a:t>
            </a:r>
            <a:r>
              <a:rPr lang="en-US" dirty="0" smtClean="0"/>
              <a:t>= (4,5)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Multiples </a:t>
            </a:r>
            <a:r>
              <a:rPr lang="en-US" dirty="0" smtClean="0"/>
              <a:t>of </a:t>
            </a:r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733800" y="4572000"/>
            <a:ext cx="5410200" cy="2286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9P = (4,5) = Q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conclude that the discrete logarithm of Q to the base P is k = 9.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667000" y="4876800"/>
            <a:ext cx="1219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elliptic curve group described by y</a:t>
            </a:r>
            <a:r>
              <a:rPr lang="en-US" baseline="30000" dirty="0" smtClean="0"/>
              <a:t>2</a:t>
            </a:r>
            <a:r>
              <a:rPr lang="en-US" dirty="0" smtClean="0"/>
              <a:t> = x</a:t>
            </a:r>
            <a:r>
              <a:rPr lang="en-US" baseline="30000" dirty="0" smtClean="0"/>
              <a:t>3</a:t>
            </a:r>
            <a:r>
              <a:rPr lang="en-US" dirty="0" smtClean="0"/>
              <a:t> - 5x +4. 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must find the discrete logarithm of the following points: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1"/>
            <a:r>
              <a:rPr lang="en-US" dirty="0" err="1" smtClean="0"/>
              <a:t>Q</a:t>
            </a:r>
            <a:r>
              <a:rPr lang="en-US" baseline="-25000" dirty="0" err="1" smtClean="0"/>
              <a:t>x</a:t>
            </a:r>
            <a:r>
              <a:rPr lang="en-US" dirty="0" smtClean="0"/>
              <a:t> = -.35,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y</a:t>
            </a:r>
            <a:r>
              <a:rPr lang="en-US" dirty="0" smtClean="0"/>
              <a:t> = 2.39</a:t>
            </a:r>
          </a:p>
          <a:p>
            <a:pPr lvl="1"/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dirty="0" smtClean="0"/>
              <a:t> = -1.65,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y</a:t>
            </a:r>
            <a:r>
              <a:rPr lang="en-US" dirty="0" smtClean="0"/>
              <a:t> = -</a:t>
            </a:r>
            <a:r>
              <a:rPr lang="en-US" dirty="0" smtClean="0"/>
              <a:t>2.79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other words, Q =	(-.35, 2.39)</a:t>
            </a:r>
          </a:p>
          <a:p>
            <a:pPr lvl="2">
              <a:buNone/>
            </a:pPr>
            <a:r>
              <a:rPr lang="en-US" dirty="0" smtClean="0"/>
              <a:t>	</a:t>
            </a:r>
            <a:r>
              <a:rPr lang="en-US" dirty="0" smtClean="0"/>
              <a:t>			  P = 	(</a:t>
            </a:r>
            <a:r>
              <a:rPr lang="en-US" dirty="0" smtClean="0"/>
              <a:t>-</a:t>
            </a:r>
            <a:r>
              <a:rPr lang="en-US" dirty="0" smtClean="0"/>
              <a:t>1.65, </a:t>
            </a:r>
            <a:r>
              <a:rPr lang="en-US" dirty="0" smtClean="0"/>
              <a:t>-</a:t>
            </a:r>
            <a:r>
              <a:rPr lang="en-US" dirty="0" smtClean="0"/>
              <a:t>2.79)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iscreteLogFig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609600"/>
            <a:ext cx="4495800" cy="556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r>
              <a:rPr lang="en-US" dirty="0" smtClean="0"/>
              <a:t>Using point P, we then double this point to give 2P.  </a:t>
            </a:r>
            <a:endParaRPr lang="en-US" dirty="0" smtClean="0"/>
          </a:p>
          <a:p>
            <a:pPr lvl="1"/>
            <a:r>
              <a:rPr lang="en-US" dirty="0" smtClean="0"/>
              <a:t>P </a:t>
            </a:r>
            <a:r>
              <a:rPr lang="en-US" dirty="0" smtClean="0"/>
              <a:t>+ 2P = </a:t>
            </a:r>
            <a:r>
              <a:rPr lang="en-US" dirty="0" smtClean="0"/>
              <a:t>3P</a:t>
            </a:r>
          </a:p>
          <a:p>
            <a:r>
              <a:rPr lang="en-US" dirty="0" smtClean="0"/>
              <a:t>We </a:t>
            </a:r>
            <a:r>
              <a:rPr lang="en-US" dirty="0" smtClean="0"/>
              <a:t>continue this process until we find (hopefully) the point Q, our final solution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P + 6P = 7P = (-.35,2.39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(take my word for it).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  </a:t>
            </a:r>
            <a:r>
              <a:rPr lang="en-US" dirty="0" smtClean="0"/>
              <a:t>Therefore, the logarithm is 7.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A </a:t>
            </a:r>
            <a:r>
              <a:rPr lang="en-US" b="1" dirty="0" smtClean="0"/>
              <a:t>smart grid</a:t>
            </a:r>
            <a:r>
              <a:rPr lang="en-US" dirty="0" smtClean="0"/>
              <a:t> delivers electricity from suppliers to consumers using digital technology to monitor (and optionally control) appliances at consumers' </a:t>
            </a:r>
            <a:r>
              <a:rPr lang="en-US" dirty="0" smtClean="0"/>
              <a:t>homes.</a:t>
            </a:r>
          </a:p>
          <a:p>
            <a:pPr>
              <a:buNone/>
            </a:pPr>
            <a:endParaRPr lang="en-US" sz="1200" dirty="0" smtClean="0"/>
          </a:p>
          <a:p>
            <a:r>
              <a:rPr lang="en-US" dirty="0" smtClean="0"/>
              <a:t>Utilize </a:t>
            </a:r>
            <a:r>
              <a:rPr lang="en-US" dirty="0" smtClean="0"/>
              <a:t>devices that connect a power source (e.g. a wall outlet) to </a:t>
            </a:r>
            <a:r>
              <a:rPr lang="en-US" dirty="0" smtClean="0"/>
              <a:t>an appliance</a:t>
            </a:r>
            <a:r>
              <a:rPr lang="en-US" dirty="0" smtClean="0"/>
              <a:t>. These devices </a:t>
            </a:r>
            <a:r>
              <a:rPr lang="en-US" dirty="0" smtClean="0"/>
              <a:t>would report:</a:t>
            </a:r>
          </a:p>
          <a:p>
            <a:pPr>
              <a:buNone/>
            </a:pPr>
            <a:endParaRPr lang="en-US" sz="1400" dirty="0" smtClean="0"/>
          </a:p>
          <a:p>
            <a:pPr lvl="1"/>
            <a:r>
              <a:rPr lang="en-US" dirty="0" smtClean="0"/>
              <a:t>times </a:t>
            </a:r>
            <a:r>
              <a:rPr lang="en-US" dirty="0" smtClean="0"/>
              <a:t>an appliance was </a:t>
            </a:r>
            <a:r>
              <a:rPr lang="en-US" dirty="0" smtClean="0"/>
              <a:t>used</a:t>
            </a:r>
          </a:p>
          <a:p>
            <a:pPr lvl="1"/>
            <a:r>
              <a:rPr lang="en-US" dirty="0" smtClean="0"/>
              <a:t>reporting </a:t>
            </a:r>
            <a:r>
              <a:rPr lang="en-US" dirty="0" smtClean="0"/>
              <a:t>the amount of energy </a:t>
            </a:r>
            <a:r>
              <a:rPr lang="en-US" dirty="0" smtClean="0"/>
              <a:t>consumed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Smart Grid?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of Using Elliptical Curve Public-Key 	Cryptography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457200" y="1752600"/>
            <a:ext cx="19812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77000" y="1676400"/>
            <a:ext cx="19812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Jane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438400" y="2209800"/>
            <a:ext cx="403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81400" y="1905000"/>
            <a:ext cx="1649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Elliptic Curve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3"/>
          </p:cNvCxnSpPr>
          <p:nvPr/>
        </p:nvCxnSpPr>
        <p:spPr>
          <a:xfrm>
            <a:off x="2438400" y="2895600"/>
            <a:ext cx="4045527" cy="4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438400" y="3652982"/>
            <a:ext cx="4045527" cy="46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191000" y="25146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82894" y="32766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09800" y="4876800"/>
            <a:ext cx="4721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Jane gets public-key from Bob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17526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 is randomly chosen private key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335280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Pk</a:t>
            </a:r>
            <a:r>
              <a:rPr lang="en-US" dirty="0" smtClean="0"/>
              <a:t> = Q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Jane gets Bob’s public key and generates her own temporary key pair.</a:t>
            </a:r>
          </a:p>
          <a:p>
            <a:r>
              <a:rPr lang="en-US" dirty="0" smtClean="0"/>
              <a:t>Jane uses her private key and Bob’s public key to generate a secret point on the curve.</a:t>
            </a:r>
          </a:p>
          <a:p>
            <a:r>
              <a:rPr lang="en-US" dirty="0" smtClean="0"/>
              <a:t>Jane uses the x-coordinate of this new point as a session id.</a:t>
            </a:r>
          </a:p>
          <a:p>
            <a:r>
              <a:rPr lang="en-US" dirty="0" smtClean="0"/>
              <a:t>To read an encrypted message, Bob needs the session key, which he gets by combining his private key with Jane’s </a:t>
            </a:r>
            <a:r>
              <a:rPr lang="en-US" smtClean="0"/>
              <a:t>temporary public key.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Example of Using Elliptical Curve Public-Key 	Cryptography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</a:t>
            </a:r>
            <a:r>
              <a:rPr lang="en-US" dirty="0" smtClean="0"/>
              <a:t>Government has awarded smart grid grants providing for the installation </a:t>
            </a:r>
            <a:r>
              <a:rPr lang="en-US" dirty="0" smtClean="0"/>
              <a:t>of:</a:t>
            </a:r>
          </a:p>
          <a:p>
            <a:pPr lvl="1"/>
            <a:r>
              <a:rPr lang="en-US" dirty="0" smtClean="0"/>
              <a:t>more </a:t>
            </a:r>
            <a:r>
              <a:rPr lang="en-US" dirty="0" smtClean="0"/>
              <a:t>than 2.5 million smart </a:t>
            </a:r>
            <a:r>
              <a:rPr lang="en-US" dirty="0" smtClean="0"/>
              <a:t>meters.</a:t>
            </a:r>
          </a:p>
          <a:p>
            <a:pPr lvl="1"/>
            <a:r>
              <a:rPr lang="en-US" dirty="0" smtClean="0"/>
              <a:t>more than 1 million in-home energy </a:t>
            </a:r>
            <a:r>
              <a:rPr lang="en-US" dirty="0" smtClean="0"/>
              <a:t>displays</a:t>
            </a:r>
          </a:p>
          <a:p>
            <a:pPr lvl="1"/>
            <a:r>
              <a:rPr lang="en-US" dirty="0" smtClean="0"/>
              <a:t>170,000 </a:t>
            </a:r>
            <a:r>
              <a:rPr lang="en-US" dirty="0" smtClean="0"/>
              <a:t>smart </a:t>
            </a:r>
            <a:r>
              <a:rPr lang="en-US" dirty="0" smtClean="0"/>
              <a:t>thermostats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more than 200,000 smart transformers,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smtClean="0"/>
              <a:t>Government Funding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 electronics devices now consume over half the power in a typical US home.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ability to shut down or hibernate devices when they are not being used could be a major factor in cutting energy </a:t>
            </a:r>
            <a:r>
              <a:rPr lang="en-US" dirty="0" smtClean="0"/>
              <a:t>use.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would mean the electric company has information </a:t>
            </a:r>
            <a:r>
              <a:rPr lang="en-US" dirty="0" smtClean="0"/>
              <a:t>on </a:t>
            </a:r>
            <a:r>
              <a:rPr lang="en-US" dirty="0" smtClean="0"/>
              <a:t>personal consumer habits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Theelectric</a:t>
            </a:r>
            <a:r>
              <a:rPr lang="en-US" dirty="0" smtClean="0"/>
              <a:t> </a:t>
            </a:r>
            <a:r>
              <a:rPr lang="en-US" dirty="0" smtClean="0"/>
              <a:t>company </a:t>
            </a:r>
            <a:r>
              <a:rPr lang="en-US" dirty="0" smtClean="0"/>
              <a:t>could begin </a:t>
            </a:r>
            <a:r>
              <a:rPr lang="en-US" dirty="0" smtClean="0"/>
              <a:t>making educated guesses on what appliances can be </a:t>
            </a:r>
            <a:r>
              <a:rPr lang="en-US" dirty="0" smtClean="0"/>
              <a:t>adjusted.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Concerns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computer is left on twenty-four hours a </a:t>
            </a:r>
            <a:r>
              <a:rPr lang="en-US" dirty="0" smtClean="0"/>
              <a:t>day.</a:t>
            </a:r>
          </a:p>
          <a:p>
            <a:pPr lvl="1"/>
            <a:r>
              <a:rPr lang="en-US" dirty="0" smtClean="0"/>
              <a:t>Is the </a:t>
            </a:r>
            <a:r>
              <a:rPr lang="en-US" dirty="0" smtClean="0"/>
              <a:t>computer </a:t>
            </a:r>
            <a:r>
              <a:rPr lang="en-US" dirty="0" smtClean="0"/>
              <a:t>being used?</a:t>
            </a:r>
          </a:p>
          <a:p>
            <a:pPr lvl="1"/>
            <a:r>
              <a:rPr lang="en-US" dirty="0" smtClean="0"/>
              <a:t>Is it </a:t>
            </a:r>
            <a:r>
              <a:rPr lang="en-US" dirty="0" smtClean="0"/>
              <a:t>simply </a:t>
            </a:r>
            <a:r>
              <a:rPr lang="en-US" dirty="0" smtClean="0"/>
              <a:t>a </a:t>
            </a:r>
            <a:r>
              <a:rPr lang="en-US" dirty="0" smtClean="0"/>
              <a:t>screen </a:t>
            </a:r>
            <a:r>
              <a:rPr lang="en-US" dirty="0" smtClean="0"/>
              <a:t>saver?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electric company could, at their discretion, decide your computer is not being used and turn it off for </a:t>
            </a:r>
            <a:r>
              <a:rPr lang="en-US" dirty="0" smtClean="0"/>
              <a:t>you.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</a:t>
            </a:r>
            <a:r>
              <a:rPr lang="en-US" dirty="0" smtClean="0"/>
              <a:t>client-server </a:t>
            </a:r>
            <a:r>
              <a:rPr lang="en-US" dirty="0" smtClean="0"/>
              <a:t>scheme</a:t>
            </a:r>
          </a:p>
          <a:p>
            <a:r>
              <a:rPr lang="en-US" dirty="0" smtClean="0"/>
              <a:t>Monitoring </a:t>
            </a:r>
            <a:r>
              <a:rPr lang="en-US" dirty="0" smtClean="0"/>
              <a:t>device </a:t>
            </a:r>
            <a:r>
              <a:rPr lang="en-US" dirty="0" smtClean="0"/>
              <a:t>failure should </a:t>
            </a:r>
            <a:r>
              <a:rPr lang="en-US" dirty="0" smtClean="0"/>
              <a:t>not have an adverse effect on the rest of the </a:t>
            </a:r>
            <a:r>
              <a:rPr lang="en-US" dirty="0" smtClean="0"/>
              <a:t>network</a:t>
            </a:r>
          </a:p>
          <a:p>
            <a:r>
              <a:rPr lang="en-US" dirty="0" smtClean="0"/>
              <a:t>Computing </a:t>
            </a:r>
            <a:r>
              <a:rPr lang="en-US" dirty="0" smtClean="0"/>
              <a:t>power of the residential SGD </a:t>
            </a:r>
            <a:r>
              <a:rPr lang="en-US" dirty="0" smtClean="0"/>
              <a:t>must </a:t>
            </a:r>
            <a:r>
              <a:rPr lang="en-US" dirty="0" smtClean="0"/>
              <a:t>minimal </a:t>
            </a:r>
          </a:p>
          <a:p>
            <a:r>
              <a:rPr lang="en-US" dirty="0" smtClean="0"/>
              <a:t>M</a:t>
            </a:r>
            <a:r>
              <a:rPr lang="en-US" dirty="0" smtClean="0"/>
              <a:t>ust </a:t>
            </a:r>
            <a:r>
              <a:rPr lang="en-US" dirty="0" smtClean="0"/>
              <a:t>allow for potentially long periods of hibernation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Residential Smart Grid Architecture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ZED </a:t>
            </a:r>
            <a:r>
              <a:rPr lang="en-US" dirty="0" smtClean="0"/>
              <a:t>contains just enough functionality </a:t>
            </a:r>
            <a:r>
              <a:rPr lang="en-US" dirty="0" smtClean="0"/>
              <a:t>to wirelessly </a:t>
            </a:r>
            <a:r>
              <a:rPr lang="en-US" dirty="0" smtClean="0"/>
              <a:t>talk to the parent </a:t>
            </a:r>
            <a:r>
              <a:rPr lang="en-US" dirty="0" smtClean="0"/>
              <a:t>node</a:t>
            </a:r>
          </a:p>
          <a:p>
            <a:pPr lvl="1"/>
            <a:r>
              <a:rPr lang="en-US" dirty="0" smtClean="0"/>
              <a:t>extremely low power consumption </a:t>
            </a:r>
          </a:p>
          <a:p>
            <a:pPr lvl="1"/>
            <a:r>
              <a:rPr lang="en-US" dirty="0" smtClean="0"/>
              <a:t>ability to accommodate long hibernation times</a:t>
            </a:r>
          </a:p>
          <a:p>
            <a:pPr lvl="1"/>
            <a:r>
              <a:rPr lang="en-US" dirty="0" smtClean="0"/>
              <a:t>simplicity </a:t>
            </a:r>
          </a:p>
          <a:p>
            <a:pPr lvl="1"/>
            <a:r>
              <a:rPr lang="en-US" dirty="0" smtClean="0"/>
              <a:t>low cost </a:t>
            </a:r>
          </a:p>
          <a:p>
            <a:r>
              <a:rPr lang="en-US" dirty="0" smtClean="0"/>
              <a:t>Wi-Fi </a:t>
            </a:r>
            <a:r>
              <a:rPr lang="en-US" dirty="0" smtClean="0"/>
              <a:t>and Bluetooth provide a greater bandwidth, </a:t>
            </a:r>
            <a:r>
              <a:rPr lang="en-US" dirty="0" err="1" smtClean="0"/>
              <a:t>ZigBee's</a:t>
            </a:r>
            <a:r>
              <a:rPr lang="en-US" dirty="0" smtClean="0"/>
              <a:t> lower power consumption/long battery life </a:t>
            </a:r>
            <a:r>
              <a:rPr lang="en-US" dirty="0" smtClean="0"/>
              <a:t>make </a:t>
            </a:r>
            <a:r>
              <a:rPr lang="en-US" dirty="0" smtClean="0"/>
              <a:t>up for the slower 250 kbps.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ZigBee End </a:t>
            </a:r>
            <a:r>
              <a:rPr lang="en-US" dirty="0" smtClean="0"/>
              <a:t>Device (ZED)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wireless </a:t>
            </a:r>
            <a:r>
              <a:rPr lang="en-US" dirty="0" smtClean="0"/>
              <a:t>transmission of power usage </a:t>
            </a:r>
            <a:r>
              <a:rPr lang="en-US" dirty="0" smtClean="0"/>
              <a:t>relegated to </a:t>
            </a:r>
            <a:r>
              <a:rPr lang="en-US" dirty="0" smtClean="0"/>
              <a:t>within the </a:t>
            </a:r>
            <a:r>
              <a:rPr lang="en-US" dirty="0" smtClean="0"/>
              <a:t>house</a:t>
            </a:r>
          </a:p>
          <a:p>
            <a:r>
              <a:rPr lang="en-US" dirty="0" smtClean="0"/>
              <a:t>personal information must be made </a:t>
            </a:r>
            <a:r>
              <a:rPr lang="en-US" dirty="0" smtClean="0"/>
              <a:t>secure</a:t>
            </a:r>
          </a:p>
          <a:p>
            <a:pPr lvl="0"/>
            <a:r>
              <a:rPr lang="en-US" dirty="0" smtClean="0"/>
              <a:t>data encryption, which uses symmetric key 128-bit advanced encryption standard </a:t>
            </a:r>
          </a:p>
          <a:p>
            <a:r>
              <a:rPr lang="en-US" dirty="0" smtClean="0"/>
              <a:t>To make encryption less processor intensive, use Elliptic Curve Cryptography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Securing the Wireless SGDs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elliptic curve over real numbers may be defined as the set of points (</a:t>
            </a:r>
            <a:r>
              <a:rPr lang="en-US" dirty="0" err="1" smtClean="0"/>
              <a:t>x,y</a:t>
            </a:r>
            <a:r>
              <a:rPr lang="en-US" dirty="0" smtClean="0"/>
              <a:t>) which satisfy an elliptic curve equation of the form: </a:t>
            </a:r>
          </a:p>
          <a:p>
            <a:pPr algn="ctr">
              <a:buNone/>
            </a:pPr>
            <a:r>
              <a:rPr lang="en-US" dirty="0" smtClean="0"/>
              <a:t>	y</a:t>
            </a:r>
            <a:r>
              <a:rPr lang="en-US" baseline="30000" dirty="0" smtClean="0"/>
              <a:t>2</a:t>
            </a:r>
            <a:r>
              <a:rPr lang="en-US" dirty="0" smtClean="0"/>
              <a:t> = x</a:t>
            </a:r>
            <a:r>
              <a:rPr lang="en-US" baseline="30000" dirty="0" smtClean="0"/>
              <a:t>3</a:t>
            </a:r>
            <a:r>
              <a:rPr lang="en-US" dirty="0" smtClean="0"/>
              <a:t> + ax + </a:t>
            </a:r>
            <a:r>
              <a:rPr lang="en-US" dirty="0" smtClean="0"/>
              <a:t>b</a:t>
            </a:r>
            <a:endParaRPr lang="en-US" dirty="0" smtClean="0"/>
          </a:p>
          <a:p>
            <a:r>
              <a:rPr lang="en-US" dirty="0" smtClean="0"/>
              <a:t>For example,</a:t>
            </a:r>
            <a:r>
              <a:rPr lang="en-US" dirty="0" smtClean="0"/>
              <a:t> </a:t>
            </a:r>
            <a:r>
              <a:rPr lang="en-US" dirty="0" smtClean="0"/>
              <a:t>let </a:t>
            </a:r>
            <a:r>
              <a:rPr lang="en-US" dirty="0" smtClean="0"/>
              <a:t>constants  a= - 4 and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 </a:t>
            </a:r>
            <a:r>
              <a:rPr lang="en-US" dirty="0" smtClean="0"/>
              <a:t>= 0.67, yielding the equation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	y</a:t>
            </a:r>
            <a:r>
              <a:rPr lang="en-US" baseline="30000" dirty="0" smtClean="0"/>
              <a:t>2</a:t>
            </a:r>
            <a:r>
              <a:rPr lang="en-US" dirty="0" smtClean="0"/>
              <a:t> = x</a:t>
            </a:r>
            <a:r>
              <a:rPr lang="en-US" baseline="30000" dirty="0" smtClean="0"/>
              <a:t>3</a:t>
            </a:r>
            <a:r>
              <a:rPr lang="en-US" dirty="0" smtClean="0"/>
              <a:t> - 4x + 0.67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Math Behind the Ellipse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</TotalTime>
  <Words>875</Words>
  <Application>Microsoft Office PowerPoint</Application>
  <PresentationFormat>On-screen Show (4:3)</PresentationFormat>
  <Paragraphs>116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Elliptic Curve Cryptography:  </vt:lpstr>
      <vt:lpstr>What is the Smart Grid?</vt:lpstr>
      <vt:lpstr>Current Government Funding</vt:lpstr>
      <vt:lpstr>Privacy Concerns</vt:lpstr>
      <vt:lpstr>Example</vt:lpstr>
      <vt:lpstr>Residential Smart Grid Architecture</vt:lpstr>
      <vt:lpstr>ZigBee End Device (ZED)</vt:lpstr>
      <vt:lpstr>Securing the Wireless SGDs</vt:lpstr>
      <vt:lpstr>The Math Behind the Ellipse</vt:lpstr>
      <vt:lpstr>Slide 10</vt:lpstr>
      <vt:lpstr>adding distinct points P and Q</vt:lpstr>
      <vt:lpstr>Doubling the point P</vt:lpstr>
      <vt:lpstr>The Discrete Logarithm Problem</vt:lpstr>
      <vt:lpstr>The Discrete Logarithm Problem</vt:lpstr>
      <vt:lpstr>Discrete Logarithm Example</vt:lpstr>
      <vt:lpstr>Multiples of P</vt:lpstr>
      <vt:lpstr>Another Example</vt:lpstr>
      <vt:lpstr>Slide 18</vt:lpstr>
      <vt:lpstr>Slide 19</vt:lpstr>
      <vt:lpstr>Example of Using Elliptical Curve Public-Key  Cryptography</vt:lpstr>
      <vt:lpstr>Example of Using Elliptical Curve Public-Key  Cryptography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Elliptic Curve Cryptography:  </dc:title>
  <dc:creator>Terry</dc:creator>
  <cp:lastModifiedBy>Terry</cp:lastModifiedBy>
  <cp:revision>33</cp:revision>
  <dcterms:created xsi:type="dcterms:W3CDTF">2009-12-09T20:50:19Z</dcterms:created>
  <dcterms:modified xsi:type="dcterms:W3CDTF">2009-12-09T22:43:31Z</dcterms:modified>
</cp:coreProperties>
</file>