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9733" autoAdjust="0"/>
  </p:normalViewPr>
  <p:slideViewPr>
    <p:cSldViewPr>
      <p:cViewPr varScale="1">
        <p:scale>
          <a:sx n="85" d="100"/>
          <a:sy n="85" d="100"/>
        </p:scale>
        <p:origin x="-7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065C3D-9E2F-40F3-8299-80AD4350FE46}" type="datetimeFigureOut">
              <a:rPr lang="en-US" smtClean="0"/>
              <a:pPr/>
              <a:t>12/9/2009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2D1C1-D7F4-4930-A9E8-B909AB7A7FA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34" charset="0"/>
              <a:buChar char="•"/>
            </a:pPr>
            <a:r>
              <a:rPr lang="en-US" dirty="0" smtClean="0"/>
              <a:t> This attack aims at jeopardizing the routing state in some nodes so that the state appears to be correct but, in fact, it is not</a:t>
            </a:r>
          </a:p>
          <a:p>
            <a:pPr lvl="1" eaLnBrk="1" hangingPunct="1">
              <a:buFont typeface="Arial" pitchFamily="34" charset="0"/>
              <a:buChar char="•"/>
            </a:pPr>
            <a:r>
              <a:rPr lang="en-US" dirty="0" smtClean="0"/>
              <a:t> Data packets routed using that state will never reach their destinations</a:t>
            </a:r>
          </a:p>
          <a:p>
            <a:pPr eaLnBrk="1" hangingPunct="1">
              <a:buFont typeface="Arial" pitchFamily="34" charset="0"/>
              <a:buChar char="•"/>
            </a:pPr>
            <a:r>
              <a:rPr lang="en-US" dirty="0" smtClean="0"/>
              <a:t> The objective of creating incorrect routing state is </a:t>
            </a:r>
          </a:p>
          <a:p>
            <a:pPr lvl="1" eaLnBrk="1" hangingPunct="1">
              <a:buFont typeface="Arial" pitchFamily="34" charset="0"/>
              <a:buChar char="•"/>
            </a:pPr>
            <a:r>
              <a:rPr lang="en-US" dirty="0" smtClean="0"/>
              <a:t> To increase the resource consumption of some nodes</a:t>
            </a:r>
          </a:p>
          <a:p>
            <a:pPr lvl="2" eaLnBrk="1" hangingPunct="1">
              <a:buFont typeface="Arial" pitchFamily="34" charset="0"/>
              <a:buChar char="•"/>
            </a:pPr>
            <a:r>
              <a:rPr lang="en-US" sz="1800" dirty="0" smtClean="0"/>
              <a:t> The victims will use their incorrect state to forward data packets, until they learn that something goes wrong</a:t>
            </a:r>
          </a:p>
          <a:p>
            <a:pPr lvl="1" eaLnBrk="1" hangingPunct="1">
              <a:buFont typeface="Arial" pitchFamily="34" charset="0"/>
              <a:buChar char="•"/>
            </a:pPr>
            <a:r>
              <a:rPr lang="en-US" dirty="0" smtClean="0"/>
              <a:t> To degrade the quality of service</a:t>
            </a:r>
          </a:p>
          <a:p>
            <a:pPr eaLnBrk="1" hangingPunct="1">
              <a:buFont typeface="Arial" pitchFamily="34" charset="0"/>
              <a:buChar char="•"/>
            </a:pPr>
            <a:r>
              <a:rPr lang="en-US" dirty="0" smtClean="0"/>
              <a:t> Can be achieved by </a:t>
            </a:r>
          </a:p>
          <a:p>
            <a:pPr lvl="1" eaLnBrk="1" hangingPunct="1">
              <a:buFont typeface="Arial" pitchFamily="34" charset="0"/>
              <a:buChar char="•"/>
            </a:pPr>
            <a:r>
              <a:rPr lang="en-US" dirty="0" smtClean="0"/>
              <a:t> Spoofing, forging, modifying, or dropping control packets</a:t>
            </a:r>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02D1C1-D7F4-4930-A9E8-B909AB7A7FA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An adversarial node </a:t>
            </a:r>
            <a:r>
              <a:rPr lang="en-US" b="1" dirty="0" smtClean="0"/>
              <a:t>selectively drops data packets </a:t>
            </a:r>
            <a:r>
              <a:rPr lang="en-US" dirty="0" smtClean="0"/>
              <a:t>that it should forward</a:t>
            </a:r>
          </a:p>
          <a:p>
            <a:pPr>
              <a:buFont typeface="Arial" pitchFamily="34" charset="0"/>
              <a:buChar char="•"/>
            </a:pPr>
            <a:r>
              <a:rPr lang="en-US" dirty="0" smtClean="0"/>
              <a:t> The objective is </a:t>
            </a:r>
          </a:p>
          <a:p>
            <a:pPr lvl="1">
              <a:buFont typeface="Arial" pitchFamily="34" charset="0"/>
              <a:buChar char="•"/>
            </a:pPr>
            <a:r>
              <a:rPr lang="en-US" dirty="0" smtClean="0"/>
              <a:t> To degrade the quality of service</a:t>
            </a:r>
          </a:p>
          <a:p>
            <a:pPr lvl="2">
              <a:buFont typeface="Arial" pitchFamily="34" charset="0"/>
              <a:buChar char="•"/>
            </a:pPr>
            <a:r>
              <a:rPr lang="en-US" sz="1800" dirty="0" smtClean="0"/>
              <a:t> Packet delivery ratio between some nodes can decrease considerably</a:t>
            </a:r>
          </a:p>
          <a:p>
            <a:pPr lvl="1">
              <a:buFont typeface="Arial" pitchFamily="34" charset="0"/>
              <a:buChar char="•"/>
            </a:pPr>
            <a:r>
              <a:rPr lang="en-US" dirty="0" smtClean="0"/>
              <a:t> To increase resource consumption</a:t>
            </a:r>
          </a:p>
          <a:p>
            <a:pPr lvl="2">
              <a:buFont typeface="Arial" pitchFamily="34" charset="0"/>
              <a:buChar char="•"/>
            </a:pPr>
            <a:r>
              <a:rPr lang="en-US" sz="1800" dirty="0" smtClean="0"/>
              <a:t> Wasting the resources of those nodes that forward the data packets that are finally dropped by the adversary</a:t>
            </a:r>
          </a:p>
          <a:p>
            <a:pPr>
              <a:buFont typeface="Arial" pitchFamily="34" charset="0"/>
              <a:buChar char="•"/>
            </a:pPr>
            <a:r>
              <a:rPr lang="en-US" dirty="0" smtClean="0"/>
              <a:t> Implementation is trivial</a:t>
            </a:r>
          </a:p>
          <a:p>
            <a:pPr lvl="1">
              <a:buFont typeface="Arial" pitchFamily="34" charset="0"/>
              <a:buChar char="•"/>
            </a:pPr>
            <a:r>
              <a:rPr lang="en-US" dirty="0" smtClean="0"/>
              <a:t> Adversarial node participates in the route establishment</a:t>
            </a:r>
          </a:p>
          <a:p>
            <a:pPr lvl="1">
              <a:buFont typeface="Arial" pitchFamily="34" charset="0"/>
              <a:buChar char="•"/>
            </a:pPr>
            <a:r>
              <a:rPr lang="en-US" dirty="0" smtClean="0"/>
              <a:t> When it receives data packets for forwarding, it drops them</a:t>
            </a:r>
          </a:p>
          <a:p>
            <a:pPr lvl="1">
              <a:buFont typeface="Arial" pitchFamily="34" charset="0"/>
              <a:buChar char="•"/>
            </a:pPr>
            <a:r>
              <a:rPr lang="en-US" dirty="0" smtClean="0"/>
              <a:t> </a:t>
            </a:r>
            <a:r>
              <a:rPr lang="en-US" b="1" dirty="0" smtClean="0"/>
              <a:t>Even better if combined with wormhole/tunneling</a:t>
            </a:r>
            <a:endParaRPr lang="en-US" b="1"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pitchFamily="34" charset="0"/>
              <a:buChar char="•"/>
            </a:pPr>
            <a:r>
              <a:rPr lang="en-US" b="1" dirty="0" smtClean="0"/>
              <a:t> Authentication of control packets</a:t>
            </a:r>
          </a:p>
          <a:p>
            <a:pPr lvl="1" eaLnBrk="1" hangingPunct="1">
              <a:buFont typeface="Arial" pitchFamily="34" charset="0"/>
              <a:buChar char="•"/>
            </a:pPr>
            <a:r>
              <a:rPr lang="en-US" dirty="0" smtClean="0"/>
              <a:t> Using MACs or digital signatures</a:t>
            </a:r>
          </a:p>
          <a:p>
            <a:pPr eaLnBrk="1" hangingPunct="1">
              <a:buFont typeface="Arial" pitchFamily="34" charset="0"/>
              <a:buChar char="•"/>
            </a:pPr>
            <a:r>
              <a:rPr lang="en-US" dirty="0" smtClean="0"/>
              <a:t> </a:t>
            </a:r>
            <a:r>
              <a:rPr lang="en-US" b="1" dirty="0" smtClean="0"/>
              <a:t>Protection of mutable information in control packets</a:t>
            </a:r>
          </a:p>
          <a:p>
            <a:pPr lvl="1" eaLnBrk="1" hangingPunct="1">
              <a:buFont typeface="Arial" pitchFamily="34" charset="0"/>
              <a:buChar char="•"/>
            </a:pPr>
            <a:r>
              <a:rPr lang="en-US" dirty="0" smtClean="0"/>
              <a:t> Using MACs or digital signatures</a:t>
            </a:r>
          </a:p>
          <a:p>
            <a:pPr lvl="1" eaLnBrk="1" hangingPunct="1">
              <a:buFont typeface="Arial" pitchFamily="34" charset="0"/>
              <a:buChar char="•"/>
            </a:pPr>
            <a:r>
              <a:rPr lang="en-US" dirty="0" smtClean="0"/>
              <a:t> Often complemented with the use of one-way hash functions</a:t>
            </a:r>
          </a:p>
          <a:p>
            <a:pPr eaLnBrk="1" hangingPunct="1">
              <a:buFont typeface="Arial" pitchFamily="34" charset="0"/>
              <a:buChar char="•"/>
            </a:pPr>
            <a:r>
              <a:rPr lang="en-US" dirty="0" smtClean="0"/>
              <a:t> </a:t>
            </a:r>
            <a:r>
              <a:rPr lang="en-US" b="1" dirty="0" smtClean="0"/>
              <a:t>Detecting wormholes and tunnels</a:t>
            </a:r>
          </a:p>
          <a:p>
            <a:pPr eaLnBrk="1" hangingPunct="1">
              <a:buFont typeface="Arial" pitchFamily="34" charset="0"/>
              <a:buChar char="•"/>
            </a:pPr>
            <a:r>
              <a:rPr lang="en-US" dirty="0" smtClean="0"/>
              <a:t> </a:t>
            </a:r>
            <a:r>
              <a:rPr lang="en-US" b="1" dirty="0" smtClean="0"/>
              <a:t>Combating gray holes</a:t>
            </a:r>
          </a:p>
          <a:p>
            <a:pPr lvl="1" eaLnBrk="1" hangingPunct="1">
              <a:buFont typeface="Arial" pitchFamily="34" charset="0"/>
              <a:buChar char="•"/>
            </a:pPr>
            <a:r>
              <a:rPr lang="en-US" dirty="0" smtClean="0"/>
              <a:t> Using multi-path routing</a:t>
            </a:r>
          </a:p>
          <a:p>
            <a:pPr lvl="1" eaLnBrk="1" hangingPunct="1">
              <a:buFont typeface="Arial" pitchFamily="34" charset="0"/>
              <a:buChar char="•"/>
            </a:pPr>
            <a:r>
              <a:rPr lang="en-US" dirty="0" smtClean="0"/>
              <a:t> Using a “detect and react” approach</a:t>
            </a:r>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buFont typeface="Arial" pitchFamily="34" charset="0"/>
              <a:buChar char="•"/>
            </a:pPr>
            <a:r>
              <a:rPr lang="en-US" dirty="0" smtClean="0"/>
              <a:t> SRP is a </a:t>
            </a:r>
            <a:r>
              <a:rPr lang="en-US" b="1" dirty="0" smtClean="0"/>
              <a:t>secure variant of DSR</a:t>
            </a:r>
          </a:p>
          <a:p>
            <a:pPr eaLnBrk="1" hangingPunct="1">
              <a:lnSpc>
                <a:spcPct val="90000"/>
              </a:lnSpc>
              <a:buFont typeface="Arial" pitchFamily="34" charset="0"/>
              <a:buChar char="•"/>
            </a:pPr>
            <a:r>
              <a:rPr lang="en-US" dirty="0" smtClean="0"/>
              <a:t> Uses </a:t>
            </a:r>
            <a:r>
              <a:rPr lang="en-US" b="1" dirty="0" smtClean="0"/>
              <a:t>symmetric-key authentication (MACs)</a:t>
            </a:r>
          </a:p>
          <a:p>
            <a:pPr lvl="1" eaLnBrk="1" hangingPunct="1">
              <a:lnSpc>
                <a:spcPct val="90000"/>
              </a:lnSpc>
              <a:buFont typeface="Arial" pitchFamily="34" charset="0"/>
              <a:buChar char="•"/>
            </a:pPr>
            <a:r>
              <a:rPr lang="en-US" dirty="0" smtClean="0"/>
              <a:t> Due to mobility, it would be impractical to require that the source and the destination share keys with all intermediate nodes</a:t>
            </a:r>
          </a:p>
          <a:p>
            <a:pPr lvl="1" eaLnBrk="1" hangingPunct="1">
              <a:lnSpc>
                <a:spcPct val="90000"/>
              </a:lnSpc>
              <a:buFont typeface="Arial" pitchFamily="34" charset="0"/>
              <a:buChar char="•"/>
            </a:pPr>
            <a:r>
              <a:rPr lang="en-US" dirty="0" smtClean="0"/>
              <a:t> Hence there’s only a shared key between the source and the destination</a:t>
            </a:r>
          </a:p>
          <a:p>
            <a:pPr lvl="1" eaLnBrk="1" hangingPunct="1">
              <a:lnSpc>
                <a:spcPct val="90000"/>
              </a:lnSpc>
              <a:buFont typeface="Wingdings" pitchFamily="2" charset="2"/>
              <a:buChar char="Ø"/>
            </a:pPr>
            <a:r>
              <a:rPr lang="en-US" baseline="0" dirty="0" smtClean="0"/>
              <a:t> </a:t>
            </a:r>
            <a:r>
              <a:rPr lang="en-US" dirty="0" smtClean="0"/>
              <a:t>Only end-to-end authentication is possible</a:t>
            </a:r>
          </a:p>
          <a:p>
            <a:pPr lvl="1" eaLnBrk="1" hangingPunct="1">
              <a:lnSpc>
                <a:spcPct val="90000"/>
              </a:lnSpc>
              <a:buFont typeface="Wingdings" pitchFamily="2" charset="2"/>
              <a:buChar char="Ø"/>
            </a:pPr>
            <a:r>
              <a:rPr lang="en-US" dirty="0" smtClean="0"/>
              <a:t> No optimizations</a:t>
            </a:r>
          </a:p>
          <a:p>
            <a:pPr eaLnBrk="1" hangingPunct="1">
              <a:lnSpc>
                <a:spcPct val="90000"/>
              </a:lnSpc>
              <a:buFont typeface="Arial" pitchFamily="34" charset="0"/>
              <a:buChar char="•"/>
            </a:pPr>
            <a:r>
              <a:rPr lang="en-US" dirty="0" smtClean="0"/>
              <a:t> SRP is </a:t>
            </a:r>
            <a:r>
              <a:rPr lang="en-US" b="1" dirty="0" smtClean="0"/>
              <a:t>simple but it does not prevent the manipulation of mutable information added by intermediate nodes</a:t>
            </a:r>
          </a:p>
          <a:p>
            <a:pPr lvl="1" eaLnBrk="1" hangingPunct="1">
              <a:lnSpc>
                <a:spcPct val="90000"/>
              </a:lnSpc>
              <a:buFont typeface="Arial" pitchFamily="34" charset="0"/>
              <a:buChar char="•"/>
            </a:pPr>
            <a:r>
              <a:rPr lang="en-US" dirty="0" smtClean="0"/>
              <a:t> This opens the door for some attacks</a:t>
            </a:r>
          </a:p>
          <a:p>
            <a:pPr lvl="1" eaLnBrk="1" hangingPunct="1">
              <a:lnSpc>
                <a:spcPct val="90000"/>
              </a:lnSpc>
              <a:buFont typeface="Arial" pitchFamily="34" charset="0"/>
              <a:buChar char="•"/>
            </a:pPr>
            <a:r>
              <a:rPr lang="en-US" dirty="0" smtClean="0"/>
              <a:t> Some of those attacks can be thwarted by secure neighbor discovery protocols</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02D1C1-D7F4-4930-A9E8-B909AB7A7FA0}"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02D1C1-D7F4-4930-A9E8-B909AB7A7FA0}"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02D1C1-D7F4-4930-A9E8-B909AB7A7FA0}"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Mobile ad hoc networks were initially designed for military applications, but with the increase of portable devices as well as progress in wireless communication, MANET is gaining importance with increasing number of applications. It can be used for emergency and rescue operation, conferences and campus settings, airport and car networks and other more.</a:t>
            </a:r>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Classification</a:t>
            </a:r>
            <a:r>
              <a:rPr lang="en-US" baseline="0" dirty="0" smtClean="0"/>
              <a:t> of ad hoc network routing protocols. Topology-based protocols are based on traditional routing concepts, such as maintaining routing tables or distributing link-state information, but they are adapted to the special requirements of mobile ad hoc networks. Position-based protocols use information about the physical locations of the nodes to route data packets to their destinations. Topology-based protocols can be proactive or reactive. Proactive protocols try to maintain consistent, up-to-date routing information within the system. In contrast to this, reactive protocols establish a route between a source and a destination only when it is needed. For this reason, reactive protocols are also called on-demand protocols.</a:t>
            </a:r>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Example: Dynamic Source Routing (DSR)</a:t>
            </a:r>
          </a:p>
          <a:p>
            <a:pPr>
              <a:buFont typeface="Arial" charset="0"/>
              <a:buChar char="•"/>
            </a:pPr>
            <a:r>
              <a:rPr lang="en-US" dirty="0" smtClean="0"/>
              <a:t> On-demand</a:t>
            </a:r>
            <a:r>
              <a:rPr lang="en-US" baseline="0" dirty="0" smtClean="0"/>
              <a:t> source routing protocol</a:t>
            </a:r>
          </a:p>
          <a:p>
            <a:pPr>
              <a:buFont typeface="Arial" charset="0"/>
              <a:buChar char="•"/>
            </a:pPr>
            <a:r>
              <a:rPr lang="en-US" dirty="0" smtClean="0"/>
              <a:t> Two components:</a:t>
            </a:r>
          </a:p>
          <a:p>
            <a:pPr lvl="1">
              <a:buFont typeface="Arial" charset="0"/>
              <a:buChar char="•"/>
            </a:pPr>
            <a:r>
              <a:rPr lang="en-US" dirty="0" smtClean="0"/>
              <a:t> Route</a:t>
            </a:r>
            <a:r>
              <a:rPr lang="en-US" baseline="0" dirty="0" smtClean="0"/>
              <a:t> discovery</a:t>
            </a:r>
          </a:p>
          <a:p>
            <a:pPr lvl="2">
              <a:buFont typeface="Arial" charset="0"/>
              <a:buChar char="•"/>
            </a:pPr>
            <a:r>
              <a:rPr lang="en-US" baseline="0" dirty="0" smtClean="0"/>
              <a:t> Use only when source S attempts to send a packet to destination D</a:t>
            </a:r>
          </a:p>
          <a:p>
            <a:pPr lvl="2">
              <a:buFont typeface="Arial" charset="0"/>
              <a:buChar char="•"/>
            </a:pPr>
            <a:r>
              <a:rPr lang="en-US" baseline="0" dirty="0" smtClean="0"/>
              <a:t> Based on flooding of Route Request (RREQ) and returning Route Replies (RREP)</a:t>
            </a:r>
          </a:p>
          <a:p>
            <a:pPr lvl="1">
              <a:buFont typeface="Arial" charset="0"/>
              <a:buChar char="•"/>
            </a:pPr>
            <a:r>
              <a:rPr lang="en-US" baseline="0" dirty="0" smtClean="0"/>
              <a:t> Route maintenance</a:t>
            </a:r>
          </a:p>
          <a:p>
            <a:pPr lvl="2">
              <a:buFont typeface="Arial" charset="0"/>
              <a:buChar char="•"/>
            </a:pPr>
            <a:r>
              <a:rPr lang="en-US" baseline="0" dirty="0" smtClean="0"/>
              <a:t> Makes S able to detect route errors (e.g., if a link along that route no longer works)</a:t>
            </a:r>
          </a:p>
          <a:p>
            <a:pPr lvl="2">
              <a:buFont typeface="Arial" charset="0"/>
              <a:buNone/>
            </a:pPr>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Eavesdropping, Replaying, Modifying, and Deleting Control Packets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 </a:t>
            </a:r>
            <a:r>
              <a:rPr lang="en-US" sz="1200" b="1" kern="1200" dirty="0" smtClean="0">
                <a:solidFill>
                  <a:schemeClr val="tx1"/>
                </a:solidFill>
                <a:latin typeface="+mn-lt"/>
                <a:ea typeface="+mn-ea"/>
                <a:cs typeface="+mn-cs"/>
              </a:rPr>
              <a:t>Fabricating control packets containing fake routing information (forgery)</a:t>
            </a:r>
            <a:endParaRPr lang="en-US" b="1"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 </a:t>
            </a:r>
            <a:r>
              <a:rPr lang="en-US" sz="1200" b="1" kern="1200" dirty="0" smtClean="0">
                <a:solidFill>
                  <a:schemeClr val="tx1"/>
                </a:solidFill>
                <a:latin typeface="+mn-lt"/>
                <a:ea typeface="+mn-ea"/>
                <a:cs typeface="+mn-cs"/>
              </a:rPr>
              <a:t>Fabricating control packets under a fake identity (spoofing)</a:t>
            </a:r>
            <a:endParaRPr lang="en-US" b="1"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1" dirty="0" smtClean="0"/>
              <a:t> </a:t>
            </a:r>
            <a:r>
              <a:rPr lang="en-US" sz="1200" b="1" kern="1200" dirty="0" smtClean="0">
                <a:solidFill>
                  <a:schemeClr val="tx1"/>
                </a:solidFill>
                <a:latin typeface="+mn-lt"/>
                <a:ea typeface="+mn-ea"/>
                <a:cs typeface="+mn-cs"/>
              </a:rPr>
              <a:t>Dropping data packets (attack against the forwarding function)</a:t>
            </a:r>
            <a:endParaRPr lang="en-US" b="1"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 </a:t>
            </a:r>
            <a:r>
              <a:rPr lang="en-US" sz="1200" kern="1200" dirty="0" smtClean="0">
                <a:solidFill>
                  <a:schemeClr val="tx1"/>
                </a:solidFill>
                <a:latin typeface="+mn-lt"/>
                <a:ea typeface="+mn-ea"/>
                <a:cs typeface="+mn-cs"/>
              </a:rPr>
              <a:t>Wormholes and tunneling</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latin typeface="+mn-lt"/>
                <a:ea typeface="+mn-ea"/>
                <a:cs typeface="+mn-cs"/>
              </a:rPr>
              <a:t> Rushing</a:t>
            </a:r>
            <a:endParaRPr lang="en-US" dirty="0" smtClean="0"/>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b="0" kern="1200" dirty="0" smtClean="0">
                <a:solidFill>
                  <a:schemeClr val="tx1"/>
                </a:solidFill>
                <a:latin typeface="+mn-lt"/>
                <a:ea typeface="+mn-ea"/>
                <a:cs typeface="+mn-cs"/>
              </a:rPr>
              <a:t>Eavesdropping, Replaying, Modifying, and Deleting Control Packets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0" dirty="0" smtClean="0"/>
              <a:t> </a:t>
            </a:r>
            <a:r>
              <a:rPr lang="en-US" sz="1200" b="0" kern="1200" dirty="0" smtClean="0">
                <a:solidFill>
                  <a:schemeClr val="tx1"/>
                </a:solidFill>
                <a:latin typeface="+mn-lt"/>
                <a:ea typeface="+mn-ea"/>
                <a:cs typeface="+mn-cs"/>
              </a:rPr>
              <a:t>Fabricating control packets containing fake routing information (forgery)</a:t>
            </a:r>
            <a:endParaRPr lang="en-US" b="0"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0" dirty="0" smtClean="0"/>
              <a:t> </a:t>
            </a:r>
            <a:r>
              <a:rPr lang="en-US" sz="1200" b="0" kern="1200" dirty="0" smtClean="0">
                <a:solidFill>
                  <a:schemeClr val="tx1"/>
                </a:solidFill>
                <a:latin typeface="+mn-lt"/>
                <a:ea typeface="+mn-ea"/>
                <a:cs typeface="+mn-cs"/>
              </a:rPr>
              <a:t>Fabricating control packets under a fake identity (spoofing)</a:t>
            </a:r>
            <a:endParaRPr lang="en-US" b="0"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b="0" dirty="0" smtClean="0"/>
              <a:t> </a:t>
            </a:r>
            <a:r>
              <a:rPr lang="en-US" sz="1200" b="0" kern="1200" dirty="0" smtClean="0">
                <a:solidFill>
                  <a:schemeClr val="tx1"/>
                </a:solidFill>
                <a:latin typeface="+mn-lt"/>
                <a:ea typeface="+mn-ea"/>
                <a:cs typeface="+mn-cs"/>
              </a:rPr>
              <a:t>Dropping data packets (attack against the forwarding function)</a:t>
            </a:r>
            <a:endParaRPr lang="en-US" b="0" dirty="0" smtClean="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dirty="0" smtClean="0"/>
              <a:t> </a:t>
            </a:r>
            <a:r>
              <a:rPr lang="en-US" sz="1200" b="1" kern="1200" dirty="0" smtClean="0">
                <a:solidFill>
                  <a:schemeClr val="tx1"/>
                </a:solidFill>
                <a:latin typeface="+mn-lt"/>
                <a:ea typeface="+mn-ea"/>
                <a:cs typeface="+mn-cs"/>
              </a:rPr>
              <a:t>Wormholes and tunneling</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n-US" sz="1200" b="1" kern="1200" dirty="0" smtClean="0">
                <a:solidFill>
                  <a:schemeClr val="tx1"/>
                </a:solidFill>
                <a:latin typeface="+mn-lt"/>
                <a:ea typeface="+mn-ea"/>
                <a:cs typeface="+mn-cs"/>
              </a:rPr>
              <a:t> Rushing</a:t>
            </a:r>
            <a:endParaRPr lang="en-US" b="1" dirty="0" smtClean="0"/>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eaLnBrk="1" hangingPunct="1">
              <a:lnSpc>
                <a:spcPct val="150000"/>
              </a:lnSpc>
              <a:buFont typeface="Arial" pitchFamily="34" charset="0"/>
              <a:buChar char="•"/>
            </a:pPr>
            <a:r>
              <a:rPr lang="en-US" b="0" dirty="0" smtClean="0"/>
              <a:t>The adversary </a:t>
            </a:r>
            <a:r>
              <a:rPr lang="en-US" b="1" dirty="0" smtClean="0"/>
              <a:t>prevents a route from being discovered </a:t>
            </a:r>
            <a:r>
              <a:rPr lang="en-US" b="0" dirty="0" smtClean="0"/>
              <a:t>between two nodes that are otherwise connected</a:t>
            </a:r>
          </a:p>
          <a:p>
            <a:pPr marL="228600" indent="-228600" eaLnBrk="1" hangingPunct="1">
              <a:buFont typeface="Arial" pitchFamily="34" charset="0"/>
              <a:buChar char="•"/>
            </a:pPr>
            <a:r>
              <a:rPr lang="en-US" b="0" dirty="0" smtClean="0"/>
              <a:t>The primary objective of this attack is to degrade the quality of service provided by the network</a:t>
            </a:r>
          </a:p>
          <a:p>
            <a:pPr marL="685800" lvl="1" indent="-228600" eaLnBrk="1" hangingPunct="1">
              <a:buFont typeface="Arial" pitchFamily="34" charset="0"/>
              <a:buChar char="•"/>
            </a:pPr>
            <a:r>
              <a:rPr lang="en-US" b="0" dirty="0" smtClean="0"/>
              <a:t>The two victims cannot communicate, and</a:t>
            </a:r>
          </a:p>
          <a:p>
            <a:pPr marL="685800" lvl="1" indent="-228600" eaLnBrk="1" hangingPunct="1">
              <a:buFont typeface="Arial" pitchFamily="34" charset="0"/>
              <a:buChar char="•"/>
            </a:pPr>
            <a:r>
              <a:rPr lang="en-US" b="0" dirty="0" smtClean="0"/>
              <a:t>Other nodes can also suffer and be coerced to use suboptimal routes</a:t>
            </a:r>
          </a:p>
          <a:p>
            <a:pPr marL="228600" indent="-228600" eaLnBrk="1" hangingPunct="1">
              <a:buFont typeface="Arial" pitchFamily="34" charset="0"/>
              <a:buChar char="•"/>
            </a:pPr>
            <a:r>
              <a:rPr lang="en-US" b="0" dirty="0" smtClean="0"/>
              <a:t>Attack mechanisms that can be used to mount this attack:</a:t>
            </a:r>
          </a:p>
          <a:p>
            <a:pPr marL="685800" lvl="1" indent="-228600" eaLnBrk="1" hangingPunct="1">
              <a:buFont typeface="Arial" pitchFamily="34" charset="0"/>
              <a:buChar char="•"/>
            </a:pPr>
            <a:r>
              <a:rPr lang="en-US" b="0" dirty="0" smtClean="0"/>
              <a:t>Dropping route request or route reply messages on a vertex cut</a:t>
            </a:r>
          </a:p>
          <a:p>
            <a:pPr marL="685800" lvl="1" indent="-228600" eaLnBrk="1" hangingPunct="1">
              <a:buFont typeface="Arial" pitchFamily="34" charset="0"/>
              <a:buChar char="•"/>
            </a:pPr>
            <a:r>
              <a:rPr lang="en-US" b="0" dirty="0" smtClean="0"/>
              <a:t>Forging route error messages</a:t>
            </a:r>
          </a:p>
          <a:p>
            <a:pPr marL="685800" lvl="1" indent="-228600" eaLnBrk="1" hangingPunct="1">
              <a:buFont typeface="Arial" pitchFamily="34" charset="0"/>
              <a:buChar char="•"/>
            </a:pPr>
            <a:r>
              <a:rPr lang="en-US" b="0" dirty="0" smtClean="0"/>
              <a:t>Combining wormhole/tunneling and control packet dropping</a:t>
            </a:r>
          </a:p>
          <a:p>
            <a:pPr marL="685800" lvl="1" indent="-228600" eaLnBrk="1" hangingPunct="1">
              <a:buFont typeface="Arial" pitchFamily="34" charset="0"/>
              <a:buChar char="•"/>
            </a:pPr>
            <a:r>
              <a:rPr lang="en-US" b="1" dirty="0" smtClean="0"/>
              <a:t>Rushing</a:t>
            </a:r>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hangingPunct="1">
              <a:lnSpc>
                <a:spcPct val="80000"/>
              </a:lnSpc>
              <a:buFont typeface="Arial" pitchFamily="34" charset="0"/>
              <a:buChar char="•"/>
            </a:pPr>
            <a:r>
              <a:rPr lang="en-US" sz="2000" dirty="0" smtClean="0"/>
              <a:t> Due to the presence of the adversary, </a:t>
            </a:r>
            <a:r>
              <a:rPr lang="en-US" sz="2000" b="1" dirty="0" smtClean="0"/>
              <a:t>the protocol establishes routes that are different from those that it would establish</a:t>
            </a:r>
            <a:r>
              <a:rPr lang="en-US" sz="2000" dirty="0" smtClean="0"/>
              <a:t>, if the adversary did not interfere with the execution of the protocol</a:t>
            </a:r>
            <a:endParaRPr lang="en-US" sz="1200" dirty="0" smtClean="0"/>
          </a:p>
          <a:p>
            <a:pPr eaLnBrk="1" hangingPunct="1">
              <a:lnSpc>
                <a:spcPct val="80000"/>
              </a:lnSpc>
              <a:buFont typeface="Arial" pitchFamily="34" charset="0"/>
              <a:buChar char="•"/>
            </a:pPr>
            <a:r>
              <a:rPr lang="en-US" sz="2000" dirty="0" smtClean="0"/>
              <a:t> The objective of route diversion can be </a:t>
            </a:r>
          </a:p>
          <a:p>
            <a:pPr lvl="1" eaLnBrk="1" hangingPunct="1">
              <a:lnSpc>
                <a:spcPct val="80000"/>
              </a:lnSpc>
              <a:buFont typeface="Arial" pitchFamily="34" charset="0"/>
              <a:buChar char="•"/>
            </a:pPr>
            <a:r>
              <a:rPr lang="en-US" sz="1800" dirty="0" smtClean="0"/>
              <a:t> To increase adversarial control over the communications between some victim nodes</a:t>
            </a:r>
          </a:p>
          <a:p>
            <a:pPr lvl="2" eaLnBrk="1" hangingPunct="1">
              <a:lnSpc>
                <a:spcPct val="80000"/>
              </a:lnSpc>
              <a:buFont typeface="Arial" pitchFamily="34" charset="0"/>
              <a:buChar char="•"/>
            </a:pPr>
            <a:r>
              <a:rPr lang="en-US" sz="1600" dirty="0" smtClean="0"/>
              <a:t> The adversary tries to achieve that the diverted routes contain one of the nodes that it controls or a link that it can observe</a:t>
            </a:r>
          </a:p>
          <a:p>
            <a:pPr lvl="2" eaLnBrk="1" hangingPunct="1">
              <a:lnSpc>
                <a:spcPct val="80000"/>
              </a:lnSpc>
              <a:buFont typeface="Arial" pitchFamily="34" charset="0"/>
              <a:buChar char="•"/>
            </a:pPr>
            <a:r>
              <a:rPr lang="en-US" sz="1600" dirty="0" smtClean="0"/>
              <a:t> The adversary can eavesdrop or modify data sent between the victim nodes easier</a:t>
            </a:r>
          </a:p>
          <a:p>
            <a:pPr lvl="1" eaLnBrk="1" hangingPunct="1">
              <a:lnSpc>
                <a:spcPct val="80000"/>
              </a:lnSpc>
              <a:buFont typeface="Arial" pitchFamily="34" charset="0"/>
              <a:buChar char="•"/>
            </a:pPr>
            <a:r>
              <a:rPr lang="en-US" sz="1800" dirty="0" smtClean="0"/>
              <a:t> To increase the resource consumption of some nodes</a:t>
            </a:r>
          </a:p>
          <a:p>
            <a:pPr lvl="2" eaLnBrk="1" hangingPunct="1">
              <a:lnSpc>
                <a:spcPct val="80000"/>
              </a:lnSpc>
              <a:buFont typeface="Arial" pitchFamily="34" charset="0"/>
              <a:buChar char="•"/>
            </a:pPr>
            <a:r>
              <a:rPr lang="en-US" sz="1600" dirty="0" smtClean="0"/>
              <a:t> Many routes are diverted towards a victim that becomes overloaded</a:t>
            </a:r>
          </a:p>
          <a:p>
            <a:pPr lvl="1" eaLnBrk="1" hangingPunct="1">
              <a:lnSpc>
                <a:spcPct val="80000"/>
              </a:lnSpc>
              <a:buFont typeface="Arial" pitchFamily="34" charset="0"/>
              <a:buChar char="•"/>
            </a:pPr>
            <a:r>
              <a:rPr lang="en-US" sz="1800" dirty="0" smtClean="0"/>
              <a:t> Degrade quality of service</a:t>
            </a:r>
          </a:p>
          <a:p>
            <a:pPr lvl="2" eaLnBrk="1" hangingPunct="1">
              <a:lnSpc>
                <a:spcPct val="80000"/>
              </a:lnSpc>
              <a:buFont typeface="Arial" pitchFamily="34" charset="0"/>
              <a:buChar char="•"/>
            </a:pPr>
            <a:r>
              <a:rPr lang="en-US" sz="1600" dirty="0" smtClean="0"/>
              <a:t> By increasing the length of the discovered routes, and thereby, increasing the end-to-end delay between some nodes</a:t>
            </a:r>
            <a:endParaRPr lang="en-US" sz="1200" dirty="0" smtClean="0"/>
          </a:p>
          <a:p>
            <a:pPr eaLnBrk="1" hangingPunct="1">
              <a:lnSpc>
                <a:spcPct val="80000"/>
              </a:lnSpc>
              <a:buFont typeface="Arial" pitchFamily="34" charset="0"/>
              <a:buChar char="•"/>
            </a:pPr>
            <a:r>
              <a:rPr lang="en-US" sz="2000" dirty="0" smtClean="0"/>
              <a:t> Route diversion can be achieved by</a:t>
            </a:r>
          </a:p>
          <a:p>
            <a:pPr lvl="1" eaLnBrk="1" hangingPunct="1">
              <a:lnSpc>
                <a:spcPct val="80000"/>
              </a:lnSpc>
              <a:buFont typeface="Arial" pitchFamily="34" charset="0"/>
              <a:buChar char="•"/>
            </a:pPr>
            <a:r>
              <a:rPr lang="en-US" sz="1800" dirty="0" smtClean="0"/>
              <a:t> Forging or manipulating routing control messages</a:t>
            </a:r>
          </a:p>
          <a:p>
            <a:pPr lvl="1" eaLnBrk="1" hangingPunct="1">
              <a:lnSpc>
                <a:spcPct val="80000"/>
              </a:lnSpc>
              <a:buFont typeface="Arial" pitchFamily="34" charset="0"/>
              <a:buChar char="•"/>
            </a:pPr>
            <a:r>
              <a:rPr lang="en-US" sz="1800" dirty="0" smtClean="0"/>
              <a:t> Dropping routing control messages</a:t>
            </a:r>
          </a:p>
          <a:p>
            <a:pPr lvl="1" eaLnBrk="1" hangingPunct="1">
              <a:lnSpc>
                <a:spcPct val="80000"/>
              </a:lnSpc>
              <a:buFont typeface="Arial" pitchFamily="34" charset="0"/>
              <a:buChar char="•"/>
            </a:pPr>
            <a:r>
              <a:rPr lang="en-US" sz="1800" dirty="0" smtClean="0"/>
              <a:t> </a:t>
            </a:r>
            <a:r>
              <a:rPr lang="en-US" sz="1800" b="1" dirty="0" smtClean="0"/>
              <a:t>Setting up a wormhole/tunnel</a:t>
            </a:r>
          </a:p>
          <a:p>
            <a:endParaRPr lang="en-US" dirty="0"/>
          </a:p>
        </p:txBody>
      </p:sp>
      <p:sp>
        <p:nvSpPr>
          <p:cNvPr id="4" name="Slide Number Placeholder 3"/>
          <p:cNvSpPr>
            <a:spLocks noGrp="1"/>
          </p:cNvSpPr>
          <p:nvPr>
            <p:ph type="sldNum" sz="quarter" idx="10"/>
          </p:nvPr>
        </p:nvSpPr>
        <p:spPr/>
        <p:txBody>
          <a:bodyPr/>
          <a:lstStyle/>
          <a:p>
            <a:fld id="{0902D1C1-D7F4-4930-A9E8-B909AB7A7FA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4FF74-B40D-4331-A482-A9E7BC864159}"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F5CB55-7496-4F74-A63A-5C5784C4FA33}"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0EB75-B0D3-4F11-8C43-6009E26CF981}"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7CCA3-E15C-4AFC-A3F0-697CCD5905DF}"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3E69D-F6B8-48AE-B639-9777EA767C18}"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546BC-8427-485E-9FDC-675E6268BF38}" type="datetime1">
              <a:rPr lang="en-US" smtClean="0"/>
              <a:pPr/>
              <a:t>12/9/2009</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C1C94-54FE-4960-8746-D3071AF7D224}" type="datetime1">
              <a:rPr lang="en-US" smtClean="0"/>
              <a:pPr/>
              <a:t>12/9/2009</a:t>
            </a:fld>
            <a:endParaRPr lang="en-US" dirty="0"/>
          </a:p>
        </p:txBody>
      </p:sp>
      <p:sp>
        <p:nvSpPr>
          <p:cNvPr id="8" name="Footer Placeholder 7"/>
          <p:cNvSpPr>
            <a:spLocks noGrp="1"/>
          </p:cNvSpPr>
          <p:nvPr>
            <p:ph type="ftr" sz="quarter" idx="11"/>
          </p:nvPr>
        </p:nvSpPr>
        <p:spPr/>
        <p:txBody>
          <a:bodyPr/>
          <a:lstStyle/>
          <a:p>
            <a:r>
              <a:rPr lang="en-US" smtClean="0"/>
              <a:t>PHILIP HUYNH CS591F2009</a:t>
            </a:r>
            <a:endParaRPr lang="en-US" dirty="0"/>
          </a:p>
        </p:txBody>
      </p:sp>
      <p:sp>
        <p:nvSpPr>
          <p:cNvPr id="9" name="Slide Number Placeholder 8"/>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578D0-F2A1-4091-B4CC-BC3BDF6E2678}" type="datetime1">
              <a:rPr lang="en-US" smtClean="0"/>
              <a:pPr/>
              <a:t>12/9/2009</a:t>
            </a:fld>
            <a:endParaRPr lang="en-US" dirty="0"/>
          </a:p>
        </p:txBody>
      </p:sp>
      <p:sp>
        <p:nvSpPr>
          <p:cNvPr id="4" name="Footer Placeholder 3"/>
          <p:cNvSpPr>
            <a:spLocks noGrp="1"/>
          </p:cNvSpPr>
          <p:nvPr>
            <p:ph type="ftr" sz="quarter" idx="11"/>
          </p:nvPr>
        </p:nvSpPr>
        <p:spPr/>
        <p:txBody>
          <a:bodyPr/>
          <a:lstStyle/>
          <a:p>
            <a:r>
              <a:rPr lang="en-US" smtClean="0"/>
              <a:t>PHILIP HUYNH CS591F2009</a:t>
            </a:r>
            <a:endParaRPr lang="en-US" dirty="0"/>
          </a:p>
        </p:txBody>
      </p:sp>
      <p:sp>
        <p:nvSpPr>
          <p:cNvPr id="5" name="Slide Number Placeholder 4"/>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BB7E7-9634-4B4E-9540-25E46B010E61}" type="datetime1">
              <a:rPr lang="en-US" smtClean="0"/>
              <a:pPr/>
              <a:t>12/9/2009</a:t>
            </a:fld>
            <a:endParaRPr lang="en-US" dirty="0"/>
          </a:p>
        </p:txBody>
      </p:sp>
      <p:sp>
        <p:nvSpPr>
          <p:cNvPr id="3" name="Footer Placeholder 2"/>
          <p:cNvSpPr>
            <a:spLocks noGrp="1"/>
          </p:cNvSpPr>
          <p:nvPr>
            <p:ph type="ftr" sz="quarter" idx="11"/>
          </p:nvPr>
        </p:nvSpPr>
        <p:spPr/>
        <p:txBody>
          <a:bodyPr/>
          <a:lstStyle/>
          <a:p>
            <a:r>
              <a:rPr lang="en-US" smtClean="0"/>
              <a:t>PHILIP HUYNH CS591F2009</a:t>
            </a:r>
            <a:endParaRPr lang="en-US" dirty="0"/>
          </a:p>
        </p:txBody>
      </p:sp>
      <p:sp>
        <p:nvSpPr>
          <p:cNvPr id="4" name="Slide Number Placeholder 3"/>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D4E12-0CBF-4C37-AB13-D29CE644C853}" type="datetime1">
              <a:rPr lang="en-US" smtClean="0"/>
              <a:pPr/>
              <a:t>12/9/2009</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2FD2C-E0E8-4696-B9C0-D71206568EC7}" type="datetime1">
              <a:rPr lang="en-US" smtClean="0"/>
              <a:pPr/>
              <a:t>12/9/2009</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7FA4B-256B-4B68-B378-E5CB504B46E3}" type="datetime1">
              <a:rPr lang="en-US" smtClean="0"/>
              <a:pPr/>
              <a:t>12/9/2009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PHILIP HUYNH CS591F2009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1B990-1D4F-4E6B-8C95-06EE727133D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file:///C:\Users\Phillip\Desktop\Final%20Thesis\Simulation\Semester%20Project\Sim_10nodes.avi"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Mobile Ad hoc Network: Secure Issues In Multi-Hop Routing Protocols</a:t>
            </a:r>
            <a:endParaRPr lang="en-US" dirty="0"/>
          </a:p>
        </p:txBody>
      </p:sp>
      <p:sp>
        <p:nvSpPr>
          <p:cNvPr id="3" name="Subtitle 2"/>
          <p:cNvSpPr>
            <a:spLocks noGrp="1"/>
          </p:cNvSpPr>
          <p:nvPr>
            <p:ph type="subTitle" idx="1"/>
          </p:nvPr>
        </p:nvSpPr>
        <p:spPr>
          <a:xfrm>
            <a:off x="1295400" y="4419600"/>
            <a:ext cx="6400800" cy="1752600"/>
          </a:xfrm>
        </p:spPr>
        <p:txBody>
          <a:bodyPr/>
          <a:lstStyle/>
          <a:p>
            <a:r>
              <a:rPr lang="en-US" dirty="0" smtClean="0"/>
              <a:t>Presented By PHILIP HUYNH</a:t>
            </a:r>
          </a:p>
          <a:p>
            <a:r>
              <a:rPr lang="en-US" dirty="0" smtClean="0"/>
              <a:t>CS591-F2009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dirty="0" smtClean="0">
                <a:solidFill>
                  <a:srgbClr val="C00000"/>
                </a:solidFill>
              </a:rPr>
              <a:t>Creation of Incorrect Routing State</a:t>
            </a:r>
            <a:endParaRPr lang="en-US" dirty="0">
              <a:solidFill>
                <a:srgbClr val="C00000"/>
              </a:solidFill>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838201" y="1295399"/>
            <a:ext cx="7162800" cy="4431135"/>
          </a:xfrm>
          <a:prstGeom prst="rect">
            <a:avLst/>
          </a:prstGeom>
          <a:noFill/>
          <a:ln w="9525">
            <a:noFill/>
            <a:miter lim="800000"/>
            <a:headEnd/>
            <a:tailEnd/>
          </a:ln>
        </p:spPr>
      </p:pic>
      <p:sp>
        <p:nvSpPr>
          <p:cNvPr id="5" name="TextBox 4"/>
          <p:cNvSpPr txBox="1"/>
          <p:nvPr/>
        </p:nvSpPr>
        <p:spPr>
          <a:xfrm>
            <a:off x="1143000" y="5638800"/>
            <a:ext cx="6705600" cy="677108"/>
          </a:xfrm>
          <a:prstGeom prst="rect">
            <a:avLst/>
          </a:prstGeom>
          <a:noFill/>
        </p:spPr>
        <p:txBody>
          <a:bodyPr wrap="square" rtlCol="0">
            <a:spAutoFit/>
          </a:bodyPr>
          <a:lstStyle/>
          <a:p>
            <a:r>
              <a:rPr lang="en-US" b="1" dirty="0" smtClean="0"/>
              <a:t>CREATION OF INCORRECT ROUTING STATE IN </a:t>
            </a:r>
            <a:r>
              <a:rPr lang="en-US" sz="2000" b="1" dirty="0" smtClean="0"/>
              <a:t>DSR</a:t>
            </a:r>
            <a:r>
              <a:rPr lang="en-US" b="1" dirty="0" smtClean="0"/>
              <a:t>; THE ADVERSARY  </a:t>
            </a:r>
            <a:r>
              <a:rPr lang="en-US" b="1" i="1" dirty="0" smtClean="0"/>
              <a:t>SENDS THE FAKE ROUTE REPLIES (RREP).</a:t>
            </a:r>
            <a:endParaRPr lang="en-US" b="1" i="1" dirty="0"/>
          </a:p>
        </p:txBody>
      </p:sp>
      <p:sp>
        <p:nvSpPr>
          <p:cNvPr id="6" name="Date Placeholder 5"/>
          <p:cNvSpPr>
            <a:spLocks noGrp="1"/>
          </p:cNvSpPr>
          <p:nvPr>
            <p:ph type="dt" sz="half" idx="10"/>
          </p:nvPr>
        </p:nvSpPr>
        <p:spPr/>
        <p:txBody>
          <a:bodyPr/>
          <a:lstStyle/>
          <a:p>
            <a:fld id="{DB6E102B-7307-4DD7-B6B8-20BA58FCCE3A}" type="datetime1">
              <a:rPr lang="en-US" smtClean="0"/>
              <a:pPr/>
              <a:t>12/9/2009</a:t>
            </a:fld>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10</a:t>
            </a:fld>
            <a:endParaRPr lang="en-US" dirty="0"/>
          </a:p>
        </p:txBody>
      </p:sp>
      <p:sp>
        <p:nvSpPr>
          <p:cNvPr id="8" name="Footer Placeholder 7"/>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Generation of Extra Control Traffic</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Injecting spoofed control packets into the network</a:t>
            </a:r>
          </a:p>
          <a:p>
            <a:r>
              <a:rPr lang="en-US" dirty="0" smtClean="0"/>
              <a:t>Aiming at </a:t>
            </a:r>
            <a:r>
              <a:rPr lang="en-US" b="1" dirty="0" smtClean="0"/>
              <a:t>increasing resource consumption</a:t>
            </a:r>
            <a:r>
              <a:rPr lang="en-US" dirty="0" smtClean="0"/>
              <a:t> due to the fact that such </a:t>
            </a:r>
            <a:r>
              <a:rPr lang="en-US" b="1" dirty="0" smtClean="0"/>
              <a:t>control packets</a:t>
            </a:r>
            <a:r>
              <a:rPr lang="en-US" dirty="0" smtClean="0"/>
              <a:t> are often </a:t>
            </a:r>
            <a:r>
              <a:rPr lang="en-US" b="1" dirty="0" smtClean="0"/>
              <a:t>flooded in the entire network</a:t>
            </a:r>
          </a:p>
          <a:p>
            <a:pPr>
              <a:buNone/>
            </a:pPr>
            <a:endParaRPr lang="en-US" dirty="0"/>
          </a:p>
        </p:txBody>
      </p:sp>
      <p:sp>
        <p:nvSpPr>
          <p:cNvPr id="4" name="Date Placeholder 3"/>
          <p:cNvSpPr>
            <a:spLocks noGrp="1"/>
          </p:cNvSpPr>
          <p:nvPr>
            <p:ph type="dt" sz="half" idx="10"/>
          </p:nvPr>
        </p:nvSpPr>
        <p:spPr/>
        <p:txBody>
          <a:bodyPr/>
          <a:lstStyle/>
          <a:p>
            <a:fld id="{705A9FF0-1DB4-4C58-A144-880D8571A0D8}" type="datetime1">
              <a:rPr lang="en-US" smtClean="0"/>
              <a:pPr/>
              <a:t>12/9/2009</a:t>
            </a:fld>
            <a:endParaRPr lang="en-US" dirty="0"/>
          </a:p>
        </p:txBody>
      </p:sp>
      <p:sp>
        <p:nvSpPr>
          <p:cNvPr id="5" name="Slide Number Placeholder 4"/>
          <p:cNvSpPr>
            <a:spLocks noGrp="1"/>
          </p:cNvSpPr>
          <p:nvPr>
            <p:ph type="sldNum" sz="quarter" idx="12"/>
          </p:nvPr>
        </p:nvSpPr>
        <p:spPr/>
        <p:txBody>
          <a:bodyPr/>
          <a:lstStyle/>
          <a:p>
            <a:fld id="{6CD1B990-1D4F-4E6B-8C95-06EE727133D9}" type="slidenum">
              <a:rPr lang="en-US" smtClean="0"/>
              <a:pPr/>
              <a:t>11</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Setting Up a Gray Hole</a:t>
            </a:r>
            <a:endParaRPr lang="en-US" dirty="0">
              <a:solidFill>
                <a:srgbClr val="C00000"/>
              </a:solidFill>
            </a:endParaRPr>
          </a:p>
        </p:txBody>
      </p:sp>
      <p:sp>
        <p:nvSpPr>
          <p:cNvPr id="3" name="Content Placeholder 2"/>
          <p:cNvSpPr>
            <a:spLocks noGrp="1"/>
          </p:cNvSpPr>
          <p:nvPr>
            <p:ph idx="1"/>
          </p:nvPr>
        </p:nvSpPr>
        <p:spPr>
          <a:xfrm>
            <a:off x="457200" y="1600200"/>
            <a:ext cx="8229600" cy="4724400"/>
          </a:xfrm>
        </p:spPr>
        <p:txBody>
          <a:bodyPr>
            <a:normAutofit/>
          </a:bodyPr>
          <a:lstStyle/>
          <a:p>
            <a:endParaRPr lang="en-US" dirty="0" smtClean="0"/>
          </a:p>
          <a:p>
            <a:endParaRPr lang="en-US" dirty="0"/>
          </a:p>
        </p:txBody>
      </p:sp>
      <p:grpSp>
        <p:nvGrpSpPr>
          <p:cNvPr id="4" name="Group 3"/>
          <p:cNvGrpSpPr/>
          <p:nvPr/>
        </p:nvGrpSpPr>
        <p:grpSpPr>
          <a:xfrm>
            <a:off x="457200" y="1600201"/>
            <a:ext cx="7848600" cy="4191000"/>
            <a:chOff x="457200" y="1600200"/>
            <a:chExt cx="8229600" cy="4525963"/>
          </a:xfrm>
        </p:grpSpPr>
        <p:sp>
          <p:nvSpPr>
            <p:cNvPr id="5" name="Oval 2"/>
            <p:cNvSpPr>
              <a:spLocks noChangeArrowheads="1"/>
            </p:cNvSpPr>
            <p:nvPr/>
          </p:nvSpPr>
          <p:spPr bwMode="auto">
            <a:xfrm>
              <a:off x="2539670" y="2962798"/>
              <a:ext cx="3056851" cy="2381875"/>
            </a:xfrm>
            <a:prstGeom prst="ellipse">
              <a:avLst/>
            </a:prstGeom>
            <a:solidFill>
              <a:srgbClr val="C0C0C0"/>
            </a:solidFill>
            <a:ln w="9525">
              <a:noFill/>
              <a:round/>
              <a:headEnd/>
              <a:tailEnd/>
            </a:ln>
          </p:spPr>
          <p:txBody>
            <a:bodyPr wrap="none" anchor="ctr"/>
            <a:lstStyle/>
            <a:p>
              <a:endParaRPr lang="en-US"/>
            </a:p>
          </p:txBody>
        </p:sp>
        <p:sp>
          <p:nvSpPr>
            <p:cNvPr id="6" name="Oval 3"/>
            <p:cNvSpPr>
              <a:spLocks noChangeArrowheads="1"/>
            </p:cNvSpPr>
            <p:nvPr/>
          </p:nvSpPr>
          <p:spPr bwMode="auto">
            <a:xfrm>
              <a:off x="4725762" y="3744289"/>
              <a:ext cx="3056851" cy="2381874"/>
            </a:xfrm>
            <a:prstGeom prst="ellipse">
              <a:avLst/>
            </a:prstGeom>
            <a:solidFill>
              <a:srgbClr val="C0C0C0"/>
            </a:solidFill>
            <a:ln w="9525">
              <a:noFill/>
              <a:round/>
              <a:headEnd/>
              <a:tailEnd/>
            </a:ln>
          </p:spPr>
          <p:txBody>
            <a:bodyPr wrap="none" anchor="ctr"/>
            <a:lstStyle/>
            <a:p>
              <a:endParaRPr lang="en-US"/>
            </a:p>
          </p:txBody>
        </p:sp>
        <p:sp>
          <p:nvSpPr>
            <p:cNvPr id="7" name="Oval 4"/>
            <p:cNvSpPr>
              <a:spLocks noChangeArrowheads="1"/>
            </p:cNvSpPr>
            <p:nvPr/>
          </p:nvSpPr>
          <p:spPr bwMode="auto">
            <a:xfrm>
              <a:off x="3517394" y="3316807"/>
              <a:ext cx="3056852" cy="2381874"/>
            </a:xfrm>
            <a:prstGeom prst="ellipse">
              <a:avLst/>
            </a:prstGeom>
            <a:solidFill>
              <a:srgbClr val="C0C0C0"/>
            </a:solidFill>
            <a:ln w="9525">
              <a:noFill/>
              <a:round/>
              <a:headEnd/>
              <a:tailEnd/>
            </a:ln>
          </p:spPr>
          <p:txBody>
            <a:bodyPr wrap="none" anchor="ctr"/>
            <a:lstStyle/>
            <a:p>
              <a:endParaRPr lang="en-US"/>
            </a:p>
          </p:txBody>
        </p:sp>
        <p:sp>
          <p:nvSpPr>
            <p:cNvPr id="8" name="Oval 7"/>
            <p:cNvSpPr>
              <a:spLocks noChangeArrowheads="1"/>
            </p:cNvSpPr>
            <p:nvPr/>
          </p:nvSpPr>
          <p:spPr bwMode="auto">
            <a:xfrm>
              <a:off x="457200" y="3450395"/>
              <a:ext cx="3056851" cy="2381874"/>
            </a:xfrm>
            <a:prstGeom prst="ellipse">
              <a:avLst/>
            </a:prstGeom>
            <a:solidFill>
              <a:srgbClr val="C0C0C0"/>
            </a:solidFill>
            <a:ln w="9525">
              <a:noFill/>
              <a:round/>
              <a:headEnd/>
              <a:tailEnd/>
            </a:ln>
          </p:spPr>
          <p:txBody>
            <a:bodyPr wrap="none" anchor="ctr"/>
            <a:lstStyle/>
            <a:p>
              <a:endParaRPr lang="en-US"/>
            </a:p>
          </p:txBody>
        </p:sp>
        <p:sp>
          <p:nvSpPr>
            <p:cNvPr id="9" name="Oval 8"/>
            <p:cNvSpPr>
              <a:spLocks noChangeArrowheads="1"/>
            </p:cNvSpPr>
            <p:nvPr/>
          </p:nvSpPr>
          <p:spPr bwMode="auto">
            <a:xfrm>
              <a:off x="776422" y="2468522"/>
              <a:ext cx="3056852" cy="2381875"/>
            </a:xfrm>
            <a:prstGeom prst="ellipse">
              <a:avLst/>
            </a:prstGeom>
            <a:solidFill>
              <a:srgbClr val="C0C0C0"/>
            </a:solidFill>
            <a:ln w="9525">
              <a:noFill/>
              <a:round/>
              <a:headEnd/>
              <a:tailEnd/>
            </a:ln>
          </p:spPr>
          <p:txBody>
            <a:bodyPr wrap="none" anchor="ctr"/>
            <a:lstStyle/>
            <a:p>
              <a:endParaRPr lang="en-US"/>
            </a:p>
          </p:txBody>
        </p:sp>
        <p:sp>
          <p:nvSpPr>
            <p:cNvPr id="10" name="Oval 9"/>
            <p:cNvSpPr>
              <a:spLocks noChangeArrowheads="1"/>
            </p:cNvSpPr>
            <p:nvPr/>
          </p:nvSpPr>
          <p:spPr bwMode="auto">
            <a:xfrm>
              <a:off x="975310" y="1600200"/>
              <a:ext cx="3056851" cy="2381875"/>
            </a:xfrm>
            <a:prstGeom prst="ellipse">
              <a:avLst/>
            </a:prstGeom>
            <a:solidFill>
              <a:srgbClr val="C0C0C0"/>
            </a:solidFill>
            <a:ln w="9525">
              <a:noFill/>
              <a:round/>
              <a:headEnd/>
              <a:tailEnd/>
            </a:ln>
          </p:spPr>
          <p:txBody>
            <a:bodyPr wrap="none" anchor="ctr"/>
            <a:lstStyle/>
            <a:p>
              <a:endParaRPr lang="en-US"/>
            </a:p>
          </p:txBody>
        </p:sp>
        <p:sp>
          <p:nvSpPr>
            <p:cNvPr id="11" name="Oval 10"/>
            <p:cNvSpPr>
              <a:spLocks noChangeArrowheads="1"/>
            </p:cNvSpPr>
            <p:nvPr/>
          </p:nvSpPr>
          <p:spPr bwMode="auto">
            <a:xfrm>
              <a:off x="4916293" y="2078445"/>
              <a:ext cx="3056851" cy="2381875"/>
            </a:xfrm>
            <a:prstGeom prst="ellipse">
              <a:avLst/>
            </a:prstGeom>
            <a:solidFill>
              <a:srgbClr val="969696"/>
            </a:solidFill>
            <a:ln w="9525">
              <a:noFill/>
              <a:round/>
              <a:headEnd/>
              <a:tailEnd/>
            </a:ln>
          </p:spPr>
          <p:txBody>
            <a:bodyPr wrap="none" anchor="ctr"/>
            <a:lstStyle/>
            <a:p>
              <a:endParaRPr lang="en-US"/>
            </a:p>
          </p:txBody>
        </p:sp>
        <p:sp>
          <p:nvSpPr>
            <p:cNvPr id="12" name="Oval 11"/>
            <p:cNvSpPr>
              <a:spLocks noChangeArrowheads="1"/>
            </p:cNvSpPr>
            <p:nvPr/>
          </p:nvSpPr>
          <p:spPr bwMode="auto">
            <a:xfrm>
              <a:off x="1670581" y="2138560"/>
              <a:ext cx="3056851" cy="2381874"/>
            </a:xfrm>
            <a:prstGeom prst="ellipse">
              <a:avLst/>
            </a:prstGeom>
            <a:solidFill>
              <a:srgbClr val="C0C0C0"/>
            </a:solidFill>
            <a:ln w="9525">
              <a:noFill/>
              <a:round/>
              <a:headEnd/>
              <a:tailEnd/>
            </a:ln>
          </p:spPr>
          <p:txBody>
            <a:bodyPr wrap="none" anchor="ctr"/>
            <a:lstStyle/>
            <a:p>
              <a:endParaRPr lang="en-US"/>
            </a:p>
          </p:txBody>
        </p:sp>
        <p:pic>
          <p:nvPicPr>
            <p:cNvPr id="13" name="Picture 12"/>
            <p:cNvPicPr>
              <a:picLocks noChangeAspect="1" noChangeArrowheads="1"/>
            </p:cNvPicPr>
            <p:nvPr/>
          </p:nvPicPr>
          <p:blipFill>
            <a:blip r:embed="rId3" cstate="print"/>
            <a:srcRect/>
            <a:stretch>
              <a:fillRect/>
            </a:stretch>
          </p:blipFill>
          <p:spPr bwMode="auto">
            <a:xfrm>
              <a:off x="2379223" y="2594095"/>
              <a:ext cx="419502" cy="241795"/>
            </a:xfrm>
            <a:prstGeom prst="rect">
              <a:avLst/>
            </a:prstGeom>
            <a:noFill/>
            <a:ln w="9525">
              <a:noFill/>
              <a:miter lim="800000"/>
              <a:headEnd/>
              <a:tailEnd/>
            </a:ln>
          </p:spPr>
        </p:pic>
        <p:pic>
          <p:nvPicPr>
            <p:cNvPr id="14" name="Picture 13"/>
            <p:cNvPicPr>
              <a:picLocks noChangeAspect="1" noChangeArrowheads="1"/>
            </p:cNvPicPr>
            <p:nvPr/>
          </p:nvPicPr>
          <p:blipFill>
            <a:blip r:embed="rId3" cstate="print"/>
            <a:srcRect/>
            <a:stretch>
              <a:fillRect/>
            </a:stretch>
          </p:blipFill>
          <p:spPr bwMode="auto">
            <a:xfrm>
              <a:off x="3091207" y="3197913"/>
              <a:ext cx="419502" cy="241795"/>
            </a:xfrm>
            <a:prstGeom prst="rect">
              <a:avLst/>
            </a:prstGeom>
            <a:noFill/>
            <a:ln w="9525">
              <a:noFill/>
              <a:miter lim="800000"/>
              <a:headEnd/>
              <a:tailEnd/>
            </a:ln>
          </p:spPr>
        </p:pic>
        <p:pic>
          <p:nvPicPr>
            <p:cNvPr id="15" name="Picture 14"/>
            <p:cNvPicPr>
              <a:picLocks noChangeAspect="1" noChangeArrowheads="1"/>
            </p:cNvPicPr>
            <p:nvPr/>
          </p:nvPicPr>
          <p:blipFill>
            <a:blip r:embed="rId3" cstate="print"/>
            <a:srcRect/>
            <a:stretch>
              <a:fillRect/>
            </a:stretch>
          </p:blipFill>
          <p:spPr bwMode="auto">
            <a:xfrm>
              <a:off x="2058329" y="3483791"/>
              <a:ext cx="419502" cy="241795"/>
            </a:xfrm>
            <a:prstGeom prst="rect">
              <a:avLst/>
            </a:prstGeom>
            <a:noFill/>
            <a:ln w="9525">
              <a:noFill/>
              <a:miter lim="800000"/>
              <a:headEnd/>
              <a:tailEnd/>
            </a:ln>
          </p:spPr>
        </p:pic>
        <p:pic>
          <p:nvPicPr>
            <p:cNvPr id="16" name="Picture 15"/>
            <p:cNvPicPr>
              <a:picLocks noChangeAspect="1" noChangeArrowheads="1"/>
            </p:cNvPicPr>
            <p:nvPr/>
          </p:nvPicPr>
          <p:blipFill>
            <a:blip r:embed="rId3" cstate="print"/>
            <a:srcRect/>
            <a:stretch>
              <a:fillRect/>
            </a:stretch>
          </p:blipFill>
          <p:spPr bwMode="auto">
            <a:xfrm>
              <a:off x="2875605" y="4078259"/>
              <a:ext cx="419503" cy="241794"/>
            </a:xfrm>
            <a:prstGeom prst="rect">
              <a:avLst/>
            </a:prstGeom>
            <a:noFill/>
            <a:ln w="9525">
              <a:noFill/>
              <a:miter lim="800000"/>
              <a:headEnd/>
              <a:tailEnd/>
            </a:ln>
          </p:spPr>
        </p:pic>
        <p:pic>
          <p:nvPicPr>
            <p:cNvPr id="17" name="Picture 16"/>
            <p:cNvPicPr>
              <a:picLocks noChangeAspect="1" noChangeArrowheads="1"/>
            </p:cNvPicPr>
            <p:nvPr/>
          </p:nvPicPr>
          <p:blipFill>
            <a:blip r:embed="rId3" cstate="print"/>
            <a:srcRect/>
            <a:stretch>
              <a:fillRect/>
            </a:stretch>
          </p:blipFill>
          <p:spPr bwMode="auto">
            <a:xfrm>
              <a:off x="1859440" y="4479023"/>
              <a:ext cx="419503" cy="241794"/>
            </a:xfrm>
            <a:prstGeom prst="rect">
              <a:avLst/>
            </a:prstGeom>
            <a:noFill/>
            <a:ln w="9525">
              <a:noFill/>
              <a:miter lim="800000"/>
              <a:headEnd/>
              <a:tailEnd/>
            </a:ln>
          </p:spPr>
        </p:pic>
        <p:pic>
          <p:nvPicPr>
            <p:cNvPr id="18" name="Picture 17"/>
            <p:cNvPicPr>
              <a:picLocks noChangeAspect="1" noChangeArrowheads="1"/>
            </p:cNvPicPr>
            <p:nvPr/>
          </p:nvPicPr>
          <p:blipFill>
            <a:blip r:embed="rId3" cstate="print"/>
            <a:srcRect/>
            <a:stretch>
              <a:fillRect/>
            </a:stretch>
          </p:blipFill>
          <p:spPr bwMode="auto">
            <a:xfrm>
              <a:off x="5182033" y="3661464"/>
              <a:ext cx="419503" cy="241794"/>
            </a:xfrm>
            <a:prstGeom prst="rect">
              <a:avLst/>
            </a:prstGeom>
            <a:noFill/>
            <a:ln w="9525">
              <a:noFill/>
              <a:miter lim="800000"/>
              <a:headEnd/>
              <a:tailEnd/>
            </a:ln>
          </p:spPr>
        </p:pic>
        <p:pic>
          <p:nvPicPr>
            <p:cNvPr id="19" name="Picture 18"/>
            <p:cNvPicPr>
              <a:picLocks noChangeAspect="1" noChangeArrowheads="1"/>
            </p:cNvPicPr>
            <p:nvPr/>
          </p:nvPicPr>
          <p:blipFill>
            <a:blip r:embed="rId3" cstate="print"/>
            <a:srcRect/>
            <a:stretch>
              <a:fillRect/>
            </a:stretch>
          </p:blipFill>
          <p:spPr bwMode="auto">
            <a:xfrm>
              <a:off x="4088987" y="2448485"/>
              <a:ext cx="419503" cy="241794"/>
            </a:xfrm>
            <a:prstGeom prst="rect">
              <a:avLst/>
            </a:prstGeom>
            <a:noFill/>
            <a:ln w="9525">
              <a:noFill/>
              <a:miter lim="800000"/>
              <a:headEnd/>
              <a:tailEnd/>
            </a:ln>
          </p:spPr>
        </p:pic>
        <p:pic>
          <p:nvPicPr>
            <p:cNvPr id="20" name="Picture 19"/>
            <p:cNvPicPr>
              <a:picLocks noChangeAspect="1" noChangeArrowheads="1"/>
            </p:cNvPicPr>
            <p:nvPr/>
          </p:nvPicPr>
          <p:blipFill>
            <a:blip r:embed="rId3" cstate="print"/>
            <a:srcRect/>
            <a:stretch>
              <a:fillRect/>
            </a:stretch>
          </p:blipFill>
          <p:spPr bwMode="auto">
            <a:xfrm>
              <a:off x="3928540" y="3982075"/>
              <a:ext cx="419503" cy="241794"/>
            </a:xfrm>
            <a:prstGeom prst="rect">
              <a:avLst/>
            </a:prstGeom>
            <a:noFill/>
            <a:ln w="9525">
              <a:noFill/>
              <a:miter lim="800000"/>
              <a:headEnd/>
              <a:tailEnd/>
            </a:ln>
          </p:spPr>
        </p:pic>
        <p:pic>
          <p:nvPicPr>
            <p:cNvPr id="21" name="Picture 20"/>
            <p:cNvPicPr>
              <a:picLocks noChangeAspect="1" noChangeArrowheads="1"/>
            </p:cNvPicPr>
            <p:nvPr/>
          </p:nvPicPr>
          <p:blipFill>
            <a:blip r:embed="rId3" cstate="print"/>
            <a:srcRect/>
            <a:stretch>
              <a:fillRect/>
            </a:stretch>
          </p:blipFill>
          <p:spPr bwMode="auto">
            <a:xfrm>
              <a:off x="5442759" y="2588752"/>
              <a:ext cx="419503" cy="241795"/>
            </a:xfrm>
            <a:prstGeom prst="rect">
              <a:avLst/>
            </a:prstGeom>
            <a:noFill/>
            <a:ln w="9525">
              <a:noFill/>
              <a:miter lim="800000"/>
              <a:headEnd/>
              <a:tailEnd/>
            </a:ln>
          </p:spPr>
        </p:pic>
        <p:pic>
          <p:nvPicPr>
            <p:cNvPr id="22" name="Picture 21"/>
            <p:cNvPicPr>
              <a:picLocks noChangeAspect="1" noChangeArrowheads="1"/>
            </p:cNvPicPr>
            <p:nvPr/>
          </p:nvPicPr>
          <p:blipFill>
            <a:blip r:embed="rId3" cstate="print"/>
            <a:srcRect/>
            <a:stretch>
              <a:fillRect/>
            </a:stretch>
          </p:blipFill>
          <p:spPr bwMode="auto">
            <a:xfrm>
              <a:off x="4936349" y="4421580"/>
              <a:ext cx="419502" cy="241795"/>
            </a:xfrm>
            <a:prstGeom prst="rect">
              <a:avLst/>
            </a:prstGeom>
            <a:noFill/>
            <a:ln w="9525">
              <a:noFill/>
              <a:miter lim="800000"/>
              <a:headEnd/>
              <a:tailEnd/>
            </a:ln>
          </p:spPr>
        </p:pic>
        <p:pic>
          <p:nvPicPr>
            <p:cNvPr id="23" name="Picture 22"/>
            <p:cNvPicPr>
              <a:picLocks noChangeAspect="1" noChangeArrowheads="1"/>
            </p:cNvPicPr>
            <p:nvPr/>
          </p:nvPicPr>
          <p:blipFill>
            <a:blip r:embed="rId3" cstate="print"/>
            <a:srcRect/>
            <a:stretch>
              <a:fillRect/>
            </a:stretch>
          </p:blipFill>
          <p:spPr bwMode="auto">
            <a:xfrm>
              <a:off x="6281764" y="3137799"/>
              <a:ext cx="419503" cy="241794"/>
            </a:xfrm>
            <a:prstGeom prst="rect">
              <a:avLst/>
            </a:prstGeom>
            <a:noFill/>
            <a:ln w="9525">
              <a:noFill/>
              <a:miter lim="800000"/>
              <a:headEnd/>
              <a:tailEnd/>
            </a:ln>
          </p:spPr>
        </p:pic>
        <p:pic>
          <p:nvPicPr>
            <p:cNvPr id="24" name="Picture 23"/>
            <p:cNvPicPr>
              <a:picLocks noChangeAspect="1" noChangeArrowheads="1"/>
            </p:cNvPicPr>
            <p:nvPr/>
          </p:nvPicPr>
          <p:blipFill>
            <a:blip r:embed="rId3" cstate="print"/>
            <a:srcRect/>
            <a:stretch>
              <a:fillRect/>
            </a:stretch>
          </p:blipFill>
          <p:spPr bwMode="auto">
            <a:xfrm>
              <a:off x="6492351" y="3823105"/>
              <a:ext cx="419503" cy="241795"/>
            </a:xfrm>
            <a:prstGeom prst="rect">
              <a:avLst/>
            </a:prstGeom>
            <a:noFill/>
            <a:ln w="9525">
              <a:noFill/>
              <a:miter lim="800000"/>
              <a:headEnd/>
              <a:tailEnd/>
            </a:ln>
          </p:spPr>
        </p:pic>
        <p:pic>
          <p:nvPicPr>
            <p:cNvPr id="25" name="Picture 24"/>
            <p:cNvPicPr>
              <a:picLocks noChangeAspect="1" noChangeArrowheads="1"/>
            </p:cNvPicPr>
            <p:nvPr/>
          </p:nvPicPr>
          <p:blipFill>
            <a:blip r:embed="rId3" cstate="print"/>
            <a:srcRect/>
            <a:stretch>
              <a:fillRect/>
            </a:stretch>
          </p:blipFill>
          <p:spPr bwMode="auto">
            <a:xfrm>
              <a:off x="7214363" y="2869286"/>
              <a:ext cx="419503" cy="241795"/>
            </a:xfrm>
            <a:prstGeom prst="rect">
              <a:avLst/>
            </a:prstGeom>
            <a:noFill/>
            <a:ln w="9525">
              <a:noFill/>
              <a:miter lim="800000"/>
              <a:headEnd/>
              <a:tailEnd/>
            </a:ln>
          </p:spPr>
        </p:pic>
        <p:pic>
          <p:nvPicPr>
            <p:cNvPr id="26" name="Picture 25"/>
            <p:cNvPicPr>
              <a:picLocks noChangeAspect="1" noChangeArrowheads="1"/>
            </p:cNvPicPr>
            <p:nvPr/>
          </p:nvPicPr>
          <p:blipFill>
            <a:blip r:embed="rId3" cstate="print"/>
            <a:srcRect/>
            <a:stretch>
              <a:fillRect/>
            </a:stretch>
          </p:blipFill>
          <p:spPr bwMode="auto">
            <a:xfrm>
              <a:off x="4157512" y="5068146"/>
              <a:ext cx="419502" cy="241795"/>
            </a:xfrm>
            <a:prstGeom prst="rect">
              <a:avLst/>
            </a:prstGeom>
            <a:noFill/>
            <a:ln w="9525">
              <a:noFill/>
              <a:miter lim="800000"/>
              <a:headEnd/>
              <a:tailEnd/>
            </a:ln>
          </p:spPr>
        </p:pic>
        <p:pic>
          <p:nvPicPr>
            <p:cNvPr id="27" name="Picture 26"/>
            <p:cNvPicPr>
              <a:picLocks noChangeAspect="1" noChangeArrowheads="1"/>
            </p:cNvPicPr>
            <p:nvPr/>
          </p:nvPicPr>
          <p:blipFill>
            <a:blip r:embed="rId3" cstate="print"/>
            <a:srcRect/>
            <a:stretch>
              <a:fillRect/>
            </a:stretch>
          </p:blipFill>
          <p:spPr bwMode="auto">
            <a:xfrm>
              <a:off x="6067835" y="4788947"/>
              <a:ext cx="419503" cy="241794"/>
            </a:xfrm>
            <a:prstGeom prst="rect">
              <a:avLst/>
            </a:prstGeom>
            <a:noFill/>
            <a:ln w="9525">
              <a:noFill/>
              <a:miter lim="800000"/>
              <a:headEnd/>
              <a:tailEnd/>
            </a:ln>
          </p:spPr>
        </p:pic>
        <p:sp>
          <p:nvSpPr>
            <p:cNvPr id="28" name="Rectangle 27"/>
            <p:cNvSpPr>
              <a:spLocks noChangeArrowheads="1"/>
            </p:cNvSpPr>
            <p:nvPr/>
          </p:nvSpPr>
          <p:spPr bwMode="auto">
            <a:xfrm>
              <a:off x="2942458" y="4135701"/>
              <a:ext cx="244013" cy="1095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 name="Rectangle 28"/>
            <p:cNvSpPr>
              <a:spLocks noChangeArrowheads="1"/>
            </p:cNvSpPr>
            <p:nvPr/>
          </p:nvSpPr>
          <p:spPr bwMode="auto">
            <a:xfrm>
              <a:off x="6356974" y="3200585"/>
              <a:ext cx="244013" cy="1095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 name="Freeform 29"/>
            <p:cNvSpPr>
              <a:spLocks/>
            </p:cNvSpPr>
            <p:nvPr/>
          </p:nvSpPr>
          <p:spPr bwMode="auto">
            <a:xfrm>
              <a:off x="3201514" y="3169860"/>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19050">
              <a:solidFill>
                <a:schemeClr val="tx1"/>
              </a:solidFill>
              <a:round/>
              <a:headEnd/>
              <a:tailEnd/>
            </a:ln>
          </p:spPr>
          <p:txBody>
            <a:bodyPr/>
            <a:lstStyle/>
            <a:p>
              <a:endParaRPr lang="en-US"/>
            </a:p>
          </p:txBody>
        </p:sp>
        <p:sp>
          <p:nvSpPr>
            <p:cNvPr id="31" name="Text Box 30"/>
            <p:cNvSpPr txBox="1">
              <a:spLocks noChangeArrowheads="1"/>
            </p:cNvSpPr>
            <p:nvPr/>
          </p:nvSpPr>
          <p:spPr bwMode="auto">
            <a:xfrm>
              <a:off x="5090110" y="2976157"/>
              <a:ext cx="1002794" cy="256489"/>
            </a:xfrm>
            <a:prstGeom prst="rect">
              <a:avLst/>
            </a:prstGeom>
            <a:noFill/>
            <a:ln w="9525">
              <a:noFill/>
              <a:miter lim="800000"/>
              <a:headEnd/>
              <a:tailEnd/>
            </a:ln>
          </p:spPr>
          <p:txBody>
            <a:bodyPr wrap="none">
              <a:spAutoFit/>
            </a:bodyPr>
            <a:lstStyle/>
            <a:p>
              <a:r>
                <a:rPr lang="en-US" sz="1400"/>
                <a:t>wormhole</a:t>
              </a:r>
            </a:p>
          </p:txBody>
        </p:sp>
        <p:sp>
          <p:nvSpPr>
            <p:cNvPr id="32" name="Text Box 31"/>
            <p:cNvSpPr txBox="1">
              <a:spLocks noChangeArrowheads="1"/>
            </p:cNvSpPr>
            <p:nvPr/>
          </p:nvSpPr>
          <p:spPr bwMode="auto">
            <a:xfrm>
              <a:off x="1346344" y="3402303"/>
              <a:ext cx="753767" cy="256489"/>
            </a:xfrm>
            <a:prstGeom prst="rect">
              <a:avLst/>
            </a:prstGeom>
            <a:noFill/>
            <a:ln w="9525">
              <a:noFill/>
              <a:miter lim="800000"/>
              <a:headEnd/>
              <a:tailEnd/>
            </a:ln>
          </p:spPr>
          <p:txBody>
            <a:bodyPr wrap="none">
              <a:spAutoFit/>
            </a:bodyPr>
            <a:lstStyle/>
            <a:p>
              <a:r>
                <a:rPr lang="en-US" sz="1400" dirty="0"/>
                <a:t>source</a:t>
              </a:r>
            </a:p>
          </p:txBody>
        </p:sp>
        <p:sp>
          <p:nvSpPr>
            <p:cNvPr id="33" name="Text Box 32"/>
            <p:cNvSpPr txBox="1">
              <a:spLocks noChangeArrowheads="1"/>
            </p:cNvSpPr>
            <p:nvPr/>
          </p:nvSpPr>
          <p:spPr bwMode="auto">
            <a:xfrm>
              <a:off x="7590411" y="2859936"/>
              <a:ext cx="1096389" cy="256489"/>
            </a:xfrm>
            <a:prstGeom prst="rect">
              <a:avLst/>
            </a:prstGeom>
            <a:noFill/>
            <a:ln w="9525">
              <a:noFill/>
              <a:miter lim="800000"/>
              <a:headEnd/>
              <a:tailEnd/>
            </a:ln>
          </p:spPr>
          <p:txBody>
            <a:bodyPr wrap="none">
              <a:spAutoFit/>
            </a:bodyPr>
            <a:lstStyle/>
            <a:p>
              <a:r>
                <a:rPr lang="en-US" sz="1400"/>
                <a:t>destination</a:t>
              </a:r>
            </a:p>
          </p:txBody>
        </p:sp>
        <p:sp>
          <p:nvSpPr>
            <p:cNvPr id="34" name="Freeform 33"/>
            <p:cNvSpPr>
              <a:spLocks/>
            </p:cNvSpPr>
            <p:nvPr/>
          </p:nvSpPr>
          <p:spPr bwMode="auto">
            <a:xfrm>
              <a:off x="3241626" y="3201921"/>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FF3300"/>
              </a:solidFill>
              <a:prstDash val="sysDot"/>
              <a:round/>
              <a:headEnd/>
              <a:tailEnd type="arrow" w="med" len="med"/>
            </a:ln>
          </p:spPr>
          <p:txBody>
            <a:bodyPr/>
            <a:lstStyle/>
            <a:p>
              <a:endParaRPr lang="en-US"/>
            </a:p>
          </p:txBody>
        </p:sp>
        <p:sp>
          <p:nvSpPr>
            <p:cNvPr id="35" name="Line 49"/>
            <p:cNvSpPr>
              <a:spLocks noChangeShapeType="1"/>
            </p:cNvSpPr>
            <p:nvPr/>
          </p:nvSpPr>
          <p:spPr bwMode="auto">
            <a:xfrm flipH="1">
              <a:off x="6654470" y="3048294"/>
              <a:ext cx="534824" cy="170993"/>
            </a:xfrm>
            <a:prstGeom prst="line">
              <a:avLst/>
            </a:prstGeom>
            <a:noFill/>
            <a:ln w="28575">
              <a:solidFill>
                <a:srgbClr val="000099"/>
              </a:solidFill>
              <a:prstDash val="sysDot"/>
              <a:round/>
              <a:headEnd type="arrow" w="med" len="med"/>
              <a:tailEnd type="arrow" w="med" len="med"/>
            </a:ln>
          </p:spPr>
          <p:txBody>
            <a:bodyPr/>
            <a:lstStyle/>
            <a:p>
              <a:endParaRPr lang="en-US"/>
            </a:p>
          </p:txBody>
        </p:sp>
        <p:sp>
          <p:nvSpPr>
            <p:cNvPr id="36" name="Freeform 50"/>
            <p:cNvSpPr>
              <a:spLocks/>
            </p:cNvSpPr>
            <p:nvPr/>
          </p:nvSpPr>
          <p:spPr bwMode="auto">
            <a:xfrm>
              <a:off x="3181458" y="3129784"/>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000099"/>
              </a:solidFill>
              <a:prstDash val="sysDot"/>
              <a:round/>
              <a:headEnd type="arrow" w="med" len="med"/>
              <a:tailEnd type="arrow" w="med" len="med"/>
            </a:ln>
          </p:spPr>
          <p:txBody>
            <a:bodyPr/>
            <a:lstStyle/>
            <a:p>
              <a:endParaRPr lang="en-US"/>
            </a:p>
          </p:txBody>
        </p:sp>
        <p:sp>
          <p:nvSpPr>
            <p:cNvPr id="37" name="Line 51"/>
            <p:cNvSpPr>
              <a:spLocks noChangeShapeType="1"/>
            </p:cNvSpPr>
            <p:nvPr/>
          </p:nvSpPr>
          <p:spPr bwMode="auto">
            <a:xfrm flipH="1" flipV="1">
              <a:off x="2337439" y="3738945"/>
              <a:ext cx="564908" cy="415458"/>
            </a:xfrm>
            <a:prstGeom prst="line">
              <a:avLst/>
            </a:prstGeom>
            <a:noFill/>
            <a:ln w="28575">
              <a:solidFill>
                <a:srgbClr val="000099"/>
              </a:solidFill>
              <a:prstDash val="sysDot"/>
              <a:round/>
              <a:headEnd type="arrow" w="med" len="med"/>
              <a:tailEnd type="arrow" w="med" len="med"/>
            </a:ln>
          </p:spPr>
          <p:txBody>
            <a:bodyPr/>
            <a:lstStyle/>
            <a:p>
              <a:endParaRPr lang="en-US"/>
            </a:p>
          </p:txBody>
        </p:sp>
      </p:grpSp>
      <p:sp>
        <p:nvSpPr>
          <p:cNvPr id="38" name="TextBox 37"/>
          <p:cNvSpPr txBox="1"/>
          <p:nvPr/>
        </p:nvSpPr>
        <p:spPr>
          <a:xfrm>
            <a:off x="1219200" y="5791200"/>
            <a:ext cx="6705600" cy="677108"/>
          </a:xfrm>
          <a:prstGeom prst="rect">
            <a:avLst/>
          </a:prstGeom>
          <a:noFill/>
        </p:spPr>
        <p:txBody>
          <a:bodyPr wrap="square" rtlCol="0">
            <a:spAutoFit/>
          </a:bodyPr>
          <a:lstStyle/>
          <a:p>
            <a:r>
              <a:rPr lang="en-US" b="1" dirty="0" smtClean="0"/>
              <a:t>ROUTE DIVERSION IN </a:t>
            </a:r>
            <a:r>
              <a:rPr lang="en-US" sz="2000" b="1" dirty="0" smtClean="0"/>
              <a:t>DSR </a:t>
            </a:r>
            <a:r>
              <a:rPr lang="en-US" b="1" dirty="0" smtClean="0"/>
              <a:t>WITH RUSHING; THE ADVERSARY </a:t>
            </a:r>
            <a:r>
              <a:rPr lang="en-US" b="1" i="1" dirty="0" smtClean="0"/>
              <a:t>SELECTIVELY DROPS DATA PACKETS</a:t>
            </a:r>
            <a:r>
              <a:rPr lang="en-US" b="1" dirty="0" smtClean="0"/>
              <a:t>.</a:t>
            </a:r>
            <a:endParaRPr lang="en-US" b="1" dirty="0"/>
          </a:p>
        </p:txBody>
      </p:sp>
      <p:sp>
        <p:nvSpPr>
          <p:cNvPr id="39" name="Date Placeholder 38"/>
          <p:cNvSpPr>
            <a:spLocks noGrp="1"/>
          </p:cNvSpPr>
          <p:nvPr>
            <p:ph type="dt" sz="half" idx="10"/>
          </p:nvPr>
        </p:nvSpPr>
        <p:spPr/>
        <p:txBody>
          <a:bodyPr/>
          <a:lstStyle/>
          <a:p>
            <a:fld id="{47A727DD-E0BA-4D08-BD72-395FB16FA2FF}" type="datetime1">
              <a:rPr lang="en-US" smtClean="0"/>
              <a:pPr/>
              <a:t>12/9/2009</a:t>
            </a:fld>
            <a:endParaRPr lang="en-US" dirty="0"/>
          </a:p>
        </p:txBody>
      </p:sp>
      <p:sp>
        <p:nvSpPr>
          <p:cNvPr id="40" name="Slide Number Placeholder 39"/>
          <p:cNvSpPr>
            <a:spLocks noGrp="1"/>
          </p:cNvSpPr>
          <p:nvPr>
            <p:ph type="sldNum" sz="quarter" idx="12"/>
          </p:nvPr>
        </p:nvSpPr>
        <p:spPr/>
        <p:txBody>
          <a:bodyPr/>
          <a:lstStyle/>
          <a:p>
            <a:fld id="{6CD1B990-1D4F-4E6B-8C95-06EE727133D9}" type="slidenum">
              <a:rPr lang="en-US" smtClean="0"/>
              <a:pPr/>
              <a:t>12</a:t>
            </a:fld>
            <a:endParaRPr lang="en-US" dirty="0"/>
          </a:p>
        </p:txBody>
      </p:sp>
      <p:sp>
        <p:nvSpPr>
          <p:cNvPr id="41" name="Footer Placeholder 40"/>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Countermeasures</a:t>
            </a:r>
            <a:endParaRPr lang="en-US" dirty="0"/>
          </a:p>
        </p:txBody>
      </p:sp>
      <p:pic>
        <p:nvPicPr>
          <p:cNvPr id="4" name="Content Placeholder 3"/>
          <p:cNvPicPr>
            <a:picLocks noGrp="1" noChangeAspect="1" noChangeArrowheads="1"/>
          </p:cNvPicPr>
          <p:nvPr>
            <p:ph idx="1"/>
          </p:nvPr>
        </p:nvPicPr>
        <p:blipFill>
          <a:blip r:embed="rId3" cstate="print"/>
          <a:srcRect/>
          <a:stretch>
            <a:fillRect/>
          </a:stretch>
        </p:blipFill>
        <p:spPr bwMode="auto">
          <a:xfrm>
            <a:off x="761999" y="1295400"/>
            <a:ext cx="7391401" cy="5029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E9F7A71-F2E6-4AD5-8EB6-B75FCFE6D405}" type="datetime1">
              <a:rPr lang="en-US" smtClean="0"/>
              <a:pPr/>
              <a:t>12/9/2009</a:t>
            </a:fld>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Routing Protocol (SRP)</a:t>
            </a:r>
            <a:endParaRPr lang="en-US" dirty="0"/>
          </a:p>
        </p:txBody>
      </p:sp>
      <p:grpSp>
        <p:nvGrpSpPr>
          <p:cNvPr id="69" name="Group 68"/>
          <p:cNvGrpSpPr/>
          <p:nvPr/>
        </p:nvGrpSpPr>
        <p:grpSpPr>
          <a:xfrm>
            <a:off x="228600" y="1143000"/>
            <a:ext cx="8686800" cy="5257800"/>
            <a:chOff x="136525" y="909638"/>
            <a:chExt cx="7540625" cy="5513387"/>
          </a:xfrm>
        </p:grpSpPr>
        <p:sp>
          <p:nvSpPr>
            <p:cNvPr id="4" name="Rectangle 3"/>
            <p:cNvSpPr>
              <a:spLocks noChangeArrowheads="1"/>
            </p:cNvSpPr>
            <p:nvPr/>
          </p:nvSpPr>
          <p:spPr bwMode="auto">
            <a:xfrm>
              <a:off x="1795463" y="3051175"/>
              <a:ext cx="5881687" cy="2740025"/>
            </a:xfrm>
            <a:prstGeom prst="rect">
              <a:avLst/>
            </a:prstGeom>
            <a:noFill/>
            <a:ln w="9525">
              <a:noFill/>
              <a:miter lim="800000"/>
              <a:headEnd/>
              <a:tailEnd/>
            </a:ln>
          </p:spPr>
          <p:txBody>
            <a:bodyPr/>
            <a:lstStyle/>
            <a:p>
              <a:pPr marL="342900" indent="-342900">
                <a:buFont typeface="Wingdings" pitchFamily="2" charset="2"/>
                <a:buNone/>
              </a:pPr>
              <a:r>
                <a:rPr lang="en-US" sz="2000" dirty="0">
                  <a:latin typeface="Lucida Sans" pitchFamily="34" charset="0"/>
                </a:rPr>
                <a:t>A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a:t>
              </a:r>
            </a:p>
            <a:p>
              <a:pPr marL="342900" indent="-342900">
                <a:buFont typeface="Wingdings" pitchFamily="2" charset="2"/>
                <a:buNone/>
              </a:pPr>
              <a:r>
                <a:rPr lang="en-US" sz="2000" dirty="0">
                  <a:latin typeface="Lucida Sans" pitchFamily="34" charset="0"/>
                </a:rPr>
                <a:t>B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(B)]</a:t>
              </a:r>
            </a:p>
            <a:p>
              <a:pPr marL="342900" indent="-342900">
                <a:buFont typeface="Wingdings" pitchFamily="2" charset="2"/>
                <a:buNone/>
              </a:pPr>
              <a:r>
                <a:rPr lang="en-US" sz="2000" dirty="0">
                  <a:latin typeface="Lucida Sans" pitchFamily="34" charset="0"/>
                </a:rPr>
                <a:t>C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(C)]</a:t>
              </a:r>
            </a:p>
            <a:p>
              <a:pPr marL="342900" indent="-342900">
                <a:buFont typeface="Wingdings" pitchFamily="2" charset="2"/>
                <a:buNone/>
              </a:pPr>
              <a:r>
                <a:rPr lang="en-US" sz="2000" dirty="0">
                  <a:latin typeface="Lucida Sans" pitchFamily="34" charset="0"/>
                </a:rPr>
                <a:t>D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(D)]</a:t>
              </a:r>
            </a:p>
            <a:p>
              <a:pPr marL="342900" indent="-342900">
                <a:buFont typeface="Wingdings" pitchFamily="2" charset="2"/>
                <a:buNone/>
              </a:pPr>
              <a:r>
                <a:rPr lang="en-US" sz="2000" dirty="0">
                  <a:latin typeface="Lucida Sans" pitchFamily="34" charset="0"/>
                </a:rPr>
                <a:t>E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(E)]</a:t>
              </a:r>
            </a:p>
            <a:p>
              <a:pPr marL="342900" indent="-342900">
                <a:buFont typeface="Wingdings" pitchFamily="2" charset="2"/>
                <a:buNone/>
              </a:pPr>
              <a:r>
                <a:rPr lang="en-US" sz="2000" dirty="0">
                  <a:latin typeface="Lucida Sans" pitchFamily="34" charset="0"/>
                </a:rPr>
                <a:t>F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(E, F)]</a:t>
              </a:r>
            </a:p>
            <a:p>
              <a:pPr marL="342900" indent="-342900">
                <a:buFont typeface="Wingdings" pitchFamily="2" charset="2"/>
                <a:buNone/>
              </a:pPr>
              <a:r>
                <a:rPr lang="en-US" sz="2000" dirty="0">
                  <a:latin typeface="Lucida Sans" pitchFamily="34" charset="0"/>
                </a:rPr>
                <a:t>G </a:t>
              </a:r>
              <a:r>
                <a:rPr lang="en-US" sz="2000" dirty="0">
                  <a:latin typeface="Lucida Sans" pitchFamily="34" charset="0"/>
                  <a:sym typeface="Wingdings" pitchFamily="2" charset="2"/>
                </a:rPr>
                <a:t></a:t>
              </a:r>
              <a:r>
                <a:rPr lang="en-US" sz="2000" dirty="0">
                  <a:latin typeface="Lucida Sans" pitchFamily="34" charset="0"/>
                </a:rPr>
                <a:t> * : [RREQ, A, H, id, sn, mac</a:t>
              </a:r>
              <a:r>
                <a:rPr lang="en-US" sz="2000" baseline="-25000" dirty="0">
                  <a:latin typeface="Lucida Sans" pitchFamily="34" charset="0"/>
                </a:rPr>
                <a:t>AH</a:t>
              </a:r>
              <a:r>
                <a:rPr lang="en-US" sz="2000" dirty="0">
                  <a:latin typeface="Lucida Sans" pitchFamily="34" charset="0"/>
                </a:rPr>
                <a:t>, (D, G)]</a:t>
              </a:r>
            </a:p>
            <a:p>
              <a:pPr marL="342900" indent="-342900">
                <a:buFont typeface="Wingdings" pitchFamily="2" charset="2"/>
                <a:buNone/>
              </a:pPr>
              <a:endParaRPr lang="en-US" sz="2000" dirty="0">
                <a:latin typeface="Lucida Sans" pitchFamily="34" charset="0"/>
              </a:endParaRPr>
            </a:p>
            <a:p>
              <a:pPr marL="342900" indent="-342900">
                <a:buFont typeface="Wingdings" pitchFamily="2" charset="2"/>
                <a:buNone/>
              </a:pPr>
              <a:r>
                <a:rPr lang="en-US" sz="2000" dirty="0">
                  <a:latin typeface="Lucida Sans" pitchFamily="34" charset="0"/>
                </a:rPr>
                <a:t>H </a:t>
              </a:r>
              <a:r>
                <a:rPr lang="en-US" sz="2000" dirty="0">
                  <a:latin typeface="Lucida Sans" pitchFamily="34" charset="0"/>
                  <a:sym typeface="Wingdings" pitchFamily="2" charset="2"/>
                </a:rPr>
                <a:t></a:t>
              </a:r>
              <a:r>
                <a:rPr lang="en-US" sz="2000" dirty="0">
                  <a:latin typeface="Lucida Sans" pitchFamily="34" charset="0"/>
                </a:rPr>
                <a:t> A : [RREP, A, H, id, sn, (E, F), mac</a:t>
              </a:r>
              <a:r>
                <a:rPr lang="en-US" sz="2000" baseline="-25000" dirty="0">
                  <a:latin typeface="Lucida Sans" pitchFamily="34" charset="0"/>
                </a:rPr>
                <a:t>HA</a:t>
              </a:r>
              <a:r>
                <a:rPr lang="en-US" sz="2000" dirty="0">
                  <a:latin typeface="Lucida Sans" pitchFamily="34" charset="0"/>
                </a:rPr>
                <a:t>]</a:t>
              </a:r>
            </a:p>
          </p:txBody>
        </p:sp>
        <p:sp>
          <p:nvSpPr>
            <p:cNvPr id="5" name="Line 4"/>
            <p:cNvSpPr>
              <a:spLocks noChangeShapeType="1"/>
            </p:cNvSpPr>
            <p:nvPr/>
          </p:nvSpPr>
          <p:spPr bwMode="auto">
            <a:xfrm flipH="1">
              <a:off x="2409825" y="1460500"/>
              <a:ext cx="374650" cy="685800"/>
            </a:xfrm>
            <a:prstGeom prst="line">
              <a:avLst/>
            </a:prstGeom>
            <a:noFill/>
            <a:ln w="12700" cap="rnd">
              <a:solidFill>
                <a:schemeClr val="tx1"/>
              </a:solidFill>
              <a:prstDash val="sysDot"/>
              <a:round/>
              <a:headEnd/>
              <a:tailEnd/>
            </a:ln>
          </p:spPr>
          <p:txBody>
            <a:bodyPr/>
            <a:lstStyle/>
            <a:p>
              <a:endParaRPr lang="en-US"/>
            </a:p>
          </p:txBody>
        </p:sp>
        <p:sp>
          <p:nvSpPr>
            <p:cNvPr id="6" name="Line 5"/>
            <p:cNvSpPr>
              <a:spLocks noChangeShapeType="1"/>
            </p:cNvSpPr>
            <p:nvPr/>
          </p:nvSpPr>
          <p:spPr bwMode="auto">
            <a:xfrm flipV="1">
              <a:off x="2874963" y="1133475"/>
              <a:ext cx="1198562" cy="227013"/>
            </a:xfrm>
            <a:prstGeom prst="line">
              <a:avLst/>
            </a:prstGeom>
            <a:noFill/>
            <a:ln w="12700" cap="rnd">
              <a:solidFill>
                <a:schemeClr val="tx1"/>
              </a:solidFill>
              <a:prstDash val="sysDot"/>
              <a:round/>
              <a:headEnd/>
              <a:tailEnd/>
            </a:ln>
          </p:spPr>
          <p:txBody>
            <a:bodyPr/>
            <a:lstStyle/>
            <a:p>
              <a:endParaRPr lang="en-US"/>
            </a:p>
          </p:txBody>
        </p:sp>
        <p:sp>
          <p:nvSpPr>
            <p:cNvPr id="7" name="Text Box 6"/>
            <p:cNvSpPr txBox="1">
              <a:spLocks noChangeArrowheads="1"/>
            </p:cNvSpPr>
            <p:nvPr/>
          </p:nvSpPr>
          <p:spPr bwMode="auto">
            <a:xfrm>
              <a:off x="3067050" y="2208213"/>
              <a:ext cx="333375"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A</a:t>
              </a:r>
            </a:p>
          </p:txBody>
        </p:sp>
        <p:sp>
          <p:nvSpPr>
            <p:cNvPr id="8" name="Text Box 7"/>
            <p:cNvSpPr txBox="1">
              <a:spLocks noChangeArrowheads="1"/>
            </p:cNvSpPr>
            <p:nvPr/>
          </p:nvSpPr>
          <p:spPr bwMode="auto">
            <a:xfrm>
              <a:off x="2370138" y="1211263"/>
              <a:ext cx="312737"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B</a:t>
              </a:r>
            </a:p>
          </p:txBody>
        </p:sp>
        <p:sp>
          <p:nvSpPr>
            <p:cNvPr id="9" name="Text Box 8"/>
            <p:cNvSpPr txBox="1">
              <a:spLocks noChangeArrowheads="1"/>
            </p:cNvSpPr>
            <p:nvPr/>
          </p:nvSpPr>
          <p:spPr bwMode="auto">
            <a:xfrm>
              <a:off x="2227263" y="2300288"/>
              <a:ext cx="328612"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C</a:t>
              </a:r>
            </a:p>
          </p:txBody>
        </p:sp>
        <p:sp>
          <p:nvSpPr>
            <p:cNvPr id="10" name="Text Box 10"/>
            <p:cNvSpPr txBox="1">
              <a:spLocks noChangeArrowheads="1"/>
            </p:cNvSpPr>
            <p:nvPr/>
          </p:nvSpPr>
          <p:spPr bwMode="auto">
            <a:xfrm>
              <a:off x="4162425" y="2011363"/>
              <a:ext cx="306388"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E</a:t>
              </a:r>
            </a:p>
          </p:txBody>
        </p:sp>
        <p:sp>
          <p:nvSpPr>
            <p:cNvPr id="11" name="Text Box 11"/>
            <p:cNvSpPr txBox="1">
              <a:spLocks noChangeArrowheads="1"/>
            </p:cNvSpPr>
            <p:nvPr/>
          </p:nvSpPr>
          <p:spPr bwMode="auto">
            <a:xfrm>
              <a:off x="4743450" y="2787650"/>
              <a:ext cx="301625"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F</a:t>
              </a:r>
            </a:p>
          </p:txBody>
        </p:sp>
        <p:sp>
          <p:nvSpPr>
            <p:cNvPr id="12" name="Text Box 12"/>
            <p:cNvSpPr txBox="1">
              <a:spLocks noChangeArrowheads="1"/>
            </p:cNvSpPr>
            <p:nvPr/>
          </p:nvSpPr>
          <p:spPr bwMode="auto">
            <a:xfrm>
              <a:off x="5284788" y="1289050"/>
              <a:ext cx="334962"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G</a:t>
              </a:r>
            </a:p>
          </p:txBody>
        </p:sp>
        <p:sp>
          <p:nvSpPr>
            <p:cNvPr id="13" name="Text Box 13"/>
            <p:cNvSpPr txBox="1">
              <a:spLocks noChangeArrowheads="1"/>
            </p:cNvSpPr>
            <p:nvPr/>
          </p:nvSpPr>
          <p:spPr bwMode="auto">
            <a:xfrm>
              <a:off x="5705475" y="2251075"/>
              <a:ext cx="342900" cy="336550"/>
            </a:xfrm>
            <a:prstGeom prst="rect">
              <a:avLst/>
            </a:prstGeom>
            <a:noFill/>
            <a:ln w="9525" algn="ctr">
              <a:noFill/>
              <a:miter lim="800000"/>
              <a:headEnd/>
              <a:tailEnd/>
            </a:ln>
          </p:spPr>
          <p:txBody>
            <a:bodyPr wrap="none">
              <a:spAutoFit/>
            </a:bodyPr>
            <a:lstStyle/>
            <a:p>
              <a:pPr algn="ctr"/>
              <a:r>
                <a:rPr lang="en-US" sz="1600" b="1">
                  <a:latin typeface="Lucida Sans" pitchFamily="34" charset="0"/>
                </a:rPr>
                <a:t>H</a:t>
              </a:r>
            </a:p>
          </p:txBody>
        </p:sp>
        <p:sp>
          <p:nvSpPr>
            <p:cNvPr id="14" name="Line 14"/>
            <p:cNvSpPr>
              <a:spLocks noChangeShapeType="1"/>
            </p:cNvSpPr>
            <p:nvPr/>
          </p:nvSpPr>
          <p:spPr bwMode="auto">
            <a:xfrm>
              <a:off x="2884488" y="1517650"/>
              <a:ext cx="268287" cy="519113"/>
            </a:xfrm>
            <a:prstGeom prst="line">
              <a:avLst/>
            </a:prstGeom>
            <a:noFill/>
            <a:ln w="12700" cap="rnd">
              <a:solidFill>
                <a:schemeClr val="tx1"/>
              </a:solidFill>
              <a:prstDash val="sysDot"/>
              <a:round/>
              <a:headEnd/>
              <a:tailEnd/>
            </a:ln>
          </p:spPr>
          <p:txBody>
            <a:bodyPr/>
            <a:lstStyle/>
            <a:p>
              <a:endParaRPr lang="en-US"/>
            </a:p>
          </p:txBody>
        </p:sp>
        <p:sp>
          <p:nvSpPr>
            <p:cNvPr id="15" name="Line 15"/>
            <p:cNvSpPr>
              <a:spLocks noChangeShapeType="1"/>
            </p:cNvSpPr>
            <p:nvPr/>
          </p:nvSpPr>
          <p:spPr bwMode="auto">
            <a:xfrm flipH="1">
              <a:off x="2486025" y="2146300"/>
              <a:ext cx="615950" cy="63500"/>
            </a:xfrm>
            <a:prstGeom prst="line">
              <a:avLst/>
            </a:prstGeom>
            <a:noFill/>
            <a:ln w="12700" cap="rnd">
              <a:solidFill>
                <a:schemeClr val="tx1"/>
              </a:solidFill>
              <a:prstDash val="sysDot"/>
              <a:round/>
              <a:headEnd/>
              <a:tailEnd/>
            </a:ln>
          </p:spPr>
          <p:txBody>
            <a:bodyPr/>
            <a:lstStyle/>
            <a:p>
              <a:endParaRPr lang="en-US"/>
            </a:p>
          </p:txBody>
        </p:sp>
        <p:sp>
          <p:nvSpPr>
            <p:cNvPr id="16" name="Line 16"/>
            <p:cNvSpPr>
              <a:spLocks noChangeShapeType="1"/>
            </p:cNvSpPr>
            <p:nvPr/>
          </p:nvSpPr>
          <p:spPr bwMode="auto">
            <a:xfrm flipV="1">
              <a:off x="3306763" y="1939925"/>
              <a:ext cx="876300" cy="165100"/>
            </a:xfrm>
            <a:prstGeom prst="line">
              <a:avLst/>
            </a:prstGeom>
            <a:noFill/>
            <a:ln w="12700" cap="rnd">
              <a:solidFill>
                <a:schemeClr val="tx1"/>
              </a:solidFill>
              <a:prstDash val="sysDot"/>
              <a:round/>
              <a:headEnd/>
              <a:tailEnd/>
            </a:ln>
          </p:spPr>
          <p:txBody>
            <a:bodyPr/>
            <a:lstStyle/>
            <a:p>
              <a:endParaRPr lang="en-US"/>
            </a:p>
          </p:txBody>
        </p:sp>
        <p:sp>
          <p:nvSpPr>
            <p:cNvPr id="17" name="Line 17"/>
            <p:cNvSpPr>
              <a:spLocks noChangeShapeType="1"/>
            </p:cNvSpPr>
            <p:nvPr/>
          </p:nvSpPr>
          <p:spPr bwMode="auto">
            <a:xfrm>
              <a:off x="4183063" y="1219200"/>
              <a:ext cx="106362" cy="625475"/>
            </a:xfrm>
            <a:prstGeom prst="line">
              <a:avLst/>
            </a:prstGeom>
            <a:noFill/>
            <a:ln w="12700" cap="rnd">
              <a:solidFill>
                <a:schemeClr val="tx1"/>
              </a:solidFill>
              <a:prstDash val="sysDot"/>
              <a:round/>
              <a:headEnd/>
              <a:tailEnd/>
            </a:ln>
          </p:spPr>
          <p:txBody>
            <a:bodyPr/>
            <a:lstStyle/>
            <a:p>
              <a:endParaRPr lang="en-US"/>
            </a:p>
          </p:txBody>
        </p:sp>
        <p:sp>
          <p:nvSpPr>
            <p:cNvPr id="18" name="Line 18"/>
            <p:cNvSpPr>
              <a:spLocks noChangeShapeType="1"/>
            </p:cNvSpPr>
            <p:nvPr/>
          </p:nvSpPr>
          <p:spPr bwMode="auto">
            <a:xfrm>
              <a:off x="4424363" y="2055813"/>
              <a:ext cx="336550" cy="539750"/>
            </a:xfrm>
            <a:prstGeom prst="line">
              <a:avLst/>
            </a:prstGeom>
            <a:noFill/>
            <a:ln w="12700" cap="rnd">
              <a:solidFill>
                <a:schemeClr val="tx1"/>
              </a:solidFill>
              <a:prstDash val="sysDot"/>
              <a:round/>
              <a:headEnd/>
              <a:tailEnd/>
            </a:ln>
          </p:spPr>
          <p:txBody>
            <a:bodyPr/>
            <a:lstStyle/>
            <a:p>
              <a:endParaRPr lang="en-US"/>
            </a:p>
          </p:txBody>
        </p:sp>
        <p:sp>
          <p:nvSpPr>
            <p:cNvPr id="19" name="Line 19"/>
            <p:cNvSpPr>
              <a:spLocks noChangeShapeType="1"/>
            </p:cNvSpPr>
            <p:nvPr/>
          </p:nvSpPr>
          <p:spPr bwMode="auto">
            <a:xfrm flipV="1">
              <a:off x="4443413" y="1719263"/>
              <a:ext cx="635000" cy="192087"/>
            </a:xfrm>
            <a:prstGeom prst="line">
              <a:avLst/>
            </a:prstGeom>
            <a:noFill/>
            <a:ln w="12700" cap="rnd">
              <a:solidFill>
                <a:schemeClr val="tx1"/>
              </a:solidFill>
              <a:prstDash val="sysDot"/>
              <a:round/>
              <a:headEnd/>
              <a:tailEnd/>
            </a:ln>
          </p:spPr>
          <p:txBody>
            <a:bodyPr/>
            <a:lstStyle/>
            <a:p>
              <a:endParaRPr lang="en-US"/>
            </a:p>
          </p:txBody>
        </p:sp>
        <p:sp>
          <p:nvSpPr>
            <p:cNvPr id="20" name="Line 20"/>
            <p:cNvSpPr>
              <a:spLocks noChangeShapeType="1"/>
            </p:cNvSpPr>
            <p:nvPr/>
          </p:nvSpPr>
          <p:spPr bwMode="auto">
            <a:xfrm>
              <a:off x="5376863" y="1719263"/>
              <a:ext cx="365125" cy="384175"/>
            </a:xfrm>
            <a:prstGeom prst="line">
              <a:avLst/>
            </a:prstGeom>
            <a:noFill/>
            <a:ln w="12700" cap="rnd">
              <a:solidFill>
                <a:schemeClr val="tx1"/>
              </a:solidFill>
              <a:prstDash val="sysDot"/>
              <a:round/>
              <a:headEnd/>
              <a:tailEnd/>
            </a:ln>
          </p:spPr>
          <p:txBody>
            <a:bodyPr/>
            <a:lstStyle/>
            <a:p>
              <a:endParaRPr lang="en-US"/>
            </a:p>
          </p:txBody>
        </p:sp>
        <p:sp>
          <p:nvSpPr>
            <p:cNvPr id="21" name="Line 21"/>
            <p:cNvSpPr>
              <a:spLocks noChangeShapeType="1"/>
            </p:cNvSpPr>
            <p:nvPr/>
          </p:nvSpPr>
          <p:spPr bwMode="auto">
            <a:xfrm>
              <a:off x="4298950" y="1112838"/>
              <a:ext cx="788988" cy="423862"/>
            </a:xfrm>
            <a:prstGeom prst="line">
              <a:avLst/>
            </a:prstGeom>
            <a:noFill/>
            <a:ln w="12700" cap="rnd">
              <a:solidFill>
                <a:schemeClr val="tx1"/>
              </a:solidFill>
              <a:prstDash val="sysDot"/>
              <a:round/>
              <a:headEnd/>
              <a:tailEnd/>
            </a:ln>
          </p:spPr>
          <p:txBody>
            <a:bodyPr/>
            <a:lstStyle/>
            <a:p>
              <a:endParaRPr lang="en-US"/>
            </a:p>
          </p:txBody>
        </p:sp>
        <p:sp>
          <p:nvSpPr>
            <p:cNvPr id="22" name="Line 22"/>
            <p:cNvSpPr>
              <a:spLocks noChangeShapeType="1"/>
            </p:cNvSpPr>
            <p:nvPr/>
          </p:nvSpPr>
          <p:spPr bwMode="auto">
            <a:xfrm flipV="1">
              <a:off x="3306763" y="1209675"/>
              <a:ext cx="741362" cy="798513"/>
            </a:xfrm>
            <a:prstGeom prst="line">
              <a:avLst/>
            </a:prstGeom>
            <a:noFill/>
            <a:ln w="12700" cap="rnd">
              <a:solidFill>
                <a:schemeClr val="tx1"/>
              </a:solidFill>
              <a:prstDash val="sysDot"/>
              <a:round/>
              <a:headEnd/>
              <a:tailEnd/>
            </a:ln>
          </p:spPr>
          <p:txBody>
            <a:bodyPr/>
            <a:lstStyle/>
            <a:p>
              <a:endParaRPr lang="en-US"/>
            </a:p>
          </p:txBody>
        </p:sp>
        <p:sp>
          <p:nvSpPr>
            <p:cNvPr id="23" name="Line 23"/>
            <p:cNvSpPr>
              <a:spLocks noChangeShapeType="1"/>
            </p:cNvSpPr>
            <p:nvPr/>
          </p:nvSpPr>
          <p:spPr bwMode="auto">
            <a:xfrm flipH="1">
              <a:off x="4962525" y="1776413"/>
              <a:ext cx="241300" cy="779462"/>
            </a:xfrm>
            <a:prstGeom prst="line">
              <a:avLst/>
            </a:prstGeom>
            <a:noFill/>
            <a:ln w="12700" cap="rnd">
              <a:solidFill>
                <a:schemeClr val="tx1"/>
              </a:solidFill>
              <a:prstDash val="sysDot"/>
              <a:round/>
              <a:headEnd/>
              <a:tailEnd/>
            </a:ln>
          </p:spPr>
          <p:txBody>
            <a:bodyPr/>
            <a:lstStyle/>
            <a:p>
              <a:endParaRPr lang="en-US"/>
            </a:p>
          </p:txBody>
        </p:sp>
        <p:sp>
          <p:nvSpPr>
            <p:cNvPr id="24" name="Line 24"/>
            <p:cNvSpPr>
              <a:spLocks noChangeShapeType="1"/>
            </p:cNvSpPr>
            <p:nvPr/>
          </p:nvSpPr>
          <p:spPr bwMode="auto">
            <a:xfrm flipV="1">
              <a:off x="4962525" y="2230438"/>
              <a:ext cx="760413" cy="431800"/>
            </a:xfrm>
            <a:prstGeom prst="line">
              <a:avLst/>
            </a:prstGeom>
            <a:noFill/>
            <a:ln w="12700" cap="rnd">
              <a:solidFill>
                <a:schemeClr val="tx1"/>
              </a:solidFill>
              <a:prstDash val="sysDot"/>
              <a:round/>
              <a:headEnd/>
              <a:tailEnd/>
            </a:ln>
          </p:spPr>
          <p:txBody>
            <a:bodyPr/>
            <a:lstStyle/>
            <a:p>
              <a:endParaRPr lang="en-US"/>
            </a:p>
          </p:txBody>
        </p:sp>
        <p:pic>
          <p:nvPicPr>
            <p:cNvPr id="25" name="Picture 25"/>
            <p:cNvPicPr>
              <a:picLocks noChangeAspect="1" noChangeArrowheads="1"/>
            </p:cNvPicPr>
            <p:nvPr/>
          </p:nvPicPr>
          <p:blipFill>
            <a:blip r:embed="rId3" cstate="print"/>
            <a:srcRect/>
            <a:stretch>
              <a:fillRect/>
            </a:stretch>
          </p:blipFill>
          <p:spPr bwMode="auto">
            <a:xfrm>
              <a:off x="3054350" y="1925638"/>
              <a:ext cx="346075" cy="346075"/>
            </a:xfrm>
            <a:prstGeom prst="rect">
              <a:avLst/>
            </a:prstGeom>
            <a:noFill/>
            <a:ln w="9525">
              <a:noFill/>
              <a:miter lim="800000"/>
              <a:headEnd/>
              <a:tailEnd/>
            </a:ln>
          </p:spPr>
        </p:pic>
        <p:pic>
          <p:nvPicPr>
            <p:cNvPr id="26" name="Picture 26"/>
            <p:cNvPicPr>
              <a:picLocks noChangeAspect="1" noChangeArrowheads="1"/>
            </p:cNvPicPr>
            <p:nvPr/>
          </p:nvPicPr>
          <p:blipFill>
            <a:blip r:embed="rId3" cstate="print"/>
            <a:srcRect/>
            <a:stretch>
              <a:fillRect/>
            </a:stretch>
          </p:blipFill>
          <p:spPr bwMode="auto">
            <a:xfrm>
              <a:off x="2622550" y="1201738"/>
              <a:ext cx="346075" cy="346075"/>
            </a:xfrm>
            <a:prstGeom prst="rect">
              <a:avLst/>
            </a:prstGeom>
            <a:noFill/>
            <a:ln w="9525">
              <a:noFill/>
              <a:miter lim="800000"/>
              <a:headEnd/>
              <a:tailEnd/>
            </a:ln>
          </p:spPr>
        </p:pic>
        <p:pic>
          <p:nvPicPr>
            <p:cNvPr id="27" name="Picture 27"/>
            <p:cNvPicPr>
              <a:picLocks noChangeAspect="1" noChangeArrowheads="1"/>
            </p:cNvPicPr>
            <p:nvPr/>
          </p:nvPicPr>
          <p:blipFill>
            <a:blip r:embed="rId3" cstate="print"/>
            <a:srcRect/>
            <a:stretch>
              <a:fillRect/>
            </a:stretch>
          </p:blipFill>
          <p:spPr bwMode="auto">
            <a:xfrm>
              <a:off x="2216150" y="2014538"/>
              <a:ext cx="346075" cy="346075"/>
            </a:xfrm>
            <a:prstGeom prst="rect">
              <a:avLst/>
            </a:prstGeom>
            <a:noFill/>
            <a:ln w="9525">
              <a:noFill/>
              <a:miter lim="800000"/>
              <a:headEnd/>
              <a:tailEnd/>
            </a:ln>
          </p:spPr>
        </p:pic>
        <p:pic>
          <p:nvPicPr>
            <p:cNvPr id="28" name="Picture 28"/>
            <p:cNvPicPr>
              <a:picLocks noChangeAspect="1" noChangeArrowheads="1"/>
            </p:cNvPicPr>
            <p:nvPr/>
          </p:nvPicPr>
          <p:blipFill>
            <a:blip r:embed="rId3" cstate="print"/>
            <a:srcRect/>
            <a:stretch>
              <a:fillRect/>
            </a:stretch>
          </p:blipFill>
          <p:spPr bwMode="auto">
            <a:xfrm>
              <a:off x="4133850" y="1709738"/>
              <a:ext cx="346075" cy="346075"/>
            </a:xfrm>
            <a:prstGeom prst="rect">
              <a:avLst/>
            </a:prstGeom>
            <a:noFill/>
            <a:ln w="9525">
              <a:noFill/>
              <a:miter lim="800000"/>
              <a:headEnd/>
              <a:tailEnd/>
            </a:ln>
          </p:spPr>
        </p:pic>
        <p:pic>
          <p:nvPicPr>
            <p:cNvPr id="29" name="Picture 29"/>
            <p:cNvPicPr>
              <a:picLocks noChangeAspect="1" noChangeArrowheads="1"/>
            </p:cNvPicPr>
            <p:nvPr/>
          </p:nvPicPr>
          <p:blipFill>
            <a:blip r:embed="rId3" cstate="print"/>
            <a:srcRect/>
            <a:stretch>
              <a:fillRect/>
            </a:stretch>
          </p:blipFill>
          <p:spPr bwMode="auto">
            <a:xfrm>
              <a:off x="3981450" y="909638"/>
              <a:ext cx="346075" cy="346075"/>
            </a:xfrm>
            <a:prstGeom prst="rect">
              <a:avLst/>
            </a:prstGeom>
            <a:noFill/>
            <a:ln w="9525">
              <a:noFill/>
              <a:miter lim="800000"/>
              <a:headEnd/>
              <a:tailEnd/>
            </a:ln>
          </p:spPr>
        </p:pic>
        <p:pic>
          <p:nvPicPr>
            <p:cNvPr id="30" name="Picture 30"/>
            <p:cNvPicPr>
              <a:picLocks noChangeAspect="1" noChangeArrowheads="1"/>
            </p:cNvPicPr>
            <p:nvPr/>
          </p:nvPicPr>
          <p:blipFill>
            <a:blip r:embed="rId3" cstate="print"/>
            <a:srcRect/>
            <a:stretch>
              <a:fillRect/>
            </a:stretch>
          </p:blipFill>
          <p:spPr bwMode="auto">
            <a:xfrm>
              <a:off x="4705350" y="2446338"/>
              <a:ext cx="346075" cy="346075"/>
            </a:xfrm>
            <a:prstGeom prst="rect">
              <a:avLst/>
            </a:prstGeom>
            <a:noFill/>
            <a:ln w="9525">
              <a:noFill/>
              <a:miter lim="800000"/>
              <a:headEnd/>
              <a:tailEnd/>
            </a:ln>
          </p:spPr>
        </p:pic>
        <p:pic>
          <p:nvPicPr>
            <p:cNvPr id="31" name="Picture 31"/>
            <p:cNvPicPr>
              <a:picLocks noChangeAspect="1" noChangeArrowheads="1"/>
            </p:cNvPicPr>
            <p:nvPr/>
          </p:nvPicPr>
          <p:blipFill>
            <a:blip r:embed="rId3" cstate="print"/>
            <a:srcRect/>
            <a:stretch>
              <a:fillRect/>
            </a:stretch>
          </p:blipFill>
          <p:spPr bwMode="auto">
            <a:xfrm>
              <a:off x="5035550" y="1455738"/>
              <a:ext cx="346075" cy="346075"/>
            </a:xfrm>
            <a:prstGeom prst="rect">
              <a:avLst/>
            </a:prstGeom>
            <a:noFill/>
            <a:ln w="9525">
              <a:noFill/>
              <a:miter lim="800000"/>
              <a:headEnd/>
              <a:tailEnd/>
            </a:ln>
          </p:spPr>
        </p:pic>
        <p:pic>
          <p:nvPicPr>
            <p:cNvPr id="32" name="Picture 32"/>
            <p:cNvPicPr>
              <a:picLocks noChangeAspect="1" noChangeArrowheads="1"/>
            </p:cNvPicPr>
            <p:nvPr/>
          </p:nvPicPr>
          <p:blipFill>
            <a:blip r:embed="rId3" cstate="print"/>
            <a:srcRect/>
            <a:stretch>
              <a:fillRect/>
            </a:stretch>
          </p:blipFill>
          <p:spPr bwMode="auto">
            <a:xfrm>
              <a:off x="5645150" y="1938338"/>
              <a:ext cx="346075" cy="346075"/>
            </a:xfrm>
            <a:prstGeom prst="rect">
              <a:avLst/>
            </a:prstGeom>
            <a:noFill/>
            <a:ln w="9525">
              <a:noFill/>
              <a:miter lim="800000"/>
              <a:headEnd/>
              <a:tailEnd/>
            </a:ln>
          </p:spPr>
        </p:pic>
        <p:grpSp>
          <p:nvGrpSpPr>
            <p:cNvPr id="33" name="Group 33"/>
            <p:cNvGrpSpPr>
              <a:grpSpLocks/>
            </p:cNvGrpSpPr>
            <p:nvPr/>
          </p:nvGrpSpPr>
          <p:grpSpPr bwMode="auto">
            <a:xfrm>
              <a:off x="2408238" y="1108075"/>
              <a:ext cx="1574800" cy="952500"/>
              <a:chOff x="368" y="917"/>
              <a:chExt cx="992" cy="600"/>
            </a:xfrm>
          </p:grpSpPr>
          <p:sp>
            <p:nvSpPr>
              <p:cNvPr id="34" name="Line 34"/>
              <p:cNvSpPr>
                <a:spLocks noChangeShapeType="1"/>
              </p:cNvSpPr>
              <p:nvPr/>
            </p:nvSpPr>
            <p:spPr bwMode="auto">
              <a:xfrm flipH="1">
                <a:off x="368" y="1192"/>
                <a:ext cx="176" cy="325"/>
              </a:xfrm>
              <a:prstGeom prst="line">
                <a:avLst/>
              </a:prstGeom>
              <a:noFill/>
              <a:ln w="28575">
                <a:solidFill>
                  <a:srgbClr val="009900"/>
                </a:solidFill>
                <a:prstDash val="sysDot"/>
                <a:round/>
                <a:headEnd/>
                <a:tailEnd type="triangle" w="med" len="med"/>
              </a:ln>
            </p:spPr>
            <p:txBody>
              <a:bodyPr/>
              <a:lstStyle/>
              <a:p>
                <a:endParaRPr lang="en-US"/>
              </a:p>
            </p:txBody>
          </p:sp>
          <p:sp>
            <p:nvSpPr>
              <p:cNvPr id="35" name="Line 35"/>
              <p:cNvSpPr>
                <a:spLocks noChangeShapeType="1"/>
              </p:cNvSpPr>
              <p:nvPr/>
            </p:nvSpPr>
            <p:spPr bwMode="auto">
              <a:xfrm flipV="1">
                <a:off x="720" y="917"/>
                <a:ext cx="640" cy="123"/>
              </a:xfrm>
              <a:prstGeom prst="line">
                <a:avLst/>
              </a:prstGeom>
              <a:noFill/>
              <a:ln w="28575">
                <a:solidFill>
                  <a:srgbClr val="009900"/>
                </a:solidFill>
                <a:prstDash val="sysDot"/>
                <a:round/>
                <a:headEnd/>
                <a:tailEnd type="triangle" w="med" len="med"/>
              </a:ln>
            </p:spPr>
            <p:txBody>
              <a:bodyPr/>
              <a:lstStyle/>
              <a:p>
                <a:endParaRPr lang="en-US"/>
              </a:p>
            </p:txBody>
          </p:sp>
          <p:sp>
            <p:nvSpPr>
              <p:cNvPr id="36" name="Line 36"/>
              <p:cNvSpPr>
                <a:spLocks noChangeShapeType="1"/>
              </p:cNvSpPr>
              <p:nvPr/>
            </p:nvSpPr>
            <p:spPr bwMode="auto">
              <a:xfrm>
                <a:off x="640" y="1192"/>
                <a:ext cx="144" cy="293"/>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37" name="Group 37"/>
            <p:cNvGrpSpPr>
              <a:grpSpLocks/>
            </p:cNvGrpSpPr>
            <p:nvPr/>
          </p:nvGrpSpPr>
          <p:grpSpPr bwMode="auto">
            <a:xfrm>
              <a:off x="2522538" y="1539875"/>
              <a:ext cx="508000" cy="715963"/>
              <a:chOff x="440" y="1189"/>
              <a:chExt cx="320" cy="451"/>
            </a:xfrm>
          </p:grpSpPr>
          <p:sp>
            <p:nvSpPr>
              <p:cNvPr id="38" name="Line 38"/>
              <p:cNvSpPr>
                <a:spLocks noChangeShapeType="1"/>
              </p:cNvSpPr>
              <p:nvPr/>
            </p:nvSpPr>
            <p:spPr bwMode="auto">
              <a:xfrm flipV="1">
                <a:off x="472" y="1613"/>
                <a:ext cx="288" cy="27"/>
              </a:xfrm>
              <a:prstGeom prst="line">
                <a:avLst/>
              </a:prstGeom>
              <a:noFill/>
              <a:ln w="28575">
                <a:solidFill>
                  <a:srgbClr val="009900"/>
                </a:solidFill>
                <a:prstDash val="sysDot"/>
                <a:round/>
                <a:headEnd/>
                <a:tailEnd type="triangle" w="med" len="med"/>
              </a:ln>
            </p:spPr>
            <p:txBody>
              <a:bodyPr/>
              <a:lstStyle/>
              <a:p>
                <a:endParaRPr lang="en-US"/>
              </a:p>
            </p:txBody>
          </p:sp>
          <p:sp>
            <p:nvSpPr>
              <p:cNvPr id="39" name="Line 39"/>
              <p:cNvSpPr>
                <a:spLocks noChangeShapeType="1"/>
              </p:cNvSpPr>
              <p:nvPr/>
            </p:nvSpPr>
            <p:spPr bwMode="auto">
              <a:xfrm flipV="1">
                <a:off x="440" y="1189"/>
                <a:ext cx="176" cy="323"/>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40" name="Group 40"/>
            <p:cNvGrpSpPr>
              <a:grpSpLocks/>
            </p:cNvGrpSpPr>
            <p:nvPr/>
          </p:nvGrpSpPr>
          <p:grpSpPr bwMode="auto">
            <a:xfrm>
              <a:off x="3386138" y="1235075"/>
              <a:ext cx="1663700" cy="1257300"/>
              <a:chOff x="984" y="997"/>
              <a:chExt cx="1048" cy="792"/>
            </a:xfrm>
          </p:grpSpPr>
          <p:sp>
            <p:nvSpPr>
              <p:cNvPr id="41" name="Line 41"/>
              <p:cNvSpPr>
                <a:spLocks noChangeShapeType="1"/>
              </p:cNvSpPr>
              <p:nvPr/>
            </p:nvSpPr>
            <p:spPr bwMode="auto">
              <a:xfrm flipH="1" flipV="1">
                <a:off x="1528" y="997"/>
                <a:ext cx="48" cy="315"/>
              </a:xfrm>
              <a:prstGeom prst="line">
                <a:avLst/>
              </a:prstGeom>
              <a:noFill/>
              <a:ln w="28575">
                <a:solidFill>
                  <a:srgbClr val="009900"/>
                </a:solidFill>
                <a:prstDash val="sysDot"/>
                <a:round/>
                <a:headEnd/>
                <a:tailEnd type="triangle" w="med" len="med"/>
              </a:ln>
            </p:spPr>
            <p:txBody>
              <a:bodyPr/>
              <a:lstStyle/>
              <a:p>
                <a:endParaRPr lang="en-US"/>
              </a:p>
            </p:txBody>
          </p:sp>
          <p:sp>
            <p:nvSpPr>
              <p:cNvPr id="42" name="Line 42"/>
              <p:cNvSpPr>
                <a:spLocks noChangeShapeType="1"/>
              </p:cNvSpPr>
              <p:nvPr/>
            </p:nvSpPr>
            <p:spPr bwMode="auto">
              <a:xfrm flipH="1">
                <a:off x="984" y="1472"/>
                <a:ext cx="464" cy="93"/>
              </a:xfrm>
              <a:prstGeom prst="line">
                <a:avLst/>
              </a:prstGeom>
              <a:noFill/>
              <a:ln w="28575">
                <a:solidFill>
                  <a:srgbClr val="009900"/>
                </a:solidFill>
                <a:prstDash val="sysDot"/>
                <a:round/>
                <a:headEnd/>
                <a:tailEnd type="triangle" w="med" len="med"/>
              </a:ln>
            </p:spPr>
            <p:txBody>
              <a:bodyPr/>
              <a:lstStyle/>
              <a:p>
                <a:endParaRPr lang="en-US"/>
              </a:p>
            </p:txBody>
          </p:sp>
          <p:sp>
            <p:nvSpPr>
              <p:cNvPr id="43" name="Line 43"/>
              <p:cNvSpPr>
                <a:spLocks noChangeShapeType="1"/>
              </p:cNvSpPr>
              <p:nvPr/>
            </p:nvSpPr>
            <p:spPr bwMode="auto">
              <a:xfrm flipV="1">
                <a:off x="1680" y="1341"/>
                <a:ext cx="352" cy="99"/>
              </a:xfrm>
              <a:prstGeom prst="line">
                <a:avLst/>
              </a:prstGeom>
              <a:noFill/>
              <a:ln w="28575">
                <a:solidFill>
                  <a:srgbClr val="009900"/>
                </a:solidFill>
                <a:prstDash val="sysDot"/>
                <a:round/>
                <a:headEnd/>
                <a:tailEnd type="triangle" w="med" len="med"/>
              </a:ln>
            </p:spPr>
            <p:txBody>
              <a:bodyPr/>
              <a:lstStyle/>
              <a:p>
                <a:endParaRPr lang="en-US"/>
              </a:p>
            </p:txBody>
          </p:sp>
          <p:sp>
            <p:nvSpPr>
              <p:cNvPr id="44" name="Line 44"/>
              <p:cNvSpPr>
                <a:spLocks noChangeShapeType="1"/>
              </p:cNvSpPr>
              <p:nvPr/>
            </p:nvSpPr>
            <p:spPr bwMode="auto">
              <a:xfrm>
                <a:off x="1672" y="1496"/>
                <a:ext cx="184" cy="293"/>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45" name="Group 45"/>
            <p:cNvGrpSpPr>
              <a:grpSpLocks/>
            </p:cNvGrpSpPr>
            <p:nvPr/>
          </p:nvGrpSpPr>
          <p:grpSpPr bwMode="auto">
            <a:xfrm>
              <a:off x="2535238" y="1273175"/>
              <a:ext cx="1625600" cy="876300"/>
              <a:chOff x="448" y="1021"/>
              <a:chExt cx="1024" cy="552"/>
            </a:xfrm>
          </p:grpSpPr>
          <p:sp>
            <p:nvSpPr>
              <p:cNvPr id="46" name="Line 46"/>
              <p:cNvSpPr>
                <a:spLocks noChangeShapeType="1"/>
              </p:cNvSpPr>
              <p:nvPr/>
            </p:nvSpPr>
            <p:spPr bwMode="auto">
              <a:xfrm flipH="1" flipV="1">
                <a:off x="720" y="1189"/>
                <a:ext cx="136" cy="259"/>
              </a:xfrm>
              <a:prstGeom prst="line">
                <a:avLst/>
              </a:prstGeom>
              <a:noFill/>
              <a:ln w="28575">
                <a:solidFill>
                  <a:srgbClr val="009900"/>
                </a:solidFill>
                <a:prstDash val="sysDot"/>
                <a:round/>
                <a:headEnd/>
                <a:tailEnd type="triangle" w="med" len="med"/>
              </a:ln>
            </p:spPr>
            <p:txBody>
              <a:bodyPr/>
              <a:lstStyle/>
              <a:p>
                <a:endParaRPr lang="en-US"/>
              </a:p>
            </p:txBody>
          </p:sp>
          <p:sp>
            <p:nvSpPr>
              <p:cNvPr id="47" name="Line 47"/>
              <p:cNvSpPr>
                <a:spLocks noChangeShapeType="1"/>
              </p:cNvSpPr>
              <p:nvPr/>
            </p:nvSpPr>
            <p:spPr bwMode="auto">
              <a:xfrm flipV="1">
                <a:off x="976" y="1021"/>
                <a:ext cx="424" cy="467"/>
              </a:xfrm>
              <a:prstGeom prst="line">
                <a:avLst/>
              </a:prstGeom>
              <a:noFill/>
              <a:ln w="28575">
                <a:solidFill>
                  <a:srgbClr val="009900"/>
                </a:solidFill>
                <a:prstDash val="sysDot"/>
                <a:round/>
                <a:headEnd/>
                <a:tailEnd type="triangle" w="med" len="med"/>
              </a:ln>
            </p:spPr>
            <p:txBody>
              <a:bodyPr/>
              <a:lstStyle/>
              <a:p>
                <a:endParaRPr lang="en-US"/>
              </a:p>
            </p:txBody>
          </p:sp>
          <p:sp>
            <p:nvSpPr>
              <p:cNvPr id="48" name="Line 48"/>
              <p:cNvSpPr>
                <a:spLocks noChangeShapeType="1"/>
              </p:cNvSpPr>
              <p:nvPr/>
            </p:nvSpPr>
            <p:spPr bwMode="auto">
              <a:xfrm flipH="1">
                <a:off x="448" y="1544"/>
                <a:ext cx="344" cy="29"/>
              </a:xfrm>
              <a:prstGeom prst="line">
                <a:avLst/>
              </a:prstGeom>
              <a:noFill/>
              <a:ln w="28575">
                <a:solidFill>
                  <a:srgbClr val="009900"/>
                </a:solidFill>
                <a:prstDash val="sysDot"/>
                <a:round/>
                <a:headEnd/>
                <a:tailEnd type="triangle" w="med" len="med"/>
              </a:ln>
            </p:spPr>
            <p:txBody>
              <a:bodyPr/>
              <a:lstStyle/>
              <a:p>
                <a:endParaRPr lang="en-US"/>
              </a:p>
            </p:txBody>
          </p:sp>
          <p:sp>
            <p:nvSpPr>
              <p:cNvPr id="49" name="Line 49"/>
              <p:cNvSpPr>
                <a:spLocks noChangeShapeType="1"/>
              </p:cNvSpPr>
              <p:nvPr/>
            </p:nvSpPr>
            <p:spPr bwMode="auto">
              <a:xfrm flipV="1">
                <a:off x="992" y="1405"/>
                <a:ext cx="480" cy="107"/>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50" name="Group 50"/>
            <p:cNvGrpSpPr>
              <a:grpSpLocks/>
            </p:cNvGrpSpPr>
            <p:nvPr/>
          </p:nvGrpSpPr>
          <p:grpSpPr bwMode="auto">
            <a:xfrm>
              <a:off x="4376738" y="1793875"/>
              <a:ext cx="1231900" cy="804863"/>
              <a:chOff x="1608" y="1349"/>
              <a:chExt cx="776" cy="507"/>
            </a:xfrm>
          </p:grpSpPr>
          <p:sp>
            <p:nvSpPr>
              <p:cNvPr id="51" name="Line 51"/>
              <p:cNvSpPr>
                <a:spLocks noChangeShapeType="1"/>
              </p:cNvSpPr>
              <p:nvPr/>
            </p:nvSpPr>
            <p:spPr bwMode="auto">
              <a:xfrm flipV="1">
                <a:off x="1968" y="1349"/>
                <a:ext cx="120" cy="427"/>
              </a:xfrm>
              <a:prstGeom prst="line">
                <a:avLst/>
              </a:prstGeom>
              <a:noFill/>
              <a:ln w="28575">
                <a:solidFill>
                  <a:srgbClr val="009900"/>
                </a:solidFill>
                <a:prstDash val="sysDot"/>
                <a:round/>
                <a:headEnd/>
                <a:tailEnd type="triangle" w="med" len="med"/>
              </a:ln>
            </p:spPr>
            <p:txBody>
              <a:bodyPr/>
              <a:lstStyle/>
              <a:p>
                <a:endParaRPr lang="en-US"/>
              </a:p>
            </p:txBody>
          </p:sp>
          <p:sp>
            <p:nvSpPr>
              <p:cNvPr id="52" name="Line 52"/>
              <p:cNvSpPr>
                <a:spLocks noChangeShapeType="1"/>
              </p:cNvSpPr>
              <p:nvPr/>
            </p:nvSpPr>
            <p:spPr bwMode="auto">
              <a:xfrm flipV="1">
                <a:off x="2032" y="1629"/>
                <a:ext cx="352" cy="203"/>
              </a:xfrm>
              <a:prstGeom prst="line">
                <a:avLst/>
              </a:prstGeom>
              <a:noFill/>
              <a:ln w="28575">
                <a:solidFill>
                  <a:srgbClr val="009900"/>
                </a:solidFill>
                <a:prstDash val="sysDot"/>
                <a:round/>
                <a:headEnd/>
                <a:tailEnd type="triangle" w="med" len="med"/>
              </a:ln>
            </p:spPr>
            <p:txBody>
              <a:bodyPr/>
              <a:lstStyle/>
              <a:p>
                <a:endParaRPr lang="en-US"/>
              </a:p>
            </p:txBody>
          </p:sp>
          <p:sp>
            <p:nvSpPr>
              <p:cNvPr id="53" name="Line 53"/>
              <p:cNvSpPr>
                <a:spLocks noChangeShapeType="1"/>
              </p:cNvSpPr>
              <p:nvPr/>
            </p:nvSpPr>
            <p:spPr bwMode="auto">
              <a:xfrm flipH="1" flipV="1">
                <a:off x="1608" y="1533"/>
                <a:ext cx="200" cy="323"/>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54" name="Group 54"/>
            <p:cNvGrpSpPr>
              <a:grpSpLocks/>
            </p:cNvGrpSpPr>
            <p:nvPr/>
          </p:nvGrpSpPr>
          <p:grpSpPr bwMode="auto">
            <a:xfrm>
              <a:off x="4325938" y="1196975"/>
              <a:ext cx="1409700" cy="1320800"/>
              <a:chOff x="1576" y="973"/>
              <a:chExt cx="888" cy="832"/>
            </a:xfrm>
          </p:grpSpPr>
          <p:sp>
            <p:nvSpPr>
              <p:cNvPr id="55" name="Line 55"/>
              <p:cNvSpPr>
                <a:spLocks noChangeShapeType="1"/>
              </p:cNvSpPr>
              <p:nvPr/>
            </p:nvSpPr>
            <p:spPr bwMode="auto">
              <a:xfrm flipH="1" flipV="1">
                <a:off x="1576" y="973"/>
                <a:ext cx="440" cy="235"/>
              </a:xfrm>
              <a:prstGeom prst="line">
                <a:avLst/>
              </a:prstGeom>
              <a:noFill/>
              <a:ln w="28575">
                <a:solidFill>
                  <a:srgbClr val="009900"/>
                </a:solidFill>
                <a:prstDash val="sysDot"/>
                <a:round/>
                <a:headEnd/>
                <a:tailEnd type="triangle" w="med" len="med"/>
              </a:ln>
            </p:spPr>
            <p:txBody>
              <a:bodyPr/>
              <a:lstStyle/>
              <a:p>
                <a:endParaRPr lang="en-US"/>
              </a:p>
            </p:txBody>
          </p:sp>
          <p:sp>
            <p:nvSpPr>
              <p:cNvPr id="56" name="Line 56"/>
              <p:cNvSpPr>
                <a:spLocks noChangeShapeType="1"/>
              </p:cNvSpPr>
              <p:nvPr/>
            </p:nvSpPr>
            <p:spPr bwMode="auto">
              <a:xfrm flipH="1">
                <a:off x="2016" y="1368"/>
                <a:ext cx="144" cy="437"/>
              </a:xfrm>
              <a:prstGeom prst="line">
                <a:avLst/>
              </a:prstGeom>
              <a:noFill/>
              <a:ln w="28575">
                <a:solidFill>
                  <a:srgbClr val="009900"/>
                </a:solidFill>
                <a:prstDash val="sysDot"/>
                <a:round/>
                <a:headEnd/>
                <a:tailEnd type="triangle" w="med" len="med"/>
              </a:ln>
            </p:spPr>
            <p:txBody>
              <a:bodyPr/>
              <a:lstStyle/>
              <a:p>
                <a:endParaRPr lang="en-US"/>
              </a:p>
            </p:txBody>
          </p:sp>
          <p:sp>
            <p:nvSpPr>
              <p:cNvPr id="57" name="Line 57"/>
              <p:cNvSpPr>
                <a:spLocks noChangeShapeType="1"/>
              </p:cNvSpPr>
              <p:nvPr/>
            </p:nvSpPr>
            <p:spPr bwMode="auto">
              <a:xfrm flipH="1">
                <a:off x="1696" y="1280"/>
                <a:ext cx="336" cy="101"/>
              </a:xfrm>
              <a:prstGeom prst="line">
                <a:avLst/>
              </a:prstGeom>
              <a:noFill/>
              <a:ln w="28575">
                <a:solidFill>
                  <a:srgbClr val="009900"/>
                </a:solidFill>
                <a:prstDash val="sysDot"/>
                <a:round/>
                <a:headEnd/>
                <a:tailEnd type="triangle" w="med" len="med"/>
              </a:ln>
            </p:spPr>
            <p:txBody>
              <a:bodyPr/>
              <a:lstStyle/>
              <a:p>
                <a:endParaRPr lang="en-US"/>
              </a:p>
            </p:txBody>
          </p:sp>
          <p:sp>
            <p:nvSpPr>
              <p:cNvPr id="58" name="Line 58"/>
              <p:cNvSpPr>
                <a:spLocks noChangeShapeType="1"/>
              </p:cNvSpPr>
              <p:nvPr/>
            </p:nvSpPr>
            <p:spPr bwMode="auto">
              <a:xfrm>
                <a:off x="2240" y="1256"/>
                <a:ext cx="224" cy="221"/>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59" name="Group 59"/>
            <p:cNvGrpSpPr>
              <a:grpSpLocks/>
            </p:cNvGrpSpPr>
            <p:nvPr/>
          </p:nvGrpSpPr>
          <p:grpSpPr bwMode="auto">
            <a:xfrm>
              <a:off x="2941638" y="1074738"/>
              <a:ext cx="2133600" cy="865187"/>
              <a:chOff x="704" y="896"/>
              <a:chExt cx="1344" cy="545"/>
            </a:xfrm>
          </p:grpSpPr>
          <p:sp>
            <p:nvSpPr>
              <p:cNvPr id="60" name="Line 60"/>
              <p:cNvSpPr>
                <a:spLocks noChangeShapeType="1"/>
              </p:cNvSpPr>
              <p:nvPr/>
            </p:nvSpPr>
            <p:spPr bwMode="auto">
              <a:xfrm flipH="1">
                <a:off x="704" y="976"/>
                <a:ext cx="640" cy="125"/>
              </a:xfrm>
              <a:prstGeom prst="line">
                <a:avLst/>
              </a:prstGeom>
              <a:noFill/>
              <a:ln w="28575">
                <a:solidFill>
                  <a:srgbClr val="009900"/>
                </a:solidFill>
                <a:prstDash val="sysDot"/>
                <a:round/>
                <a:headEnd/>
                <a:tailEnd type="triangle" w="med" len="med"/>
              </a:ln>
            </p:spPr>
            <p:txBody>
              <a:bodyPr/>
              <a:lstStyle/>
              <a:p>
                <a:endParaRPr lang="en-US"/>
              </a:p>
            </p:txBody>
          </p:sp>
          <p:sp>
            <p:nvSpPr>
              <p:cNvPr id="61" name="Line 61"/>
              <p:cNvSpPr>
                <a:spLocks noChangeShapeType="1"/>
              </p:cNvSpPr>
              <p:nvPr/>
            </p:nvSpPr>
            <p:spPr bwMode="auto">
              <a:xfrm>
                <a:off x="1456" y="1024"/>
                <a:ext cx="48" cy="293"/>
              </a:xfrm>
              <a:prstGeom prst="line">
                <a:avLst/>
              </a:prstGeom>
              <a:noFill/>
              <a:ln w="28575">
                <a:solidFill>
                  <a:srgbClr val="009900"/>
                </a:solidFill>
                <a:prstDash val="sysDot"/>
                <a:round/>
                <a:headEnd/>
                <a:tailEnd type="triangle" w="med" len="med"/>
              </a:ln>
            </p:spPr>
            <p:txBody>
              <a:bodyPr/>
              <a:lstStyle/>
              <a:p>
                <a:endParaRPr lang="en-US"/>
              </a:p>
            </p:txBody>
          </p:sp>
          <p:sp>
            <p:nvSpPr>
              <p:cNvPr id="62" name="Line 62"/>
              <p:cNvSpPr>
                <a:spLocks noChangeShapeType="1"/>
              </p:cNvSpPr>
              <p:nvPr/>
            </p:nvSpPr>
            <p:spPr bwMode="auto">
              <a:xfrm>
                <a:off x="1576" y="896"/>
                <a:ext cx="472" cy="253"/>
              </a:xfrm>
              <a:prstGeom prst="line">
                <a:avLst/>
              </a:prstGeom>
              <a:noFill/>
              <a:ln w="28575">
                <a:solidFill>
                  <a:srgbClr val="009900"/>
                </a:solidFill>
                <a:prstDash val="sysDot"/>
                <a:round/>
                <a:headEnd/>
                <a:tailEnd type="triangle" w="med" len="med"/>
              </a:ln>
            </p:spPr>
            <p:txBody>
              <a:bodyPr/>
              <a:lstStyle/>
              <a:p>
                <a:endParaRPr lang="en-US"/>
              </a:p>
            </p:txBody>
          </p:sp>
          <p:sp>
            <p:nvSpPr>
              <p:cNvPr id="63" name="Line 63"/>
              <p:cNvSpPr>
                <a:spLocks noChangeShapeType="1"/>
              </p:cNvSpPr>
              <p:nvPr/>
            </p:nvSpPr>
            <p:spPr bwMode="auto">
              <a:xfrm flipH="1">
                <a:off x="944" y="990"/>
                <a:ext cx="411" cy="451"/>
              </a:xfrm>
              <a:prstGeom prst="line">
                <a:avLst/>
              </a:prstGeom>
              <a:noFill/>
              <a:ln w="28575">
                <a:solidFill>
                  <a:srgbClr val="009900"/>
                </a:solidFill>
                <a:prstDash val="sysDot"/>
                <a:round/>
                <a:headEnd/>
                <a:tailEnd type="triangle" w="med" len="med"/>
              </a:ln>
            </p:spPr>
            <p:txBody>
              <a:bodyPr/>
              <a:lstStyle/>
              <a:p>
                <a:endParaRPr lang="en-US"/>
              </a:p>
            </p:txBody>
          </p:sp>
        </p:grpSp>
        <p:grpSp>
          <p:nvGrpSpPr>
            <p:cNvPr id="64" name="Group 64"/>
            <p:cNvGrpSpPr>
              <a:grpSpLocks/>
            </p:cNvGrpSpPr>
            <p:nvPr/>
          </p:nvGrpSpPr>
          <p:grpSpPr bwMode="auto">
            <a:xfrm>
              <a:off x="3384550" y="1936750"/>
              <a:ext cx="2227263" cy="676275"/>
              <a:chOff x="983" y="1439"/>
              <a:chExt cx="1403" cy="426"/>
            </a:xfrm>
          </p:grpSpPr>
          <p:sp>
            <p:nvSpPr>
              <p:cNvPr id="65" name="Line 65"/>
              <p:cNvSpPr>
                <a:spLocks noChangeShapeType="1"/>
              </p:cNvSpPr>
              <p:nvPr/>
            </p:nvSpPr>
            <p:spPr bwMode="auto">
              <a:xfrm flipH="1">
                <a:off x="2039" y="1664"/>
                <a:ext cx="347" cy="201"/>
              </a:xfrm>
              <a:prstGeom prst="line">
                <a:avLst/>
              </a:prstGeom>
              <a:noFill/>
              <a:ln w="28575">
                <a:solidFill>
                  <a:srgbClr val="FF3300"/>
                </a:solidFill>
                <a:prstDash val="sysDot"/>
                <a:round/>
                <a:headEnd/>
                <a:tailEnd type="triangle" w="med" len="med"/>
              </a:ln>
            </p:spPr>
            <p:txBody>
              <a:bodyPr/>
              <a:lstStyle/>
              <a:p>
                <a:endParaRPr lang="en-US"/>
              </a:p>
            </p:txBody>
          </p:sp>
          <p:sp>
            <p:nvSpPr>
              <p:cNvPr id="66" name="Line 66"/>
              <p:cNvSpPr>
                <a:spLocks noChangeShapeType="1"/>
              </p:cNvSpPr>
              <p:nvPr/>
            </p:nvSpPr>
            <p:spPr bwMode="auto">
              <a:xfrm flipH="1" flipV="1">
                <a:off x="1642" y="1513"/>
                <a:ext cx="183" cy="301"/>
              </a:xfrm>
              <a:prstGeom prst="line">
                <a:avLst/>
              </a:prstGeom>
              <a:noFill/>
              <a:ln w="28575">
                <a:solidFill>
                  <a:srgbClr val="FF3300"/>
                </a:solidFill>
                <a:prstDash val="sysDot"/>
                <a:round/>
                <a:headEnd/>
                <a:tailEnd type="triangle" w="med" len="med"/>
              </a:ln>
            </p:spPr>
            <p:txBody>
              <a:bodyPr/>
              <a:lstStyle/>
              <a:p>
                <a:endParaRPr lang="en-US"/>
              </a:p>
            </p:txBody>
          </p:sp>
          <p:sp>
            <p:nvSpPr>
              <p:cNvPr id="67" name="Line 67"/>
              <p:cNvSpPr>
                <a:spLocks noChangeShapeType="1"/>
              </p:cNvSpPr>
              <p:nvPr/>
            </p:nvSpPr>
            <p:spPr bwMode="auto">
              <a:xfrm flipH="1">
                <a:off x="983" y="1439"/>
                <a:ext cx="502" cy="101"/>
              </a:xfrm>
              <a:prstGeom prst="line">
                <a:avLst/>
              </a:prstGeom>
              <a:noFill/>
              <a:ln w="28575">
                <a:solidFill>
                  <a:srgbClr val="FF3300"/>
                </a:solidFill>
                <a:prstDash val="sysDot"/>
                <a:round/>
                <a:headEnd/>
                <a:tailEnd type="triangle" w="med" len="med"/>
              </a:ln>
            </p:spPr>
            <p:txBody>
              <a:bodyPr/>
              <a:lstStyle/>
              <a:p>
                <a:endParaRPr lang="en-US"/>
              </a:p>
            </p:txBody>
          </p:sp>
        </p:grpSp>
        <p:sp>
          <p:nvSpPr>
            <p:cNvPr id="68" name="Text Box 70"/>
            <p:cNvSpPr txBox="1">
              <a:spLocks noChangeArrowheads="1"/>
            </p:cNvSpPr>
            <p:nvPr/>
          </p:nvSpPr>
          <p:spPr bwMode="auto">
            <a:xfrm>
              <a:off x="136525" y="6056313"/>
              <a:ext cx="7342188" cy="366712"/>
            </a:xfrm>
            <a:prstGeom prst="rect">
              <a:avLst/>
            </a:prstGeom>
            <a:noFill/>
            <a:ln w="9525">
              <a:noFill/>
              <a:miter lim="800000"/>
              <a:headEnd/>
              <a:tailEnd/>
            </a:ln>
          </p:spPr>
          <p:txBody>
            <a:bodyPr wrap="none">
              <a:spAutoFit/>
            </a:bodyPr>
            <a:lstStyle/>
            <a:p>
              <a:r>
                <a:rPr lang="en-US" dirty="0"/>
                <a:t>mac</a:t>
              </a:r>
              <a:r>
                <a:rPr lang="en-US" baseline="-25000" dirty="0"/>
                <a:t>AH</a:t>
              </a:r>
              <a:r>
                <a:rPr lang="en-US" dirty="0"/>
                <a:t>: Message Authentication Code covering RREQ, A, H, id, and sn</a:t>
              </a:r>
            </a:p>
          </p:txBody>
        </p:sp>
      </p:grpSp>
      <p:sp>
        <p:nvSpPr>
          <p:cNvPr id="70" name="Date Placeholder 69"/>
          <p:cNvSpPr>
            <a:spLocks noGrp="1"/>
          </p:cNvSpPr>
          <p:nvPr>
            <p:ph type="dt" sz="half" idx="10"/>
          </p:nvPr>
        </p:nvSpPr>
        <p:spPr/>
        <p:txBody>
          <a:bodyPr/>
          <a:lstStyle/>
          <a:p>
            <a:fld id="{E152B13E-F289-4ADC-A184-ACDF657D7F6D}" type="datetime1">
              <a:rPr lang="en-US" smtClean="0"/>
              <a:pPr/>
              <a:t>12/9/2009</a:t>
            </a:fld>
            <a:endParaRPr lang="en-US" dirty="0"/>
          </a:p>
        </p:txBody>
      </p:sp>
      <p:sp>
        <p:nvSpPr>
          <p:cNvPr id="71" name="Slide Number Placeholder 70"/>
          <p:cNvSpPr>
            <a:spLocks noGrp="1"/>
          </p:cNvSpPr>
          <p:nvPr>
            <p:ph type="sldNum" sz="quarter" idx="12"/>
          </p:nvPr>
        </p:nvSpPr>
        <p:spPr/>
        <p:txBody>
          <a:bodyPr/>
          <a:lstStyle/>
          <a:p>
            <a:fld id="{6CD1B990-1D4F-4E6B-8C95-06EE727133D9}" type="slidenum">
              <a:rPr lang="en-US" smtClean="0"/>
              <a:pPr/>
              <a:t>14</a:t>
            </a:fld>
            <a:endParaRPr lang="en-US" dirty="0"/>
          </a:p>
        </p:txBody>
      </p:sp>
      <p:sp>
        <p:nvSpPr>
          <p:cNvPr id="72" name="Footer Placeholder 71"/>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Secure Ad hoc Network Routing Protocols</a:t>
            </a:r>
            <a:endParaRPr lang="en-US" dirty="0"/>
          </a:p>
        </p:txBody>
      </p:sp>
      <p:sp>
        <p:nvSpPr>
          <p:cNvPr id="3" name="Content Placeholder 2"/>
          <p:cNvSpPr>
            <a:spLocks noGrp="1"/>
          </p:cNvSpPr>
          <p:nvPr>
            <p:ph idx="1"/>
          </p:nvPr>
        </p:nvSpPr>
        <p:spPr>
          <a:xfrm>
            <a:off x="457200" y="1905000"/>
            <a:ext cx="8229600" cy="4495800"/>
          </a:xfrm>
        </p:spPr>
        <p:txBody>
          <a:bodyPr>
            <a:normAutofit fontScale="77500" lnSpcReduction="20000"/>
          </a:bodyPr>
          <a:lstStyle/>
          <a:p>
            <a:r>
              <a:rPr lang="en-US" dirty="0" smtClean="0"/>
              <a:t>SRP (on-demand source routing)</a:t>
            </a:r>
          </a:p>
          <a:p>
            <a:r>
              <a:rPr lang="en-US" dirty="0" smtClean="0"/>
              <a:t>Ariadne (on-demand source routing)</a:t>
            </a:r>
          </a:p>
          <a:p>
            <a:r>
              <a:rPr lang="en-US" dirty="0" smtClean="0"/>
              <a:t>endairA (on-demand source routing)</a:t>
            </a:r>
          </a:p>
          <a:p>
            <a:r>
              <a:rPr lang="en-US" dirty="0" smtClean="0"/>
              <a:t>S-AODV (on-demand distance vector routing)</a:t>
            </a:r>
          </a:p>
          <a:p>
            <a:r>
              <a:rPr lang="en-US" dirty="0" smtClean="0"/>
              <a:t>ARAN (on-demand, routing metric is the propagation delay)</a:t>
            </a:r>
          </a:p>
          <a:p>
            <a:r>
              <a:rPr lang="en-US" dirty="0" smtClean="0"/>
              <a:t>SEAD (proactive distance vector routing)</a:t>
            </a:r>
          </a:p>
          <a:p>
            <a:r>
              <a:rPr lang="en-US" dirty="0" smtClean="0"/>
              <a:t>SMT (multi-path routing combined error correcting)</a:t>
            </a:r>
          </a:p>
          <a:p>
            <a:r>
              <a:rPr lang="en-US" dirty="0" smtClean="0"/>
              <a:t>Watchdog and Pathrater (implementation of the “detect and react” approach to defend against gray holes)</a:t>
            </a:r>
          </a:p>
          <a:p>
            <a:r>
              <a:rPr lang="en-US" dirty="0" smtClean="0"/>
              <a:t>ODSBR (source routing with gray hole detection)</a:t>
            </a:r>
          </a:p>
          <a:p>
            <a:pPr>
              <a:buNone/>
            </a:pPr>
            <a:endParaRPr lang="en-US" dirty="0"/>
          </a:p>
        </p:txBody>
      </p:sp>
      <p:sp>
        <p:nvSpPr>
          <p:cNvPr id="4" name="Date Placeholder 3"/>
          <p:cNvSpPr>
            <a:spLocks noGrp="1"/>
          </p:cNvSpPr>
          <p:nvPr>
            <p:ph type="dt" sz="half" idx="10"/>
          </p:nvPr>
        </p:nvSpPr>
        <p:spPr/>
        <p:txBody>
          <a:bodyPr/>
          <a:lstStyle/>
          <a:p>
            <a:fld id="{333E8EE5-48B8-4CF8-9A17-6BA2FCB5ABCF}" type="datetime1">
              <a:rPr lang="en-US" smtClean="0"/>
              <a:pPr/>
              <a:t>12/9/2009</a:t>
            </a:fld>
            <a:endParaRPr lang="en-US" dirty="0"/>
          </a:p>
        </p:txBody>
      </p:sp>
      <p:sp>
        <p:nvSpPr>
          <p:cNvPr id="5" name="Slide Number Placeholder 4"/>
          <p:cNvSpPr>
            <a:spLocks noGrp="1"/>
          </p:cNvSpPr>
          <p:nvPr>
            <p:ph type="sldNum" sz="quarter" idx="12"/>
          </p:nvPr>
        </p:nvSpPr>
        <p:spPr/>
        <p:txBody>
          <a:bodyPr/>
          <a:lstStyle/>
          <a:p>
            <a:fld id="{6CD1B990-1D4F-4E6B-8C95-06EE727133D9}"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dirty="0" smtClean="0"/>
              <a:t>Multi hop routing attack – </a:t>
            </a:r>
            <a:r>
              <a:rPr lang="en-US" b="1" dirty="0" smtClean="0"/>
              <a:t>Gray hole</a:t>
            </a:r>
          </a:p>
          <a:p>
            <a:r>
              <a:rPr lang="en-US" dirty="0" smtClean="0"/>
              <a:t>Using TinyOS, TOSSIM, TinyViz</a:t>
            </a:r>
          </a:p>
          <a:p>
            <a:pPr>
              <a:buNone/>
            </a:pPr>
            <a:endParaRPr lang="en-US" dirty="0"/>
          </a:p>
        </p:txBody>
      </p:sp>
      <p:sp>
        <p:nvSpPr>
          <p:cNvPr id="4" name="Date Placeholder 3"/>
          <p:cNvSpPr>
            <a:spLocks noGrp="1"/>
          </p:cNvSpPr>
          <p:nvPr>
            <p:ph type="dt" sz="half" idx="10"/>
          </p:nvPr>
        </p:nvSpPr>
        <p:spPr/>
        <p:txBody>
          <a:bodyPr/>
          <a:lstStyle/>
          <a:p>
            <a:fld id="{297C26D4-CF64-48A2-B4E4-6717FBBB5EB0}" type="datetime1">
              <a:rPr lang="en-US" smtClean="0"/>
              <a:pPr/>
              <a:t>12/9/2009</a:t>
            </a:fld>
            <a:endParaRPr lang="en-US" dirty="0"/>
          </a:p>
        </p:txBody>
      </p:sp>
      <p:sp>
        <p:nvSpPr>
          <p:cNvPr id="5" name="Slide Number Placeholder 4"/>
          <p:cNvSpPr>
            <a:spLocks noGrp="1"/>
          </p:cNvSpPr>
          <p:nvPr>
            <p:ph type="sldNum" sz="quarter" idx="12"/>
          </p:nvPr>
        </p:nvSpPr>
        <p:spPr/>
        <p:txBody>
          <a:bodyPr/>
          <a:lstStyle/>
          <a:p>
            <a:fld id="{6CD1B990-1D4F-4E6B-8C95-06EE727133D9}" type="slidenum">
              <a:rPr lang="en-US" smtClean="0"/>
              <a:pPr/>
              <a:t>16</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4" name="Date Placeholder 3"/>
          <p:cNvSpPr>
            <a:spLocks noGrp="1"/>
          </p:cNvSpPr>
          <p:nvPr>
            <p:ph type="dt" sz="half" idx="10"/>
          </p:nvPr>
        </p:nvSpPr>
        <p:spPr/>
        <p:txBody>
          <a:bodyPr/>
          <a:lstStyle/>
          <a:p>
            <a:fld id="{4FE7CCA3-E15C-4AFC-A3F0-697CCD5905DF}" type="datetime1">
              <a:rPr lang="en-US" smtClean="0"/>
              <a:pPr/>
              <a:t>12/9/2009</a:t>
            </a:fld>
            <a:endParaRPr lang="en-US" dirty="0"/>
          </a:p>
        </p:txBody>
      </p:sp>
      <p:sp>
        <p:nvSpPr>
          <p:cNvPr id="5" name="Footer Placeholder 4"/>
          <p:cNvSpPr>
            <a:spLocks noGrp="1"/>
          </p:cNvSpPr>
          <p:nvPr>
            <p:ph type="ftr" sz="quarter" idx="11"/>
          </p:nvPr>
        </p:nvSpPr>
        <p:spPr/>
        <p:txBody>
          <a:bodyPr/>
          <a:lstStyle/>
          <a:p>
            <a:r>
              <a:rPr lang="en-US" smtClean="0"/>
              <a:t>PHILIP HUYNH CS591F2009</a:t>
            </a:r>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17</a:t>
            </a:fld>
            <a:endParaRPr lang="en-US" dirty="0"/>
          </a:p>
        </p:txBody>
      </p:sp>
      <p:pic>
        <p:nvPicPr>
          <p:cNvPr id="7" name="Sim_10nodes.avi">
            <a:hlinkClick r:id="" action="ppaction://media"/>
          </p:cNvPr>
          <p:cNvPicPr>
            <a:picLocks noGrp="1" noRot="1" noChangeAspect="1"/>
          </p:cNvPicPr>
          <p:nvPr>
            <p:ph idx="1"/>
            <a:videoFile r:link="rId1"/>
          </p:nvPr>
        </p:nvPicPr>
        <p:blipFill>
          <a:blip r:embed="rId4" cstate="print"/>
          <a:stretch>
            <a:fillRect/>
          </a:stretch>
        </p:blipFill>
        <p:spPr>
          <a:xfrm>
            <a:off x="-1485900" y="-42863"/>
            <a:ext cx="12115800" cy="78105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524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Mobile Ad hoc Network: Architecture</a:t>
            </a:r>
            <a:endParaRPr lang="en-US" dirty="0"/>
          </a:p>
        </p:txBody>
      </p:sp>
      <p:sp>
        <p:nvSpPr>
          <p:cNvPr id="3" name="Content Placeholder 2"/>
          <p:cNvSpPr>
            <a:spLocks noGrp="1"/>
          </p:cNvSpPr>
          <p:nvPr>
            <p:ph idx="1"/>
          </p:nvPr>
        </p:nvSpPr>
        <p:spPr>
          <a:xfrm>
            <a:off x="381000" y="1447801"/>
            <a:ext cx="8229600" cy="3505200"/>
          </a:xfrm>
        </p:spPr>
        <p:txBody>
          <a:bodyPr>
            <a:normAutofit fontScale="92500" lnSpcReduction="20000"/>
          </a:bodyPr>
          <a:lstStyle/>
          <a:p>
            <a:pPr>
              <a:lnSpc>
                <a:spcPct val="90000"/>
              </a:lnSpc>
            </a:pPr>
            <a:r>
              <a:rPr lang="en-US" dirty="0" smtClean="0"/>
              <a:t>An autonomous, self-configuring system of mobile devices (laptops, smart phones, sensors, etc.) connected by wireless links</a:t>
            </a:r>
          </a:p>
          <a:p>
            <a:pPr>
              <a:lnSpc>
                <a:spcPct val="90000"/>
              </a:lnSpc>
            </a:pPr>
            <a:r>
              <a:rPr lang="en-US" dirty="0" smtClean="0"/>
              <a:t>Each node operates as both an end-system and a router</a:t>
            </a:r>
          </a:p>
          <a:p>
            <a:pPr>
              <a:lnSpc>
                <a:spcPct val="90000"/>
              </a:lnSpc>
            </a:pPr>
            <a:r>
              <a:rPr lang="en-US" dirty="0" smtClean="0"/>
              <a:t>MANET characteristics:</a:t>
            </a:r>
          </a:p>
          <a:p>
            <a:pPr lvl="1">
              <a:lnSpc>
                <a:spcPct val="60000"/>
              </a:lnSpc>
            </a:pPr>
            <a:r>
              <a:rPr lang="en-US" dirty="0" smtClean="0"/>
              <a:t>Mobility and dynamic topology		</a:t>
            </a:r>
          </a:p>
          <a:p>
            <a:pPr lvl="1">
              <a:lnSpc>
                <a:spcPct val="60000"/>
              </a:lnSpc>
            </a:pPr>
            <a:r>
              <a:rPr lang="en-US" dirty="0" smtClean="0"/>
              <a:t>Bandwidth-constrained  	</a:t>
            </a:r>
          </a:p>
          <a:p>
            <a:pPr lvl="1">
              <a:lnSpc>
                <a:spcPct val="60000"/>
              </a:lnSpc>
            </a:pPr>
            <a:r>
              <a:rPr lang="en-US" dirty="0" smtClean="0"/>
              <a:t>Energy-constrained</a:t>
            </a:r>
          </a:p>
          <a:p>
            <a:pPr lvl="1">
              <a:lnSpc>
                <a:spcPct val="60000"/>
              </a:lnSpc>
            </a:pPr>
            <a:r>
              <a:rPr lang="en-US" dirty="0" smtClean="0"/>
              <a:t>Prone to security threats</a:t>
            </a:r>
          </a:p>
          <a:p>
            <a:pPr>
              <a:buNone/>
            </a:pPr>
            <a:endParaRPr lang="en-US" dirty="0"/>
          </a:p>
        </p:txBody>
      </p:sp>
      <p:pic>
        <p:nvPicPr>
          <p:cNvPr id="4" name="Picture 4"/>
          <p:cNvPicPr>
            <a:picLocks noChangeAspect="1" noChangeArrowheads="1"/>
          </p:cNvPicPr>
          <p:nvPr/>
        </p:nvPicPr>
        <p:blipFill>
          <a:blip r:embed="rId3" cstate="print"/>
          <a:srcRect/>
          <a:stretch>
            <a:fillRect/>
          </a:stretch>
        </p:blipFill>
        <p:spPr bwMode="auto">
          <a:xfrm>
            <a:off x="762000" y="4876800"/>
            <a:ext cx="7605712" cy="1309687"/>
          </a:xfrm>
          <a:prstGeom prst="rect">
            <a:avLst/>
          </a:prstGeom>
          <a:noFill/>
          <a:ln w="9525" algn="ctr">
            <a:noFill/>
            <a:miter lim="800000"/>
            <a:headEnd/>
            <a:tailEnd/>
          </a:ln>
        </p:spPr>
      </p:pic>
      <p:sp>
        <p:nvSpPr>
          <p:cNvPr id="5" name="Date Placeholder 4"/>
          <p:cNvSpPr>
            <a:spLocks noGrp="1"/>
          </p:cNvSpPr>
          <p:nvPr>
            <p:ph type="dt" sz="half" idx="10"/>
          </p:nvPr>
        </p:nvSpPr>
        <p:spPr/>
        <p:txBody>
          <a:bodyPr/>
          <a:lstStyle/>
          <a:p>
            <a:fld id="{BF1061C8-B598-41B8-8BEE-4427663DB282}" type="datetime1">
              <a:rPr lang="en-US" smtClean="0"/>
              <a:pPr/>
              <a:t>12/9/2009</a:t>
            </a:fld>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Mobile Ad hoc Network: Applications</a:t>
            </a:r>
            <a:endParaRPr lang="en-US" dirty="0"/>
          </a:p>
        </p:txBody>
      </p:sp>
      <p:pic>
        <p:nvPicPr>
          <p:cNvPr id="3" name="Content Placeholder 2"/>
          <p:cNvPicPr>
            <a:picLocks noGrp="1" noChangeAspect="1" noChangeArrowheads="1"/>
          </p:cNvPicPr>
          <p:nvPr>
            <p:ph idx="1"/>
          </p:nvPr>
        </p:nvPicPr>
        <p:blipFill>
          <a:blip r:embed="rId3" cstate="print"/>
          <a:srcRect/>
          <a:stretch>
            <a:fillRect/>
          </a:stretch>
        </p:blipFill>
        <p:spPr bwMode="auto">
          <a:xfrm>
            <a:off x="762000" y="1371600"/>
            <a:ext cx="7753368" cy="48768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8AF19B6C-E628-4AFA-AD16-5E42C04A22A1}" type="datetime1">
              <a:rPr lang="en-US" smtClean="0"/>
              <a:pPr/>
              <a:t>12/9/2009</a:t>
            </a:fld>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3</a:t>
            </a:fld>
            <a:endParaRPr lang="en-US" dirty="0"/>
          </a:p>
        </p:txBody>
      </p:sp>
      <p:sp>
        <p:nvSpPr>
          <p:cNvPr id="8" name="Footer Placeholder 7"/>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hop Routing Protocols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676400" y="1219200"/>
            <a:ext cx="4876800" cy="1905000"/>
          </a:xfrm>
          <a:prstGeom prst="rect">
            <a:avLst/>
          </a:prstGeom>
          <a:noFill/>
          <a:ln w="9525">
            <a:noFill/>
            <a:miter lim="800000"/>
            <a:headEnd/>
            <a:tailEnd/>
          </a:ln>
        </p:spPr>
      </p:pic>
      <p:sp>
        <p:nvSpPr>
          <p:cNvPr id="6" name="Content Placeholder 5"/>
          <p:cNvSpPr>
            <a:spLocks noGrp="1"/>
          </p:cNvSpPr>
          <p:nvPr>
            <p:ph idx="1"/>
          </p:nvPr>
        </p:nvSpPr>
        <p:spPr>
          <a:xfrm>
            <a:off x="457200" y="3352800"/>
            <a:ext cx="8229600" cy="3276600"/>
          </a:xfrm>
        </p:spPr>
        <p:txBody>
          <a:bodyPr>
            <a:normAutofit fontScale="77500" lnSpcReduction="20000"/>
          </a:bodyPr>
          <a:lstStyle/>
          <a:p>
            <a:r>
              <a:rPr lang="en-US" dirty="0" smtClean="0"/>
              <a:t>Topology-based protocols</a:t>
            </a:r>
          </a:p>
          <a:p>
            <a:pPr lvl="1"/>
            <a:r>
              <a:rPr lang="en-US" dirty="0" smtClean="0"/>
              <a:t>Proactive</a:t>
            </a:r>
          </a:p>
          <a:p>
            <a:pPr lvl="2"/>
            <a:r>
              <a:rPr lang="en-US" sz="1900" dirty="0" smtClean="0"/>
              <a:t>distance vector based (e.g., DSDV)</a:t>
            </a:r>
          </a:p>
          <a:p>
            <a:pPr lvl="2"/>
            <a:r>
              <a:rPr lang="en-US" sz="1900" dirty="0" smtClean="0"/>
              <a:t>link-state (e.g., OLSR)</a:t>
            </a:r>
          </a:p>
          <a:p>
            <a:pPr lvl="1"/>
            <a:r>
              <a:rPr lang="en-US" dirty="0" smtClean="0"/>
              <a:t>Reactive (on-demand)</a:t>
            </a:r>
          </a:p>
          <a:p>
            <a:pPr lvl="2"/>
            <a:r>
              <a:rPr lang="en-US" sz="1800" dirty="0" smtClean="0"/>
              <a:t>distance vector based (e.g., AODV)</a:t>
            </a:r>
          </a:p>
          <a:p>
            <a:pPr lvl="2"/>
            <a:r>
              <a:rPr lang="en-US" sz="1800" dirty="0" smtClean="0"/>
              <a:t>source routing (e.g., DSR)</a:t>
            </a:r>
          </a:p>
          <a:p>
            <a:r>
              <a:rPr lang="en-US" dirty="0" smtClean="0"/>
              <a:t>Position-based protocols</a:t>
            </a:r>
          </a:p>
          <a:p>
            <a:pPr lvl="2"/>
            <a:r>
              <a:rPr lang="en-US" sz="1800" dirty="0" smtClean="0"/>
              <a:t>Greedy forwarding (e.g., GPSR, GOAFR)</a:t>
            </a:r>
          </a:p>
          <a:p>
            <a:pPr lvl="2"/>
            <a:r>
              <a:rPr lang="en-US" sz="1800" dirty="0" smtClean="0"/>
              <a:t>Restricted directional flooding (e.g., DREAM, LAR)</a:t>
            </a:r>
          </a:p>
          <a:p>
            <a:r>
              <a:rPr lang="en-US" dirty="0" smtClean="0"/>
              <a:t>Hybrid approaches</a:t>
            </a:r>
            <a:endParaRPr lang="en-US" dirty="0"/>
          </a:p>
        </p:txBody>
      </p:sp>
      <p:sp>
        <p:nvSpPr>
          <p:cNvPr id="7" name="Date Placeholder 6"/>
          <p:cNvSpPr>
            <a:spLocks noGrp="1"/>
          </p:cNvSpPr>
          <p:nvPr>
            <p:ph type="dt" sz="half" idx="10"/>
          </p:nvPr>
        </p:nvSpPr>
        <p:spPr/>
        <p:txBody>
          <a:bodyPr/>
          <a:lstStyle/>
          <a:p>
            <a:fld id="{5A360660-3ADE-4DA4-80C4-3CB44191E3F7}" type="datetime1">
              <a:rPr lang="en-US" smtClean="0"/>
              <a:pPr/>
              <a:t>12/9/2009</a:t>
            </a:fld>
            <a:endParaRPr lang="en-US" dirty="0"/>
          </a:p>
        </p:txBody>
      </p:sp>
      <p:sp>
        <p:nvSpPr>
          <p:cNvPr id="8" name="Slide Number Placeholder 7"/>
          <p:cNvSpPr>
            <a:spLocks noGrp="1"/>
          </p:cNvSpPr>
          <p:nvPr>
            <p:ph type="sldNum" sz="quarter" idx="12"/>
          </p:nvPr>
        </p:nvSpPr>
        <p:spPr/>
        <p:txBody>
          <a:bodyPr/>
          <a:lstStyle/>
          <a:p>
            <a:fld id="{6CD1B990-1D4F-4E6B-8C95-06EE727133D9}" type="slidenum">
              <a:rPr lang="en-US" smtClean="0"/>
              <a:pPr/>
              <a:t>4</a:t>
            </a:fld>
            <a:endParaRPr lang="en-US" dirty="0"/>
          </a:p>
        </p:txBody>
      </p:sp>
      <p:sp>
        <p:nvSpPr>
          <p:cNvPr id="9" name="Footer Placeholder 8"/>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Dynamic Source Routing (DSR)</a:t>
            </a: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533400" y="1371600"/>
            <a:ext cx="8055579" cy="49530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2BDC9555-50DB-401D-8A4B-15ADD6374029}" type="datetime1">
              <a:rPr lang="en-US" smtClean="0"/>
              <a:pPr/>
              <a:t>12/9/2009</a:t>
            </a:fld>
            <a:endParaRPr lang="en-US" dirty="0"/>
          </a:p>
        </p:txBody>
      </p:sp>
      <p:sp>
        <p:nvSpPr>
          <p:cNvPr id="7" name="Slide Number Placeholder 6"/>
          <p:cNvSpPr>
            <a:spLocks noGrp="1"/>
          </p:cNvSpPr>
          <p:nvPr>
            <p:ph type="sldNum" sz="quarter" idx="12"/>
          </p:nvPr>
        </p:nvSpPr>
        <p:spPr/>
        <p:txBody>
          <a:bodyPr/>
          <a:lstStyle/>
          <a:p>
            <a:fld id="{6CD1B990-1D4F-4E6B-8C95-06EE727133D9}" type="slidenum">
              <a:rPr lang="en-US" smtClean="0"/>
              <a:pPr/>
              <a:t>5</a:t>
            </a:fld>
            <a:endParaRPr lang="en-US" dirty="0"/>
          </a:p>
        </p:txBody>
      </p:sp>
      <p:sp>
        <p:nvSpPr>
          <p:cNvPr id="8" name="Footer Placeholder 7"/>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Mechanisms</a:t>
            </a:r>
            <a:endParaRPr lang="en-US" dirty="0"/>
          </a:p>
        </p:txBody>
      </p:sp>
      <p:pic>
        <p:nvPicPr>
          <p:cNvPr id="4099" name="Picture 3"/>
          <p:cNvPicPr>
            <a:picLocks noGrp="1" noChangeAspect="1" noChangeArrowheads="1"/>
          </p:cNvPicPr>
          <p:nvPr>
            <p:ph idx="1"/>
          </p:nvPr>
        </p:nvPicPr>
        <p:blipFill>
          <a:blip r:embed="rId3" cstate="print"/>
          <a:srcRect/>
          <a:stretch>
            <a:fillRect/>
          </a:stretch>
        </p:blipFill>
        <p:spPr bwMode="auto">
          <a:xfrm>
            <a:off x="990600" y="1295400"/>
            <a:ext cx="6858000" cy="51054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FDA32E9-D652-40F4-A801-26BDF5FA2B6C}" type="datetime1">
              <a:rPr lang="en-US" smtClean="0"/>
              <a:pPr/>
              <a:t>12/9/2009</a:t>
            </a:fld>
            <a:endParaRPr lang="en-US" dirty="0"/>
          </a:p>
        </p:txBody>
      </p:sp>
      <p:sp>
        <p:nvSpPr>
          <p:cNvPr id="5" name="Slide Number Placeholder 4"/>
          <p:cNvSpPr>
            <a:spLocks noGrp="1"/>
          </p:cNvSpPr>
          <p:nvPr>
            <p:ph type="sldNum" sz="quarter" idx="12"/>
          </p:nvPr>
        </p:nvSpPr>
        <p:spPr/>
        <p:txBody>
          <a:bodyPr/>
          <a:lstStyle/>
          <a:p>
            <a:fld id="{6CD1B990-1D4F-4E6B-8C95-06EE727133D9}"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Mechanisms(2)</a:t>
            </a:r>
            <a:endParaRPr lang="en-US" dirty="0"/>
          </a:p>
        </p:txBody>
      </p:sp>
      <p:pic>
        <p:nvPicPr>
          <p:cNvPr id="4" name="Picture 4"/>
          <p:cNvPicPr>
            <a:picLocks noGrp="1" noChangeAspect="1" noChangeArrowheads="1"/>
          </p:cNvPicPr>
          <p:nvPr>
            <p:ph idx="1"/>
          </p:nvPr>
        </p:nvPicPr>
        <p:blipFill>
          <a:blip r:embed="rId3" cstate="print"/>
          <a:srcRect/>
          <a:stretch>
            <a:fillRect/>
          </a:stretch>
        </p:blipFill>
        <p:spPr bwMode="auto">
          <a:xfrm>
            <a:off x="228600" y="2438400"/>
            <a:ext cx="4876800" cy="3886200"/>
          </a:xfrm>
          <a:prstGeom prst="rect">
            <a:avLst/>
          </a:prstGeom>
          <a:noFill/>
          <a:ln w="9525">
            <a:noFill/>
            <a:miter lim="800000"/>
            <a:headEnd/>
            <a:tailEnd/>
          </a:ln>
        </p:spPr>
      </p:pic>
      <p:pic>
        <p:nvPicPr>
          <p:cNvPr id="5122" name="Picture 2"/>
          <p:cNvPicPr>
            <a:picLocks noChangeAspect="1" noChangeArrowheads="1"/>
          </p:cNvPicPr>
          <p:nvPr/>
        </p:nvPicPr>
        <p:blipFill>
          <a:blip r:embed="rId4" cstate="print"/>
          <a:srcRect/>
          <a:stretch>
            <a:fillRect/>
          </a:stretch>
        </p:blipFill>
        <p:spPr bwMode="auto">
          <a:xfrm>
            <a:off x="3810000" y="1295400"/>
            <a:ext cx="5143500" cy="41148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2483777B-DE5F-4B05-9C0F-99661C8D7C24}" type="datetime1">
              <a:rPr lang="en-US" smtClean="0"/>
              <a:pPr/>
              <a:t>12/9/2009</a:t>
            </a:fld>
            <a:endParaRPr lang="en-US" dirty="0"/>
          </a:p>
        </p:txBody>
      </p:sp>
      <p:sp>
        <p:nvSpPr>
          <p:cNvPr id="6" name="Slide Number Placeholder 5"/>
          <p:cNvSpPr>
            <a:spLocks noGrp="1"/>
          </p:cNvSpPr>
          <p:nvPr>
            <p:ph type="sldNum" sz="quarter" idx="12"/>
          </p:nvPr>
        </p:nvSpPr>
        <p:spPr/>
        <p:txBody>
          <a:bodyPr/>
          <a:lstStyle/>
          <a:p>
            <a:fld id="{6CD1B990-1D4F-4E6B-8C95-06EE727133D9}"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Route Disruption</a:t>
            </a:r>
            <a:endParaRPr lang="en-US" dirty="0">
              <a:solidFill>
                <a:srgbClr val="C00000"/>
              </a:solidFill>
            </a:endParaRPr>
          </a:p>
        </p:txBody>
      </p:sp>
      <p:grpSp>
        <p:nvGrpSpPr>
          <p:cNvPr id="53" name="Group 52"/>
          <p:cNvGrpSpPr/>
          <p:nvPr/>
        </p:nvGrpSpPr>
        <p:grpSpPr>
          <a:xfrm>
            <a:off x="609600" y="1295400"/>
            <a:ext cx="7391400" cy="4419600"/>
            <a:chOff x="623888" y="946150"/>
            <a:chExt cx="7816850" cy="5378450"/>
          </a:xfrm>
        </p:grpSpPr>
        <p:sp>
          <p:nvSpPr>
            <p:cNvPr id="4" name="Oval 2"/>
            <p:cNvSpPr>
              <a:spLocks noChangeArrowheads="1"/>
            </p:cNvSpPr>
            <p:nvPr/>
          </p:nvSpPr>
          <p:spPr bwMode="auto">
            <a:xfrm>
              <a:off x="2601913" y="2565400"/>
              <a:ext cx="2903537" cy="2830513"/>
            </a:xfrm>
            <a:prstGeom prst="ellipse">
              <a:avLst/>
            </a:prstGeom>
            <a:solidFill>
              <a:srgbClr val="C0C0C0"/>
            </a:solidFill>
            <a:ln w="9525">
              <a:noFill/>
              <a:round/>
              <a:headEnd/>
              <a:tailEnd/>
            </a:ln>
          </p:spPr>
          <p:txBody>
            <a:bodyPr wrap="none" anchor="ctr"/>
            <a:lstStyle/>
            <a:p>
              <a:endParaRPr lang="en-US"/>
            </a:p>
          </p:txBody>
        </p:sp>
        <p:sp>
          <p:nvSpPr>
            <p:cNvPr id="5" name="Oval 3"/>
            <p:cNvSpPr>
              <a:spLocks noChangeArrowheads="1"/>
            </p:cNvSpPr>
            <p:nvPr/>
          </p:nvSpPr>
          <p:spPr bwMode="auto">
            <a:xfrm>
              <a:off x="4678363" y="3494088"/>
              <a:ext cx="2903537" cy="2830512"/>
            </a:xfrm>
            <a:prstGeom prst="ellipse">
              <a:avLst/>
            </a:prstGeom>
            <a:solidFill>
              <a:srgbClr val="C0C0C0"/>
            </a:solidFill>
            <a:ln w="9525">
              <a:noFill/>
              <a:round/>
              <a:headEnd/>
              <a:tailEnd/>
            </a:ln>
          </p:spPr>
          <p:txBody>
            <a:bodyPr wrap="none" anchor="ctr"/>
            <a:lstStyle/>
            <a:p>
              <a:endParaRPr lang="en-US"/>
            </a:p>
          </p:txBody>
        </p:sp>
        <p:sp>
          <p:nvSpPr>
            <p:cNvPr id="6" name="Oval 4"/>
            <p:cNvSpPr>
              <a:spLocks noChangeArrowheads="1"/>
            </p:cNvSpPr>
            <p:nvPr/>
          </p:nvSpPr>
          <p:spPr bwMode="auto">
            <a:xfrm>
              <a:off x="3530600" y="2986088"/>
              <a:ext cx="2903538" cy="2830512"/>
            </a:xfrm>
            <a:prstGeom prst="ellipse">
              <a:avLst/>
            </a:prstGeom>
            <a:solidFill>
              <a:srgbClr val="C0C0C0"/>
            </a:solidFill>
            <a:ln w="9525">
              <a:noFill/>
              <a:round/>
              <a:headEnd/>
              <a:tailEnd/>
            </a:ln>
          </p:spPr>
          <p:txBody>
            <a:bodyPr wrap="none" anchor="ctr"/>
            <a:lstStyle/>
            <a:p>
              <a:endParaRPr lang="en-US"/>
            </a:p>
          </p:txBody>
        </p:sp>
        <p:sp>
          <p:nvSpPr>
            <p:cNvPr id="7" name="Oval 6"/>
            <p:cNvSpPr>
              <a:spLocks noChangeArrowheads="1"/>
            </p:cNvSpPr>
            <p:nvPr/>
          </p:nvSpPr>
          <p:spPr bwMode="auto">
            <a:xfrm>
              <a:off x="623888" y="3144838"/>
              <a:ext cx="2903537" cy="2830512"/>
            </a:xfrm>
            <a:prstGeom prst="ellipse">
              <a:avLst/>
            </a:prstGeom>
            <a:solidFill>
              <a:srgbClr val="C0C0C0"/>
            </a:solidFill>
            <a:ln w="9525">
              <a:noFill/>
              <a:round/>
              <a:headEnd/>
              <a:tailEnd/>
            </a:ln>
          </p:spPr>
          <p:txBody>
            <a:bodyPr wrap="none" anchor="ctr"/>
            <a:lstStyle/>
            <a:p>
              <a:endParaRPr lang="en-US"/>
            </a:p>
          </p:txBody>
        </p:sp>
        <p:sp>
          <p:nvSpPr>
            <p:cNvPr id="8" name="Oval 7"/>
            <p:cNvSpPr>
              <a:spLocks noChangeArrowheads="1"/>
            </p:cNvSpPr>
            <p:nvPr/>
          </p:nvSpPr>
          <p:spPr bwMode="auto">
            <a:xfrm>
              <a:off x="927100" y="1978025"/>
              <a:ext cx="2903538" cy="2830513"/>
            </a:xfrm>
            <a:prstGeom prst="ellipse">
              <a:avLst/>
            </a:prstGeom>
            <a:solidFill>
              <a:srgbClr val="C0C0C0"/>
            </a:solidFill>
            <a:ln w="9525">
              <a:noFill/>
              <a:round/>
              <a:headEnd/>
              <a:tailEnd/>
            </a:ln>
          </p:spPr>
          <p:txBody>
            <a:bodyPr wrap="none" anchor="ctr"/>
            <a:lstStyle/>
            <a:p>
              <a:endParaRPr lang="en-US"/>
            </a:p>
          </p:txBody>
        </p:sp>
        <p:sp>
          <p:nvSpPr>
            <p:cNvPr id="9" name="Oval 8"/>
            <p:cNvSpPr>
              <a:spLocks noChangeArrowheads="1"/>
            </p:cNvSpPr>
            <p:nvPr/>
          </p:nvSpPr>
          <p:spPr bwMode="auto">
            <a:xfrm>
              <a:off x="1116013" y="946150"/>
              <a:ext cx="2903537" cy="2830513"/>
            </a:xfrm>
            <a:prstGeom prst="ellipse">
              <a:avLst/>
            </a:prstGeom>
            <a:solidFill>
              <a:srgbClr val="C0C0C0"/>
            </a:solidFill>
            <a:ln w="9525">
              <a:noFill/>
              <a:round/>
              <a:headEnd/>
              <a:tailEnd/>
            </a:ln>
          </p:spPr>
          <p:txBody>
            <a:bodyPr wrap="none" anchor="ctr"/>
            <a:lstStyle/>
            <a:p>
              <a:endParaRPr lang="en-US"/>
            </a:p>
          </p:txBody>
        </p:sp>
        <p:sp>
          <p:nvSpPr>
            <p:cNvPr id="10" name="Oval 9"/>
            <p:cNvSpPr>
              <a:spLocks noChangeArrowheads="1"/>
            </p:cNvSpPr>
            <p:nvPr/>
          </p:nvSpPr>
          <p:spPr bwMode="auto">
            <a:xfrm>
              <a:off x="4859338" y="1514475"/>
              <a:ext cx="2903537" cy="2830513"/>
            </a:xfrm>
            <a:prstGeom prst="ellipse">
              <a:avLst/>
            </a:prstGeom>
            <a:solidFill>
              <a:srgbClr val="969696"/>
            </a:solidFill>
            <a:ln w="9525">
              <a:noFill/>
              <a:round/>
              <a:headEnd/>
              <a:tailEnd/>
            </a:ln>
          </p:spPr>
          <p:txBody>
            <a:bodyPr wrap="none" anchor="ctr"/>
            <a:lstStyle/>
            <a:p>
              <a:endParaRPr lang="en-US"/>
            </a:p>
          </p:txBody>
        </p:sp>
        <p:sp>
          <p:nvSpPr>
            <p:cNvPr id="11" name="Oval 10"/>
            <p:cNvSpPr>
              <a:spLocks noChangeArrowheads="1"/>
            </p:cNvSpPr>
            <p:nvPr/>
          </p:nvSpPr>
          <p:spPr bwMode="auto">
            <a:xfrm>
              <a:off x="1776413" y="1585913"/>
              <a:ext cx="2903537" cy="2830512"/>
            </a:xfrm>
            <a:prstGeom prst="ellipse">
              <a:avLst/>
            </a:prstGeom>
            <a:solidFill>
              <a:srgbClr val="C0C0C0"/>
            </a:solidFill>
            <a:ln w="9525">
              <a:noFill/>
              <a:round/>
              <a:headEnd/>
              <a:tailEnd/>
            </a:ln>
          </p:spPr>
          <p:txBody>
            <a:bodyPr wrap="none" anchor="ctr"/>
            <a:lstStyle/>
            <a:p>
              <a:endParaRPr lang="en-US"/>
            </a:p>
          </p:txBody>
        </p:sp>
        <p:pic>
          <p:nvPicPr>
            <p:cNvPr id="12" name="Picture 12"/>
            <p:cNvPicPr>
              <a:picLocks noChangeAspect="1" noChangeArrowheads="1"/>
            </p:cNvPicPr>
            <p:nvPr/>
          </p:nvPicPr>
          <p:blipFill>
            <a:blip r:embed="rId3" cstate="print"/>
            <a:srcRect/>
            <a:stretch>
              <a:fillRect/>
            </a:stretch>
          </p:blipFill>
          <p:spPr bwMode="auto">
            <a:xfrm>
              <a:off x="2449513" y="2127250"/>
              <a:ext cx="398462" cy="287338"/>
            </a:xfrm>
            <a:prstGeom prst="rect">
              <a:avLst/>
            </a:prstGeom>
            <a:noFill/>
            <a:ln w="9525">
              <a:noFill/>
              <a:miter lim="800000"/>
              <a:headEnd/>
              <a:tailEnd/>
            </a:ln>
          </p:spPr>
        </p:pic>
        <p:pic>
          <p:nvPicPr>
            <p:cNvPr id="13" name="Picture 13"/>
            <p:cNvPicPr>
              <a:picLocks noChangeAspect="1" noChangeArrowheads="1"/>
            </p:cNvPicPr>
            <p:nvPr/>
          </p:nvPicPr>
          <p:blipFill>
            <a:blip r:embed="rId3" cstate="print"/>
            <a:srcRect/>
            <a:stretch>
              <a:fillRect/>
            </a:stretch>
          </p:blipFill>
          <p:spPr bwMode="auto">
            <a:xfrm>
              <a:off x="3125788" y="2844800"/>
              <a:ext cx="398462" cy="287338"/>
            </a:xfrm>
            <a:prstGeom prst="rect">
              <a:avLst/>
            </a:prstGeom>
            <a:noFill/>
            <a:ln w="9525">
              <a:noFill/>
              <a:miter lim="800000"/>
              <a:headEnd/>
              <a:tailEnd/>
            </a:ln>
          </p:spPr>
        </p:pic>
        <p:pic>
          <p:nvPicPr>
            <p:cNvPr id="14" name="Picture 14"/>
            <p:cNvPicPr>
              <a:picLocks noChangeAspect="1" noChangeArrowheads="1"/>
            </p:cNvPicPr>
            <p:nvPr/>
          </p:nvPicPr>
          <p:blipFill>
            <a:blip r:embed="rId3" cstate="print"/>
            <a:srcRect/>
            <a:stretch>
              <a:fillRect/>
            </a:stretch>
          </p:blipFill>
          <p:spPr bwMode="auto">
            <a:xfrm>
              <a:off x="2144713" y="3184525"/>
              <a:ext cx="398462" cy="287338"/>
            </a:xfrm>
            <a:prstGeom prst="rect">
              <a:avLst/>
            </a:prstGeom>
            <a:noFill/>
            <a:ln w="9525">
              <a:noFill/>
              <a:miter lim="800000"/>
              <a:headEnd/>
              <a:tailEnd/>
            </a:ln>
          </p:spPr>
        </p:pic>
        <p:pic>
          <p:nvPicPr>
            <p:cNvPr id="15" name="Picture 15"/>
            <p:cNvPicPr>
              <a:picLocks noChangeAspect="1" noChangeArrowheads="1"/>
            </p:cNvPicPr>
            <p:nvPr/>
          </p:nvPicPr>
          <p:blipFill>
            <a:blip r:embed="rId3" cstate="print"/>
            <a:srcRect/>
            <a:stretch>
              <a:fillRect/>
            </a:stretch>
          </p:blipFill>
          <p:spPr bwMode="auto">
            <a:xfrm>
              <a:off x="2921000" y="3890963"/>
              <a:ext cx="398463" cy="287337"/>
            </a:xfrm>
            <a:prstGeom prst="rect">
              <a:avLst/>
            </a:prstGeom>
            <a:noFill/>
            <a:ln w="9525">
              <a:noFill/>
              <a:miter lim="800000"/>
              <a:headEnd/>
              <a:tailEnd/>
            </a:ln>
          </p:spPr>
        </p:pic>
        <p:pic>
          <p:nvPicPr>
            <p:cNvPr id="16" name="Picture 16"/>
            <p:cNvPicPr>
              <a:picLocks noChangeAspect="1" noChangeArrowheads="1"/>
            </p:cNvPicPr>
            <p:nvPr/>
          </p:nvPicPr>
          <p:blipFill>
            <a:blip r:embed="rId3" cstate="print"/>
            <a:srcRect/>
            <a:stretch>
              <a:fillRect/>
            </a:stretch>
          </p:blipFill>
          <p:spPr bwMode="auto">
            <a:xfrm>
              <a:off x="1955800" y="4367213"/>
              <a:ext cx="398463" cy="287337"/>
            </a:xfrm>
            <a:prstGeom prst="rect">
              <a:avLst/>
            </a:prstGeom>
            <a:noFill/>
            <a:ln w="9525">
              <a:noFill/>
              <a:miter lim="800000"/>
              <a:headEnd/>
              <a:tailEnd/>
            </a:ln>
          </p:spPr>
        </p:pic>
        <p:pic>
          <p:nvPicPr>
            <p:cNvPr id="17" name="Picture 17"/>
            <p:cNvPicPr>
              <a:picLocks noChangeAspect="1" noChangeArrowheads="1"/>
            </p:cNvPicPr>
            <p:nvPr/>
          </p:nvPicPr>
          <p:blipFill>
            <a:blip r:embed="rId3" cstate="print"/>
            <a:srcRect/>
            <a:stretch>
              <a:fillRect/>
            </a:stretch>
          </p:blipFill>
          <p:spPr bwMode="auto">
            <a:xfrm>
              <a:off x="5111750" y="3395663"/>
              <a:ext cx="398463" cy="287337"/>
            </a:xfrm>
            <a:prstGeom prst="rect">
              <a:avLst/>
            </a:prstGeom>
            <a:noFill/>
            <a:ln w="9525">
              <a:noFill/>
              <a:miter lim="800000"/>
              <a:headEnd/>
              <a:tailEnd/>
            </a:ln>
          </p:spPr>
        </p:pic>
        <p:pic>
          <p:nvPicPr>
            <p:cNvPr id="18" name="Picture 18"/>
            <p:cNvPicPr>
              <a:picLocks noChangeAspect="1" noChangeArrowheads="1"/>
            </p:cNvPicPr>
            <p:nvPr/>
          </p:nvPicPr>
          <p:blipFill>
            <a:blip r:embed="rId3" cstate="print"/>
            <a:srcRect/>
            <a:stretch>
              <a:fillRect/>
            </a:stretch>
          </p:blipFill>
          <p:spPr bwMode="auto">
            <a:xfrm>
              <a:off x="4073525" y="1954213"/>
              <a:ext cx="398463" cy="287337"/>
            </a:xfrm>
            <a:prstGeom prst="rect">
              <a:avLst/>
            </a:prstGeom>
            <a:noFill/>
            <a:ln w="9525">
              <a:noFill/>
              <a:miter lim="800000"/>
              <a:headEnd/>
              <a:tailEnd/>
            </a:ln>
          </p:spPr>
        </p:pic>
        <p:pic>
          <p:nvPicPr>
            <p:cNvPr id="19" name="Picture 19"/>
            <p:cNvPicPr>
              <a:picLocks noChangeAspect="1" noChangeArrowheads="1"/>
            </p:cNvPicPr>
            <p:nvPr/>
          </p:nvPicPr>
          <p:blipFill>
            <a:blip r:embed="rId3" cstate="print"/>
            <a:srcRect/>
            <a:stretch>
              <a:fillRect/>
            </a:stretch>
          </p:blipFill>
          <p:spPr bwMode="auto">
            <a:xfrm>
              <a:off x="3921125" y="3776663"/>
              <a:ext cx="398463" cy="287337"/>
            </a:xfrm>
            <a:prstGeom prst="rect">
              <a:avLst/>
            </a:prstGeom>
            <a:noFill/>
            <a:ln w="9525">
              <a:noFill/>
              <a:miter lim="800000"/>
              <a:headEnd/>
              <a:tailEnd/>
            </a:ln>
          </p:spPr>
        </p:pic>
        <p:pic>
          <p:nvPicPr>
            <p:cNvPr id="20" name="Picture 20"/>
            <p:cNvPicPr>
              <a:picLocks noChangeAspect="1" noChangeArrowheads="1"/>
            </p:cNvPicPr>
            <p:nvPr/>
          </p:nvPicPr>
          <p:blipFill>
            <a:blip r:embed="rId3" cstate="print"/>
            <a:srcRect/>
            <a:stretch>
              <a:fillRect/>
            </a:stretch>
          </p:blipFill>
          <p:spPr bwMode="auto">
            <a:xfrm>
              <a:off x="5359400" y="2120900"/>
              <a:ext cx="398463" cy="287338"/>
            </a:xfrm>
            <a:prstGeom prst="rect">
              <a:avLst/>
            </a:prstGeom>
            <a:noFill/>
            <a:ln w="9525">
              <a:noFill/>
              <a:miter lim="800000"/>
              <a:headEnd/>
              <a:tailEnd/>
            </a:ln>
          </p:spPr>
        </p:pic>
        <p:pic>
          <p:nvPicPr>
            <p:cNvPr id="21" name="Picture 21"/>
            <p:cNvPicPr>
              <a:picLocks noChangeAspect="1" noChangeArrowheads="1"/>
            </p:cNvPicPr>
            <p:nvPr/>
          </p:nvPicPr>
          <p:blipFill>
            <a:blip r:embed="rId3" cstate="print"/>
            <a:srcRect/>
            <a:stretch>
              <a:fillRect/>
            </a:stretch>
          </p:blipFill>
          <p:spPr bwMode="auto">
            <a:xfrm>
              <a:off x="4878388" y="4298950"/>
              <a:ext cx="398462" cy="287338"/>
            </a:xfrm>
            <a:prstGeom prst="rect">
              <a:avLst/>
            </a:prstGeom>
            <a:noFill/>
            <a:ln w="9525">
              <a:noFill/>
              <a:miter lim="800000"/>
              <a:headEnd/>
              <a:tailEnd/>
            </a:ln>
          </p:spPr>
        </p:pic>
        <p:pic>
          <p:nvPicPr>
            <p:cNvPr id="22" name="Picture 22"/>
            <p:cNvPicPr>
              <a:picLocks noChangeAspect="1" noChangeArrowheads="1"/>
            </p:cNvPicPr>
            <p:nvPr/>
          </p:nvPicPr>
          <p:blipFill>
            <a:blip r:embed="rId3" cstate="print"/>
            <a:srcRect/>
            <a:stretch>
              <a:fillRect/>
            </a:stretch>
          </p:blipFill>
          <p:spPr bwMode="auto">
            <a:xfrm>
              <a:off x="6156325" y="2773363"/>
              <a:ext cx="398463" cy="287337"/>
            </a:xfrm>
            <a:prstGeom prst="rect">
              <a:avLst/>
            </a:prstGeom>
            <a:noFill/>
            <a:ln w="9525">
              <a:noFill/>
              <a:miter lim="800000"/>
              <a:headEnd/>
              <a:tailEnd/>
            </a:ln>
          </p:spPr>
        </p:pic>
        <p:pic>
          <p:nvPicPr>
            <p:cNvPr id="23" name="Picture 23"/>
            <p:cNvPicPr>
              <a:picLocks noChangeAspect="1" noChangeArrowheads="1"/>
            </p:cNvPicPr>
            <p:nvPr/>
          </p:nvPicPr>
          <p:blipFill>
            <a:blip r:embed="rId3" cstate="print"/>
            <a:srcRect/>
            <a:stretch>
              <a:fillRect/>
            </a:stretch>
          </p:blipFill>
          <p:spPr bwMode="auto">
            <a:xfrm>
              <a:off x="6356350" y="3587750"/>
              <a:ext cx="398463" cy="287338"/>
            </a:xfrm>
            <a:prstGeom prst="rect">
              <a:avLst/>
            </a:prstGeom>
            <a:noFill/>
            <a:ln w="9525">
              <a:noFill/>
              <a:miter lim="800000"/>
              <a:headEnd/>
              <a:tailEnd/>
            </a:ln>
          </p:spPr>
        </p:pic>
        <p:pic>
          <p:nvPicPr>
            <p:cNvPr id="24" name="Picture 24"/>
            <p:cNvPicPr>
              <a:picLocks noChangeAspect="1" noChangeArrowheads="1"/>
            </p:cNvPicPr>
            <p:nvPr/>
          </p:nvPicPr>
          <p:blipFill>
            <a:blip r:embed="rId3" cstate="print"/>
            <a:srcRect/>
            <a:stretch>
              <a:fillRect/>
            </a:stretch>
          </p:blipFill>
          <p:spPr bwMode="auto">
            <a:xfrm>
              <a:off x="7042150" y="2454275"/>
              <a:ext cx="398463" cy="287338"/>
            </a:xfrm>
            <a:prstGeom prst="rect">
              <a:avLst/>
            </a:prstGeom>
            <a:noFill/>
            <a:ln w="9525">
              <a:noFill/>
              <a:miter lim="800000"/>
              <a:headEnd/>
              <a:tailEnd/>
            </a:ln>
          </p:spPr>
        </p:pic>
        <p:pic>
          <p:nvPicPr>
            <p:cNvPr id="25" name="Picture 25"/>
            <p:cNvPicPr>
              <a:picLocks noChangeAspect="1" noChangeArrowheads="1"/>
            </p:cNvPicPr>
            <p:nvPr/>
          </p:nvPicPr>
          <p:blipFill>
            <a:blip r:embed="rId3" cstate="print"/>
            <a:srcRect/>
            <a:stretch>
              <a:fillRect/>
            </a:stretch>
          </p:blipFill>
          <p:spPr bwMode="auto">
            <a:xfrm>
              <a:off x="4138613" y="5067300"/>
              <a:ext cx="398462" cy="287338"/>
            </a:xfrm>
            <a:prstGeom prst="rect">
              <a:avLst/>
            </a:prstGeom>
            <a:noFill/>
            <a:ln w="9525">
              <a:noFill/>
              <a:miter lim="800000"/>
              <a:headEnd/>
              <a:tailEnd/>
            </a:ln>
          </p:spPr>
        </p:pic>
        <p:pic>
          <p:nvPicPr>
            <p:cNvPr id="26" name="Picture 26"/>
            <p:cNvPicPr>
              <a:picLocks noChangeAspect="1" noChangeArrowheads="1"/>
            </p:cNvPicPr>
            <p:nvPr/>
          </p:nvPicPr>
          <p:blipFill>
            <a:blip r:embed="rId3" cstate="print"/>
            <a:srcRect/>
            <a:stretch>
              <a:fillRect/>
            </a:stretch>
          </p:blipFill>
          <p:spPr bwMode="auto">
            <a:xfrm>
              <a:off x="5953125" y="4735513"/>
              <a:ext cx="398463" cy="287337"/>
            </a:xfrm>
            <a:prstGeom prst="rect">
              <a:avLst/>
            </a:prstGeom>
            <a:noFill/>
            <a:ln w="9525">
              <a:noFill/>
              <a:miter lim="800000"/>
              <a:headEnd/>
              <a:tailEnd/>
            </a:ln>
          </p:spPr>
        </p:pic>
        <p:sp>
          <p:nvSpPr>
            <p:cNvPr id="27" name="Rectangle 27"/>
            <p:cNvSpPr>
              <a:spLocks noChangeArrowheads="1"/>
            </p:cNvSpPr>
            <p:nvPr/>
          </p:nvSpPr>
          <p:spPr bwMode="auto">
            <a:xfrm>
              <a:off x="2984500" y="3959225"/>
              <a:ext cx="231775" cy="1301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8" name="Rectangle 28"/>
            <p:cNvSpPr>
              <a:spLocks noChangeArrowheads="1"/>
            </p:cNvSpPr>
            <p:nvPr/>
          </p:nvSpPr>
          <p:spPr bwMode="auto">
            <a:xfrm>
              <a:off x="6227763" y="2847975"/>
              <a:ext cx="231775" cy="130175"/>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 name="Freeform 29"/>
            <p:cNvSpPr>
              <a:spLocks/>
            </p:cNvSpPr>
            <p:nvPr/>
          </p:nvSpPr>
          <p:spPr bwMode="auto">
            <a:xfrm>
              <a:off x="3230563" y="2811463"/>
              <a:ext cx="2960687" cy="111760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19050">
              <a:solidFill>
                <a:schemeClr val="tx1"/>
              </a:solidFill>
              <a:round/>
              <a:headEnd/>
              <a:tailEnd/>
            </a:ln>
          </p:spPr>
          <p:txBody>
            <a:bodyPr/>
            <a:lstStyle/>
            <a:p>
              <a:endParaRPr lang="en-US"/>
            </a:p>
          </p:txBody>
        </p:sp>
        <p:sp>
          <p:nvSpPr>
            <p:cNvPr id="30" name="Text Box 30"/>
            <p:cNvSpPr txBox="1">
              <a:spLocks noChangeArrowheads="1"/>
            </p:cNvSpPr>
            <p:nvPr/>
          </p:nvSpPr>
          <p:spPr bwMode="auto">
            <a:xfrm>
              <a:off x="5024438" y="2581275"/>
              <a:ext cx="952500" cy="304800"/>
            </a:xfrm>
            <a:prstGeom prst="rect">
              <a:avLst/>
            </a:prstGeom>
            <a:noFill/>
            <a:ln w="9525">
              <a:noFill/>
              <a:miter lim="800000"/>
              <a:headEnd/>
              <a:tailEnd/>
            </a:ln>
          </p:spPr>
          <p:txBody>
            <a:bodyPr wrap="none">
              <a:spAutoFit/>
            </a:bodyPr>
            <a:lstStyle/>
            <a:p>
              <a:r>
                <a:rPr lang="en-US" sz="1400"/>
                <a:t>wormhole</a:t>
              </a:r>
            </a:p>
          </p:txBody>
        </p:sp>
        <p:sp>
          <p:nvSpPr>
            <p:cNvPr id="31" name="Text Box 31"/>
            <p:cNvSpPr txBox="1">
              <a:spLocks noChangeArrowheads="1"/>
            </p:cNvSpPr>
            <p:nvPr/>
          </p:nvSpPr>
          <p:spPr bwMode="auto">
            <a:xfrm>
              <a:off x="1468438" y="3087688"/>
              <a:ext cx="715962" cy="304800"/>
            </a:xfrm>
            <a:prstGeom prst="rect">
              <a:avLst/>
            </a:prstGeom>
            <a:noFill/>
            <a:ln w="9525">
              <a:noFill/>
              <a:miter lim="800000"/>
              <a:headEnd/>
              <a:tailEnd/>
            </a:ln>
          </p:spPr>
          <p:txBody>
            <a:bodyPr wrap="none">
              <a:spAutoFit/>
            </a:bodyPr>
            <a:lstStyle/>
            <a:p>
              <a:r>
                <a:rPr lang="en-US" sz="1400"/>
                <a:t>source</a:t>
              </a:r>
            </a:p>
          </p:txBody>
        </p:sp>
        <p:sp>
          <p:nvSpPr>
            <p:cNvPr id="32" name="Text Box 32"/>
            <p:cNvSpPr txBox="1">
              <a:spLocks noChangeArrowheads="1"/>
            </p:cNvSpPr>
            <p:nvPr/>
          </p:nvSpPr>
          <p:spPr bwMode="auto">
            <a:xfrm>
              <a:off x="7399338" y="2443163"/>
              <a:ext cx="1041400" cy="304800"/>
            </a:xfrm>
            <a:prstGeom prst="rect">
              <a:avLst/>
            </a:prstGeom>
            <a:noFill/>
            <a:ln w="9525">
              <a:noFill/>
              <a:miter lim="800000"/>
              <a:headEnd/>
              <a:tailEnd/>
            </a:ln>
          </p:spPr>
          <p:txBody>
            <a:bodyPr wrap="none">
              <a:spAutoFit/>
            </a:bodyPr>
            <a:lstStyle/>
            <a:p>
              <a:r>
                <a:rPr lang="en-US" sz="1400"/>
                <a:t>destination</a:t>
              </a:r>
            </a:p>
          </p:txBody>
        </p:sp>
        <p:sp>
          <p:nvSpPr>
            <p:cNvPr id="33" name="Freeform 33"/>
            <p:cNvSpPr>
              <a:spLocks/>
            </p:cNvSpPr>
            <p:nvPr/>
          </p:nvSpPr>
          <p:spPr bwMode="auto">
            <a:xfrm>
              <a:off x="3268663" y="2849563"/>
              <a:ext cx="2960687" cy="111760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FF3300"/>
              </a:solidFill>
              <a:prstDash val="sysDot"/>
              <a:round/>
              <a:headEnd/>
              <a:tailEnd type="arrow" w="med" len="med"/>
            </a:ln>
          </p:spPr>
          <p:txBody>
            <a:bodyPr/>
            <a:lstStyle/>
            <a:p>
              <a:endParaRPr lang="en-US"/>
            </a:p>
          </p:txBody>
        </p:sp>
        <p:grpSp>
          <p:nvGrpSpPr>
            <p:cNvPr id="34" name="Group 34"/>
            <p:cNvGrpSpPr>
              <a:grpSpLocks/>
            </p:cNvGrpSpPr>
            <p:nvPr/>
          </p:nvGrpSpPr>
          <p:grpSpPr bwMode="auto">
            <a:xfrm>
              <a:off x="6242050" y="3740150"/>
              <a:ext cx="312738" cy="936625"/>
              <a:chOff x="3932" y="2356"/>
              <a:chExt cx="197" cy="590"/>
            </a:xfrm>
          </p:grpSpPr>
          <p:sp>
            <p:nvSpPr>
              <p:cNvPr id="35" name="Line 35"/>
              <p:cNvSpPr>
                <a:spLocks noChangeShapeType="1"/>
              </p:cNvSpPr>
              <p:nvPr/>
            </p:nvSpPr>
            <p:spPr bwMode="auto">
              <a:xfrm flipV="1">
                <a:off x="3932" y="2462"/>
                <a:ext cx="118" cy="484"/>
              </a:xfrm>
              <a:prstGeom prst="line">
                <a:avLst/>
              </a:prstGeom>
              <a:noFill/>
              <a:ln w="28575">
                <a:solidFill>
                  <a:srgbClr val="009900"/>
                </a:solidFill>
                <a:prstDash val="sysDot"/>
                <a:round/>
                <a:headEnd/>
                <a:tailEnd type="arrow" w="med" len="med"/>
              </a:ln>
            </p:spPr>
            <p:txBody>
              <a:bodyPr/>
              <a:lstStyle/>
              <a:p>
                <a:endParaRPr lang="en-US"/>
              </a:p>
            </p:txBody>
          </p:sp>
          <p:grpSp>
            <p:nvGrpSpPr>
              <p:cNvPr id="36" name="Group 36"/>
              <p:cNvGrpSpPr>
                <a:grpSpLocks/>
              </p:cNvGrpSpPr>
              <p:nvPr/>
            </p:nvGrpSpPr>
            <p:grpSpPr bwMode="auto">
              <a:xfrm>
                <a:off x="3946" y="2356"/>
                <a:ext cx="183" cy="156"/>
                <a:chOff x="4919" y="2843"/>
                <a:chExt cx="183" cy="156"/>
              </a:xfrm>
            </p:grpSpPr>
            <p:sp>
              <p:nvSpPr>
                <p:cNvPr id="37" name="Line 37"/>
                <p:cNvSpPr>
                  <a:spLocks noChangeShapeType="1"/>
                </p:cNvSpPr>
                <p:nvPr/>
              </p:nvSpPr>
              <p:spPr bwMode="auto">
                <a:xfrm>
                  <a:off x="4919" y="2862"/>
                  <a:ext cx="183" cy="128"/>
                </a:xfrm>
                <a:prstGeom prst="line">
                  <a:avLst/>
                </a:prstGeom>
                <a:noFill/>
                <a:ln w="38100">
                  <a:solidFill>
                    <a:srgbClr val="FF3300"/>
                  </a:solidFill>
                  <a:round/>
                  <a:headEnd/>
                  <a:tailEnd/>
                </a:ln>
              </p:spPr>
              <p:txBody>
                <a:bodyPr/>
                <a:lstStyle/>
                <a:p>
                  <a:endParaRPr lang="en-US"/>
                </a:p>
              </p:txBody>
            </p:sp>
            <p:sp>
              <p:nvSpPr>
                <p:cNvPr id="38" name="Line 38"/>
                <p:cNvSpPr>
                  <a:spLocks noChangeShapeType="1"/>
                </p:cNvSpPr>
                <p:nvPr/>
              </p:nvSpPr>
              <p:spPr bwMode="auto">
                <a:xfrm flipH="1">
                  <a:off x="4919" y="2843"/>
                  <a:ext cx="174" cy="156"/>
                </a:xfrm>
                <a:prstGeom prst="line">
                  <a:avLst/>
                </a:prstGeom>
                <a:noFill/>
                <a:ln w="38100">
                  <a:solidFill>
                    <a:srgbClr val="FF3300"/>
                  </a:solidFill>
                  <a:round/>
                  <a:headEnd/>
                  <a:tailEnd/>
                </a:ln>
              </p:spPr>
              <p:txBody>
                <a:bodyPr/>
                <a:lstStyle/>
                <a:p>
                  <a:endParaRPr lang="en-US"/>
                </a:p>
              </p:txBody>
            </p:sp>
          </p:grpSp>
        </p:grpSp>
        <p:grpSp>
          <p:nvGrpSpPr>
            <p:cNvPr id="39" name="Group 39"/>
            <p:cNvGrpSpPr>
              <a:grpSpLocks/>
            </p:cNvGrpSpPr>
            <p:nvPr/>
          </p:nvGrpSpPr>
          <p:grpSpPr bwMode="auto">
            <a:xfrm>
              <a:off x="4297363" y="3500438"/>
              <a:ext cx="1044575" cy="392112"/>
              <a:chOff x="2707" y="2205"/>
              <a:chExt cx="658" cy="247"/>
            </a:xfrm>
          </p:grpSpPr>
          <p:sp>
            <p:nvSpPr>
              <p:cNvPr id="40" name="Line 40"/>
              <p:cNvSpPr>
                <a:spLocks noChangeShapeType="1"/>
              </p:cNvSpPr>
              <p:nvPr/>
            </p:nvSpPr>
            <p:spPr bwMode="auto">
              <a:xfrm flipV="1">
                <a:off x="2707" y="2279"/>
                <a:ext cx="521" cy="173"/>
              </a:xfrm>
              <a:prstGeom prst="line">
                <a:avLst/>
              </a:prstGeom>
              <a:noFill/>
              <a:ln w="28575">
                <a:solidFill>
                  <a:srgbClr val="009900"/>
                </a:solidFill>
                <a:prstDash val="sysDot"/>
                <a:round/>
                <a:headEnd/>
                <a:tailEnd type="arrow" w="med" len="med"/>
              </a:ln>
            </p:spPr>
            <p:txBody>
              <a:bodyPr/>
              <a:lstStyle/>
              <a:p>
                <a:endParaRPr lang="en-US"/>
              </a:p>
            </p:txBody>
          </p:sp>
          <p:grpSp>
            <p:nvGrpSpPr>
              <p:cNvPr id="41" name="Group 41"/>
              <p:cNvGrpSpPr>
                <a:grpSpLocks/>
              </p:cNvGrpSpPr>
              <p:nvPr/>
            </p:nvGrpSpPr>
            <p:grpSpPr bwMode="auto">
              <a:xfrm>
                <a:off x="3182" y="2205"/>
                <a:ext cx="183" cy="156"/>
                <a:chOff x="4919" y="2843"/>
                <a:chExt cx="183" cy="156"/>
              </a:xfrm>
            </p:grpSpPr>
            <p:sp>
              <p:nvSpPr>
                <p:cNvPr id="42" name="Line 42"/>
                <p:cNvSpPr>
                  <a:spLocks noChangeShapeType="1"/>
                </p:cNvSpPr>
                <p:nvPr/>
              </p:nvSpPr>
              <p:spPr bwMode="auto">
                <a:xfrm>
                  <a:off x="4919" y="2862"/>
                  <a:ext cx="183" cy="128"/>
                </a:xfrm>
                <a:prstGeom prst="line">
                  <a:avLst/>
                </a:prstGeom>
                <a:noFill/>
                <a:ln w="38100">
                  <a:solidFill>
                    <a:srgbClr val="FF3300"/>
                  </a:solidFill>
                  <a:round/>
                  <a:headEnd/>
                  <a:tailEnd/>
                </a:ln>
              </p:spPr>
              <p:txBody>
                <a:bodyPr/>
                <a:lstStyle/>
                <a:p>
                  <a:endParaRPr lang="en-US"/>
                </a:p>
              </p:txBody>
            </p:sp>
            <p:sp>
              <p:nvSpPr>
                <p:cNvPr id="43" name="Line 43"/>
                <p:cNvSpPr>
                  <a:spLocks noChangeShapeType="1"/>
                </p:cNvSpPr>
                <p:nvPr/>
              </p:nvSpPr>
              <p:spPr bwMode="auto">
                <a:xfrm flipH="1">
                  <a:off x="4919" y="2843"/>
                  <a:ext cx="174" cy="156"/>
                </a:xfrm>
                <a:prstGeom prst="line">
                  <a:avLst/>
                </a:prstGeom>
                <a:noFill/>
                <a:ln w="38100">
                  <a:solidFill>
                    <a:srgbClr val="FF3300"/>
                  </a:solidFill>
                  <a:round/>
                  <a:headEnd/>
                  <a:tailEnd/>
                </a:ln>
              </p:spPr>
              <p:txBody>
                <a:bodyPr/>
                <a:lstStyle/>
                <a:p>
                  <a:endParaRPr lang="en-US"/>
                </a:p>
              </p:txBody>
            </p:sp>
          </p:grpSp>
        </p:grpSp>
        <p:grpSp>
          <p:nvGrpSpPr>
            <p:cNvPr id="44" name="Group 44"/>
            <p:cNvGrpSpPr>
              <a:grpSpLocks/>
            </p:cNvGrpSpPr>
            <p:nvPr/>
          </p:nvGrpSpPr>
          <p:grpSpPr bwMode="auto">
            <a:xfrm>
              <a:off x="4435475" y="2085975"/>
              <a:ext cx="1111250" cy="268288"/>
              <a:chOff x="2794" y="1314"/>
              <a:chExt cx="700" cy="169"/>
            </a:xfrm>
          </p:grpSpPr>
          <p:sp>
            <p:nvSpPr>
              <p:cNvPr id="45" name="Line 45"/>
              <p:cNvSpPr>
                <a:spLocks noChangeShapeType="1"/>
              </p:cNvSpPr>
              <p:nvPr/>
            </p:nvSpPr>
            <p:spPr bwMode="auto">
              <a:xfrm>
                <a:off x="2794" y="1314"/>
                <a:ext cx="539" cy="101"/>
              </a:xfrm>
              <a:prstGeom prst="line">
                <a:avLst/>
              </a:prstGeom>
              <a:noFill/>
              <a:ln w="28575">
                <a:solidFill>
                  <a:srgbClr val="009900"/>
                </a:solidFill>
                <a:prstDash val="sysDot"/>
                <a:round/>
                <a:headEnd/>
                <a:tailEnd type="arrow" w="med" len="med"/>
              </a:ln>
            </p:spPr>
            <p:txBody>
              <a:bodyPr/>
              <a:lstStyle/>
              <a:p>
                <a:endParaRPr lang="en-US"/>
              </a:p>
            </p:txBody>
          </p:sp>
          <p:grpSp>
            <p:nvGrpSpPr>
              <p:cNvPr id="46" name="Group 46"/>
              <p:cNvGrpSpPr>
                <a:grpSpLocks/>
              </p:cNvGrpSpPr>
              <p:nvPr/>
            </p:nvGrpSpPr>
            <p:grpSpPr bwMode="auto">
              <a:xfrm>
                <a:off x="3311" y="1327"/>
                <a:ext cx="183" cy="156"/>
                <a:chOff x="4919" y="2843"/>
                <a:chExt cx="183" cy="156"/>
              </a:xfrm>
            </p:grpSpPr>
            <p:sp>
              <p:nvSpPr>
                <p:cNvPr id="47" name="Line 47"/>
                <p:cNvSpPr>
                  <a:spLocks noChangeShapeType="1"/>
                </p:cNvSpPr>
                <p:nvPr/>
              </p:nvSpPr>
              <p:spPr bwMode="auto">
                <a:xfrm>
                  <a:off x="4919" y="2862"/>
                  <a:ext cx="183" cy="128"/>
                </a:xfrm>
                <a:prstGeom prst="line">
                  <a:avLst/>
                </a:prstGeom>
                <a:noFill/>
                <a:ln w="38100">
                  <a:solidFill>
                    <a:srgbClr val="FF3300"/>
                  </a:solidFill>
                  <a:round/>
                  <a:headEnd/>
                  <a:tailEnd/>
                </a:ln>
              </p:spPr>
              <p:txBody>
                <a:bodyPr/>
                <a:lstStyle/>
                <a:p>
                  <a:endParaRPr lang="en-US"/>
                </a:p>
              </p:txBody>
            </p:sp>
            <p:sp>
              <p:nvSpPr>
                <p:cNvPr id="48" name="Line 48"/>
                <p:cNvSpPr>
                  <a:spLocks noChangeShapeType="1"/>
                </p:cNvSpPr>
                <p:nvPr/>
              </p:nvSpPr>
              <p:spPr bwMode="auto">
                <a:xfrm flipH="1">
                  <a:off x="4919" y="2843"/>
                  <a:ext cx="174" cy="156"/>
                </a:xfrm>
                <a:prstGeom prst="line">
                  <a:avLst/>
                </a:prstGeom>
                <a:noFill/>
                <a:ln w="38100">
                  <a:solidFill>
                    <a:srgbClr val="FF3300"/>
                  </a:solidFill>
                  <a:round/>
                  <a:headEnd/>
                  <a:tailEnd/>
                </a:ln>
              </p:spPr>
              <p:txBody>
                <a:bodyPr/>
                <a:lstStyle/>
                <a:p>
                  <a:endParaRPr lang="en-US"/>
                </a:p>
              </p:txBody>
            </p:sp>
          </p:grpSp>
        </p:grpSp>
        <p:sp>
          <p:nvSpPr>
            <p:cNvPr id="49" name="Line 49"/>
            <p:cNvSpPr>
              <a:spLocks noChangeShapeType="1"/>
            </p:cNvSpPr>
            <p:nvPr/>
          </p:nvSpPr>
          <p:spPr bwMode="auto">
            <a:xfrm flipH="1">
              <a:off x="6510338" y="2667000"/>
              <a:ext cx="508000" cy="203200"/>
            </a:xfrm>
            <a:prstGeom prst="line">
              <a:avLst/>
            </a:prstGeom>
            <a:noFill/>
            <a:ln w="28575">
              <a:solidFill>
                <a:srgbClr val="000099"/>
              </a:solidFill>
              <a:prstDash val="sysDot"/>
              <a:round/>
              <a:headEnd type="arrow" w="med" len="med"/>
              <a:tailEnd type="arrow" w="med" len="med"/>
            </a:ln>
          </p:spPr>
          <p:txBody>
            <a:bodyPr/>
            <a:lstStyle/>
            <a:p>
              <a:endParaRPr lang="en-US"/>
            </a:p>
          </p:txBody>
        </p:sp>
        <p:sp>
          <p:nvSpPr>
            <p:cNvPr id="50" name="Freeform 50"/>
            <p:cNvSpPr>
              <a:spLocks/>
            </p:cNvSpPr>
            <p:nvPr/>
          </p:nvSpPr>
          <p:spPr bwMode="auto">
            <a:xfrm>
              <a:off x="3211513" y="2763838"/>
              <a:ext cx="2960687" cy="111760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000099"/>
              </a:solidFill>
              <a:prstDash val="sysDot"/>
              <a:round/>
              <a:headEnd type="arrow" w="med" len="med"/>
              <a:tailEnd type="arrow" w="med" len="med"/>
            </a:ln>
          </p:spPr>
          <p:txBody>
            <a:bodyPr/>
            <a:lstStyle/>
            <a:p>
              <a:endParaRPr lang="en-US"/>
            </a:p>
          </p:txBody>
        </p:sp>
        <p:sp>
          <p:nvSpPr>
            <p:cNvPr id="51" name="Line 51"/>
            <p:cNvSpPr>
              <a:spLocks noChangeShapeType="1"/>
            </p:cNvSpPr>
            <p:nvPr/>
          </p:nvSpPr>
          <p:spPr bwMode="auto">
            <a:xfrm flipH="1" flipV="1">
              <a:off x="2409825" y="3487738"/>
              <a:ext cx="536575" cy="493712"/>
            </a:xfrm>
            <a:prstGeom prst="line">
              <a:avLst/>
            </a:prstGeom>
            <a:noFill/>
            <a:ln w="28575">
              <a:solidFill>
                <a:srgbClr val="000099"/>
              </a:solidFill>
              <a:prstDash val="sysDot"/>
              <a:round/>
              <a:headEnd type="arrow" w="med" len="med"/>
              <a:tailEnd type="arrow" w="med" len="med"/>
            </a:ln>
          </p:spPr>
          <p:txBody>
            <a:bodyPr/>
            <a:lstStyle/>
            <a:p>
              <a:endParaRPr lang="en-US"/>
            </a:p>
          </p:txBody>
        </p:sp>
        <p:sp>
          <p:nvSpPr>
            <p:cNvPr id="52" name="Line 52"/>
            <p:cNvSpPr>
              <a:spLocks noChangeShapeType="1"/>
            </p:cNvSpPr>
            <p:nvPr/>
          </p:nvSpPr>
          <p:spPr bwMode="auto">
            <a:xfrm flipV="1">
              <a:off x="5072063" y="3727450"/>
              <a:ext cx="114300" cy="593725"/>
            </a:xfrm>
            <a:prstGeom prst="line">
              <a:avLst/>
            </a:prstGeom>
            <a:noFill/>
            <a:ln w="28575">
              <a:solidFill>
                <a:srgbClr val="009900"/>
              </a:solidFill>
              <a:prstDash val="sysDot"/>
              <a:round/>
              <a:headEnd/>
              <a:tailEnd type="arrow" w="med" len="med"/>
            </a:ln>
          </p:spPr>
          <p:txBody>
            <a:bodyPr/>
            <a:lstStyle/>
            <a:p>
              <a:endParaRPr lang="en-US"/>
            </a:p>
          </p:txBody>
        </p:sp>
      </p:grpSp>
      <p:sp>
        <p:nvSpPr>
          <p:cNvPr id="54" name="TextBox 53"/>
          <p:cNvSpPr txBox="1"/>
          <p:nvPr/>
        </p:nvSpPr>
        <p:spPr>
          <a:xfrm>
            <a:off x="1219200" y="5715000"/>
            <a:ext cx="6705600" cy="677108"/>
          </a:xfrm>
          <a:prstGeom prst="rect">
            <a:avLst/>
          </a:prstGeom>
          <a:noFill/>
        </p:spPr>
        <p:txBody>
          <a:bodyPr wrap="square" rtlCol="0">
            <a:spAutoFit/>
          </a:bodyPr>
          <a:lstStyle/>
          <a:p>
            <a:r>
              <a:rPr lang="en-US" b="1" dirty="0" smtClean="0"/>
              <a:t>ROUTE DISRPUTION IN </a:t>
            </a:r>
            <a:r>
              <a:rPr lang="en-US" sz="2000" b="1" dirty="0" smtClean="0"/>
              <a:t>DSR </a:t>
            </a:r>
            <a:r>
              <a:rPr lang="en-US" b="1" dirty="0" smtClean="0"/>
              <a:t>WITH RUSHING; THE ADVERSARY </a:t>
            </a:r>
            <a:r>
              <a:rPr lang="en-US" b="1" i="1" dirty="0" smtClean="0"/>
              <a:t>DROPS ALL ROUTE REPLIES (RREP) CONTROL PACKETS.</a:t>
            </a:r>
            <a:endParaRPr lang="en-US" b="1" i="1" dirty="0"/>
          </a:p>
        </p:txBody>
      </p:sp>
      <p:sp>
        <p:nvSpPr>
          <p:cNvPr id="55" name="Date Placeholder 54"/>
          <p:cNvSpPr>
            <a:spLocks noGrp="1"/>
          </p:cNvSpPr>
          <p:nvPr>
            <p:ph type="dt" sz="half" idx="10"/>
          </p:nvPr>
        </p:nvSpPr>
        <p:spPr/>
        <p:txBody>
          <a:bodyPr/>
          <a:lstStyle/>
          <a:p>
            <a:fld id="{55CDD86F-0C19-4314-91C7-9B7A26E73DF7}" type="datetime1">
              <a:rPr lang="en-US" smtClean="0"/>
              <a:pPr/>
              <a:t>12/9/2009</a:t>
            </a:fld>
            <a:endParaRPr lang="en-US" dirty="0"/>
          </a:p>
        </p:txBody>
      </p:sp>
      <p:sp>
        <p:nvSpPr>
          <p:cNvPr id="56" name="Slide Number Placeholder 55"/>
          <p:cNvSpPr>
            <a:spLocks noGrp="1"/>
          </p:cNvSpPr>
          <p:nvPr>
            <p:ph type="sldNum" sz="quarter" idx="12"/>
          </p:nvPr>
        </p:nvSpPr>
        <p:spPr/>
        <p:txBody>
          <a:bodyPr/>
          <a:lstStyle/>
          <a:p>
            <a:fld id="{6CD1B990-1D4F-4E6B-8C95-06EE727133D9}" type="slidenum">
              <a:rPr lang="en-US" smtClean="0"/>
              <a:pPr/>
              <a:t>8</a:t>
            </a:fld>
            <a:endParaRPr lang="en-US" dirty="0"/>
          </a:p>
        </p:txBody>
      </p:sp>
      <p:sp>
        <p:nvSpPr>
          <p:cNvPr id="57" name="Footer Placeholder 56"/>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Route Diversion</a:t>
            </a:r>
            <a:endParaRPr lang="en-US" dirty="0">
              <a:solidFill>
                <a:srgbClr val="C00000"/>
              </a:solidFill>
            </a:endParaRPr>
          </a:p>
        </p:txBody>
      </p:sp>
      <p:grpSp>
        <p:nvGrpSpPr>
          <p:cNvPr id="37" name="Group 36"/>
          <p:cNvGrpSpPr/>
          <p:nvPr/>
        </p:nvGrpSpPr>
        <p:grpSpPr>
          <a:xfrm>
            <a:off x="457200" y="1600200"/>
            <a:ext cx="7696200" cy="4114799"/>
            <a:chOff x="457200" y="1600200"/>
            <a:chExt cx="8229600" cy="4525963"/>
          </a:xfrm>
        </p:grpSpPr>
        <p:sp>
          <p:nvSpPr>
            <p:cNvPr id="5" name="Oval 2"/>
            <p:cNvSpPr>
              <a:spLocks noChangeArrowheads="1"/>
            </p:cNvSpPr>
            <p:nvPr/>
          </p:nvSpPr>
          <p:spPr bwMode="auto">
            <a:xfrm>
              <a:off x="2539670" y="2962798"/>
              <a:ext cx="3056851" cy="2381875"/>
            </a:xfrm>
            <a:prstGeom prst="ellipse">
              <a:avLst/>
            </a:prstGeom>
            <a:solidFill>
              <a:srgbClr val="C0C0C0"/>
            </a:solidFill>
            <a:ln w="9525">
              <a:noFill/>
              <a:round/>
              <a:headEnd/>
              <a:tailEnd/>
            </a:ln>
          </p:spPr>
          <p:txBody>
            <a:bodyPr wrap="none" anchor="ctr"/>
            <a:lstStyle/>
            <a:p>
              <a:endParaRPr lang="en-US"/>
            </a:p>
          </p:txBody>
        </p:sp>
        <p:sp>
          <p:nvSpPr>
            <p:cNvPr id="6" name="Oval 3"/>
            <p:cNvSpPr>
              <a:spLocks noChangeArrowheads="1"/>
            </p:cNvSpPr>
            <p:nvPr/>
          </p:nvSpPr>
          <p:spPr bwMode="auto">
            <a:xfrm>
              <a:off x="4725762" y="3744289"/>
              <a:ext cx="3056851" cy="2381874"/>
            </a:xfrm>
            <a:prstGeom prst="ellipse">
              <a:avLst/>
            </a:prstGeom>
            <a:solidFill>
              <a:srgbClr val="C0C0C0"/>
            </a:solidFill>
            <a:ln w="9525">
              <a:noFill/>
              <a:round/>
              <a:headEnd/>
              <a:tailEnd/>
            </a:ln>
          </p:spPr>
          <p:txBody>
            <a:bodyPr wrap="none" anchor="ctr"/>
            <a:lstStyle/>
            <a:p>
              <a:endParaRPr lang="en-US"/>
            </a:p>
          </p:txBody>
        </p:sp>
        <p:sp>
          <p:nvSpPr>
            <p:cNvPr id="7" name="Oval 4"/>
            <p:cNvSpPr>
              <a:spLocks noChangeArrowheads="1"/>
            </p:cNvSpPr>
            <p:nvPr/>
          </p:nvSpPr>
          <p:spPr bwMode="auto">
            <a:xfrm>
              <a:off x="3517394" y="3316807"/>
              <a:ext cx="3056852" cy="2381874"/>
            </a:xfrm>
            <a:prstGeom prst="ellipse">
              <a:avLst/>
            </a:prstGeom>
            <a:solidFill>
              <a:srgbClr val="C0C0C0"/>
            </a:solidFill>
            <a:ln w="9525">
              <a:noFill/>
              <a:round/>
              <a:headEnd/>
              <a:tailEnd/>
            </a:ln>
          </p:spPr>
          <p:txBody>
            <a:bodyPr wrap="none" anchor="ctr"/>
            <a:lstStyle/>
            <a:p>
              <a:endParaRPr lang="en-US"/>
            </a:p>
          </p:txBody>
        </p:sp>
        <p:sp>
          <p:nvSpPr>
            <p:cNvPr id="8" name="Oval 7"/>
            <p:cNvSpPr>
              <a:spLocks noChangeArrowheads="1"/>
            </p:cNvSpPr>
            <p:nvPr/>
          </p:nvSpPr>
          <p:spPr bwMode="auto">
            <a:xfrm>
              <a:off x="457200" y="3450395"/>
              <a:ext cx="3056851" cy="2381874"/>
            </a:xfrm>
            <a:prstGeom prst="ellipse">
              <a:avLst/>
            </a:prstGeom>
            <a:solidFill>
              <a:srgbClr val="C0C0C0"/>
            </a:solidFill>
            <a:ln w="9525">
              <a:noFill/>
              <a:round/>
              <a:headEnd/>
              <a:tailEnd/>
            </a:ln>
          </p:spPr>
          <p:txBody>
            <a:bodyPr wrap="none" anchor="ctr"/>
            <a:lstStyle/>
            <a:p>
              <a:endParaRPr lang="en-US"/>
            </a:p>
          </p:txBody>
        </p:sp>
        <p:sp>
          <p:nvSpPr>
            <p:cNvPr id="9" name="Oval 8"/>
            <p:cNvSpPr>
              <a:spLocks noChangeArrowheads="1"/>
            </p:cNvSpPr>
            <p:nvPr/>
          </p:nvSpPr>
          <p:spPr bwMode="auto">
            <a:xfrm>
              <a:off x="776422" y="2468522"/>
              <a:ext cx="3056852" cy="2381875"/>
            </a:xfrm>
            <a:prstGeom prst="ellipse">
              <a:avLst/>
            </a:prstGeom>
            <a:solidFill>
              <a:srgbClr val="C0C0C0"/>
            </a:solidFill>
            <a:ln w="9525">
              <a:noFill/>
              <a:round/>
              <a:headEnd/>
              <a:tailEnd/>
            </a:ln>
          </p:spPr>
          <p:txBody>
            <a:bodyPr wrap="none" anchor="ctr"/>
            <a:lstStyle/>
            <a:p>
              <a:endParaRPr lang="en-US"/>
            </a:p>
          </p:txBody>
        </p:sp>
        <p:sp>
          <p:nvSpPr>
            <p:cNvPr id="10" name="Oval 9"/>
            <p:cNvSpPr>
              <a:spLocks noChangeArrowheads="1"/>
            </p:cNvSpPr>
            <p:nvPr/>
          </p:nvSpPr>
          <p:spPr bwMode="auto">
            <a:xfrm>
              <a:off x="975310" y="1600200"/>
              <a:ext cx="3056851" cy="2381875"/>
            </a:xfrm>
            <a:prstGeom prst="ellipse">
              <a:avLst/>
            </a:prstGeom>
            <a:solidFill>
              <a:srgbClr val="C0C0C0"/>
            </a:solidFill>
            <a:ln w="9525">
              <a:noFill/>
              <a:round/>
              <a:headEnd/>
              <a:tailEnd/>
            </a:ln>
          </p:spPr>
          <p:txBody>
            <a:bodyPr wrap="none" anchor="ctr"/>
            <a:lstStyle/>
            <a:p>
              <a:endParaRPr lang="en-US"/>
            </a:p>
          </p:txBody>
        </p:sp>
        <p:sp>
          <p:nvSpPr>
            <p:cNvPr id="11" name="Oval 10"/>
            <p:cNvSpPr>
              <a:spLocks noChangeArrowheads="1"/>
            </p:cNvSpPr>
            <p:nvPr/>
          </p:nvSpPr>
          <p:spPr bwMode="auto">
            <a:xfrm>
              <a:off x="4916293" y="2078445"/>
              <a:ext cx="3056851" cy="2381875"/>
            </a:xfrm>
            <a:prstGeom prst="ellipse">
              <a:avLst/>
            </a:prstGeom>
            <a:solidFill>
              <a:srgbClr val="969696"/>
            </a:solidFill>
            <a:ln w="9525">
              <a:noFill/>
              <a:round/>
              <a:headEnd/>
              <a:tailEnd/>
            </a:ln>
          </p:spPr>
          <p:txBody>
            <a:bodyPr wrap="none" anchor="ctr"/>
            <a:lstStyle/>
            <a:p>
              <a:endParaRPr lang="en-US"/>
            </a:p>
          </p:txBody>
        </p:sp>
        <p:sp>
          <p:nvSpPr>
            <p:cNvPr id="12" name="Oval 11"/>
            <p:cNvSpPr>
              <a:spLocks noChangeArrowheads="1"/>
            </p:cNvSpPr>
            <p:nvPr/>
          </p:nvSpPr>
          <p:spPr bwMode="auto">
            <a:xfrm>
              <a:off x="1670581" y="2138560"/>
              <a:ext cx="3056851" cy="2381874"/>
            </a:xfrm>
            <a:prstGeom prst="ellipse">
              <a:avLst/>
            </a:prstGeom>
            <a:solidFill>
              <a:srgbClr val="C0C0C0"/>
            </a:solidFill>
            <a:ln w="9525">
              <a:noFill/>
              <a:round/>
              <a:headEnd/>
              <a:tailEnd/>
            </a:ln>
          </p:spPr>
          <p:txBody>
            <a:bodyPr wrap="none" anchor="ctr"/>
            <a:lstStyle/>
            <a:p>
              <a:endParaRPr lang="en-US"/>
            </a:p>
          </p:txBody>
        </p:sp>
        <p:pic>
          <p:nvPicPr>
            <p:cNvPr id="13" name="Picture 12"/>
            <p:cNvPicPr>
              <a:picLocks noChangeAspect="1" noChangeArrowheads="1"/>
            </p:cNvPicPr>
            <p:nvPr/>
          </p:nvPicPr>
          <p:blipFill>
            <a:blip r:embed="rId3" cstate="print"/>
            <a:srcRect/>
            <a:stretch>
              <a:fillRect/>
            </a:stretch>
          </p:blipFill>
          <p:spPr bwMode="auto">
            <a:xfrm>
              <a:off x="2379223" y="2594095"/>
              <a:ext cx="419502" cy="241795"/>
            </a:xfrm>
            <a:prstGeom prst="rect">
              <a:avLst/>
            </a:prstGeom>
            <a:noFill/>
            <a:ln w="9525">
              <a:noFill/>
              <a:miter lim="800000"/>
              <a:headEnd/>
              <a:tailEnd/>
            </a:ln>
          </p:spPr>
        </p:pic>
        <p:pic>
          <p:nvPicPr>
            <p:cNvPr id="14" name="Picture 13"/>
            <p:cNvPicPr>
              <a:picLocks noChangeAspect="1" noChangeArrowheads="1"/>
            </p:cNvPicPr>
            <p:nvPr/>
          </p:nvPicPr>
          <p:blipFill>
            <a:blip r:embed="rId3" cstate="print"/>
            <a:srcRect/>
            <a:stretch>
              <a:fillRect/>
            </a:stretch>
          </p:blipFill>
          <p:spPr bwMode="auto">
            <a:xfrm>
              <a:off x="3091207" y="3197913"/>
              <a:ext cx="419502" cy="241795"/>
            </a:xfrm>
            <a:prstGeom prst="rect">
              <a:avLst/>
            </a:prstGeom>
            <a:noFill/>
            <a:ln w="9525">
              <a:noFill/>
              <a:miter lim="800000"/>
              <a:headEnd/>
              <a:tailEnd/>
            </a:ln>
          </p:spPr>
        </p:pic>
        <p:pic>
          <p:nvPicPr>
            <p:cNvPr id="15" name="Picture 14"/>
            <p:cNvPicPr>
              <a:picLocks noChangeAspect="1" noChangeArrowheads="1"/>
            </p:cNvPicPr>
            <p:nvPr/>
          </p:nvPicPr>
          <p:blipFill>
            <a:blip r:embed="rId3" cstate="print"/>
            <a:srcRect/>
            <a:stretch>
              <a:fillRect/>
            </a:stretch>
          </p:blipFill>
          <p:spPr bwMode="auto">
            <a:xfrm>
              <a:off x="2058329" y="3483791"/>
              <a:ext cx="419502" cy="241795"/>
            </a:xfrm>
            <a:prstGeom prst="rect">
              <a:avLst/>
            </a:prstGeom>
            <a:noFill/>
            <a:ln w="9525">
              <a:noFill/>
              <a:miter lim="800000"/>
              <a:headEnd/>
              <a:tailEnd/>
            </a:ln>
          </p:spPr>
        </p:pic>
        <p:pic>
          <p:nvPicPr>
            <p:cNvPr id="16" name="Picture 15"/>
            <p:cNvPicPr>
              <a:picLocks noChangeAspect="1" noChangeArrowheads="1"/>
            </p:cNvPicPr>
            <p:nvPr/>
          </p:nvPicPr>
          <p:blipFill>
            <a:blip r:embed="rId3" cstate="print"/>
            <a:srcRect/>
            <a:stretch>
              <a:fillRect/>
            </a:stretch>
          </p:blipFill>
          <p:spPr bwMode="auto">
            <a:xfrm>
              <a:off x="2875605" y="4078259"/>
              <a:ext cx="419503" cy="241794"/>
            </a:xfrm>
            <a:prstGeom prst="rect">
              <a:avLst/>
            </a:prstGeom>
            <a:noFill/>
            <a:ln w="9525">
              <a:noFill/>
              <a:miter lim="800000"/>
              <a:headEnd/>
              <a:tailEnd/>
            </a:ln>
          </p:spPr>
        </p:pic>
        <p:pic>
          <p:nvPicPr>
            <p:cNvPr id="17" name="Picture 16"/>
            <p:cNvPicPr>
              <a:picLocks noChangeAspect="1" noChangeArrowheads="1"/>
            </p:cNvPicPr>
            <p:nvPr/>
          </p:nvPicPr>
          <p:blipFill>
            <a:blip r:embed="rId3" cstate="print"/>
            <a:srcRect/>
            <a:stretch>
              <a:fillRect/>
            </a:stretch>
          </p:blipFill>
          <p:spPr bwMode="auto">
            <a:xfrm>
              <a:off x="1859440" y="4479023"/>
              <a:ext cx="419503" cy="241794"/>
            </a:xfrm>
            <a:prstGeom prst="rect">
              <a:avLst/>
            </a:prstGeom>
            <a:noFill/>
            <a:ln w="9525">
              <a:noFill/>
              <a:miter lim="800000"/>
              <a:headEnd/>
              <a:tailEnd/>
            </a:ln>
          </p:spPr>
        </p:pic>
        <p:pic>
          <p:nvPicPr>
            <p:cNvPr id="18" name="Picture 17"/>
            <p:cNvPicPr>
              <a:picLocks noChangeAspect="1" noChangeArrowheads="1"/>
            </p:cNvPicPr>
            <p:nvPr/>
          </p:nvPicPr>
          <p:blipFill>
            <a:blip r:embed="rId3" cstate="print"/>
            <a:srcRect/>
            <a:stretch>
              <a:fillRect/>
            </a:stretch>
          </p:blipFill>
          <p:spPr bwMode="auto">
            <a:xfrm>
              <a:off x="5182033" y="3661464"/>
              <a:ext cx="419503" cy="241794"/>
            </a:xfrm>
            <a:prstGeom prst="rect">
              <a:avLst/>
            </a:prstGeom>
            <a:noFill/>
            <a:ln w="9525">
              <a:noFill/>
              <a:miter lim="800000"/>
              <a:headEnd/>
              <a:tailEnd/>
            </a:ln>
          </p:spPr>
        </p:pic>
        <p:pic>
          <p:nvPicPr>
            <p:cNvPr id="19" name="Picture 18"/>
            <p:cNvPicPr>
              <a:picLocks noChangeAspect="1" noChangeArrowheads="1"/>
            </p:cNvPicPr>
            <p:nvPr/>
          </p:nvPicPr>
          <p:blipFill>
            <a:blip r:embed="rId3" cstate="print"/>
            <a:srcRect/>
            <a:stretch>
              <a:fillRect/>
            </a:stretch>
          </p:blipFill>
          <p:spPr bwMode="auto">
            <a:xfrm>
              <a:off x="4088987" y="2448485"/>
              <a:ext cx="419503" cy="241794"/>
            </a:xfrm>
            <a:prstGeom prst="rect">
              <a:avLst/>
            </a:prstGeom>
            <a:noFill/>
            <a:ln w="9525">
              <a:noFill/>
              <a:miter lim="800000"/>
              <a:headEnd/>
              <a:tailEnd/>
            </a:ln>
          </p:spPr>
        </p:pic>
        <p:pic>
          <p:nvPicPr>
            <p:cNvPr id="20" name="Picture 19"/>
            <p:cNvPicPr>
              <a:picLocks noChangeAspect="1" noChangeArrowheads="1"/>
            </p:cNvPicPr>
            <p:nvPr/>
          </p:nvPicPr>
          <p:blipFill>
            <a:blip r:embed="rId3" cstate="print"/>
            <a:srcRect/>
            <a:stretch>
              <a:fillRect/>
            </a:stretch>
          </p:blipFill>
          <p:spPr bwMode="auto">
            <a:xfrm>
              <a:off x="3928540" y="3982075"/>
              <a:ext cx="419503" cy="241794"/>
            </a:xfrm>
            <a:prstGeom prst="rect">
              <a:avLst/>
            </a:prstGeom>
            <a:noFill/>
            <a:ln w="9525">
              <a:noFill/>
              <a:miter lim="800000"/>
              <a:headEnd/>
              <a:tailEnd/>
            </a:ln>
          </p:spPr>
        </p:pic>
        <p:pic>
          <p:nvPicPr>
            <p:cNvPr id="21" name="Picture 20"/>
            <p:cNvPicPr>
              <a:picLocks noChangeAspect="1" noChangeArrowheads="1"/>
            </p:cNvPicPr>
            <p:nvPr/>
          </p:nvPicPr>
          <p:blipFill>
            <a:blip r:embed="rId3" cstate="print"/>
            <a:srcRect/>
            <a:stretch>
              <a:fillRect/>
            </a:stretch>
          </p:blipFill>
          <p:spPr bwMode="auto">
            <a:xfrm>
              <a:off x="5442759" y="2588752"/>
              <a:ext cx="419503" cy="241795"/>
            </a:xfrm>
            <a:prstGeom prst="rect">
              <a:avLst/>
            </a:prstGeom>
            <a:noFill/>
            <a:ln w="9525">
              <a:noFill/>
              <a:miter lim="800000"/>
              <a:headEnd/>
              <a:tailEnd/>
            </a:ln>
          </p:spPr>
        </p:pic>
        <p:pic>
          <p:nvPicPr>
            <p:cNvPr id="22" name="Picture 21"/>
            <p:cNvPicPr>
              <a:picLocks noChangeAspect="1" noChangeArrowheads="1"/>
            </p:cNvPicPr>
            <p:nvPr/>
          </p:nvPicPr>
          <p:blipFill>
            <a:blip r:embed="rId3" cstate="print"/>
            <a:srcRect/>
            <a:stretch>
              <a:fillRect/>
            </a:stretch>
          </p:blipFill>
          <p:spPr bwMode="auto">
            <a:xfrm>
              <a:off x="4936349" y="4421580"/>
              <a:ext cx="419502" cy="241795"/>
            </a:xfrm>
            <a:prstGeom prst="rect">
              <a:avLst/>
            </a:prstGeom>
            <a:noFill/>
            <a:ln w="9525">
              <a:noFill/>
              <a:miter lim="800000"/>
              <a:headEnd/>
              <a:tailEnd/>
            </a:ln>
          </p:spPr>
        </p:pic>
        <p:pic>
          <p:nvPicPr>
            <p:cNvPr id="23" name="Picture 22"/>
            <p:cNvPicPr>
              <a:picLocks noChangeAspect="1" noChangeArrowheads="1"/>
            </p:cNvPicPr>
            <p:nvPr/>
          </p:nvPicPr>
          <p:blipFill>
            <a:blip r:embed="rId3" cstate="print"/>
            <a:srcRect/>
            <a:stretch>
              <a:fillRect/>
            </a:stretch>
          </p:blipFill>
          <p:spPr bwMode="auto">
            <a:xfrm>
              <a:off x="6281764" y="3137799"/>
              <a:ext cx="419503" cy="241794"/>
            </a:xfrm>
            <a:prstGeom prst="rect">
              <a:avLst/>
            </a:prstGeom>
            <a:noFill/>
            <a:ln w="9525">
              <a:noFill/>
              <a:miter lim="800000"/>
              <a:headEnd/>
              <a:tailEnd/>
            </a:ln>
          </p:spPr>
        </p:pic>
        <p:pic>
          <p:nvPicPr>
            <p:cNvPr id="24" name="Picture 23"/>
            <p:cNvPicPr>
              <a:picLocks noChangeAspect="1" noChangeArrowheads="1"/>
            </p:cNvPicPr>
            <p:nvPr/>
          </p:nvPicPr>
          <p:blipFill>
            <a:blip r:embed="rId3" cstate="print"/>
            <a:srcRect/>
            <a:stretch>
              <a:fillRect/>
            </a:stretch>
          </p:blipFill>
          <p:spPr bwMode="auto">
            <a:xfrm>
              <a:off x="6492351" y="3823105"/>
              <a:ext cx="419503" cy="241795"/>
            </a:xfrm>
            <a:prstGeom prst="rect">
              <a:avLst/>
            </a:prstGeom>
            <a:noFill/>
            <a:ln w="9525">
              <a:noFill/>
              <a:miter lim="800000"/>
              <a:headEnd/>
              <a:tailEnd/>
            </a:ln>
          </p:spPr>
        </p:pic>
        <p:pic>
          <p:nvPicPr>
            <p:cNvPr id="25" name="Picture 24"/>
            <p:cNvPicPr>
              <a:picLocks noChangeAspect="1" noChangeArrowheads="1"/>
            </p:cNvPicPr>
            <p:nvPr/>
          </p:nvPicPr>
          <p:blipFill>
            <a:blip r:embed="rId3" cstate="print"/>
            <a:srcRect/>
            <a:stretch>
              <a:fillRect/>
            </a:stretch>
          </p:blipFill>
          <p:spPr bwMode="auto">
            <a:xfrm>
              <a:off x="7214363" y="2869286"/>
              <a:ext cx="419503" cy="241795"/>
            </a:xfrm>
            <a:prstGeom prst="rect">
              <a:avLst/>
            </a:prstGeom>
            <a:noFill/>
            <a:ln w="9525">
              <a:noFill/>
              <a:miter lim="800000"/>
              <a:headEnd/>
              <a:tailEnd/>
            </a:ln>
          </p:spPr>
        </p:pic>
        <p:pic>
          <p:nvPicPr>
            <p:cNvPr id="26" name="Picture 25"/>
            <p:cNvPicPr>
              <a:picLocks noChangeAspect="1" noChangeArrowheads="1"/>
            </p:cNvPicPr>
            <p:nvPr/>
          </p:nvPicPr>
          <p:blipFill>
            <a:blip r:embed="rId3" cstate="print"/>
            <a:srcRect/>
            <a:stretch>
              <a:fillRect/>
            </a:stretch>
          </p:blipFill>
          <p:spPr bwMode="auto">
            <a:xfrm>
              <a:off x="4157512" y="5068146"/>
              <a:ext cx="419502" cy="241795"/>
            </a:xfrm>
            <a:prstGeom prst="rect">
              <a:avLst/>
            </a:prstGeom>
            <a:noFill/>
            <a:ln w="9525">
              <a:noFill/>
              <a:miter lim="800000"/>
              <a:headEnd/>
              <a:tailEnd/>
            </a:ln>
          </p:spPr>
        </p:pic>
        <p:pic>
          <p:nvPicPr>
            <p:cNvPr id="27" name="Picture 26"/>
            <p:cNvPicPr>
              <a:picLocks noChangeAspect="1" noChangeArrowheads="1"/>
            </p:cNvPicPr>
            <p:nvPr/>
          </p:nvPicPr>
          <p:blipFill>
            <a:blip r:embed="rId3" cstate="print"/>
            <a:srcRect/>
            <a:stretch>
              <a:fillRect/>
            </a:stretch>
          </p:blipFill>
          <p:spPr bwMode="auto">
            <a:xfrm>
              <a:off x="6067835" y="4788947"/>
              <a:ext cx="419503" cy="241794"/>
            </a:xfrm>
            <a:prstGeom prst="rect">
              <a:avLst/>
            </a:prstGeom>
            <a:noFill/>
            <a:ln w="9525">
              <a:noFill/>
              <a:miter lim="800000"/>
              <a:headEnd/>
              <a:tailEnd/>
            </a:ln>
          </p:spPr>
        </p:pic>
        <p:sp>
          <p:nvSpPr>
            <p:cNvPr id="28" name="Rectangle 27"/>
            <p:cNvSpPr>
              <a:spLocks noChangeArrowheads="1"/>
            </p:cNvSpPr>
            <p:nvPr/>
          </p:nvSpPr>
          <p:spPr bwMode="auto">
            <a:xfrm>
              <a:off x="2942458" y="4135701"/>
              <a:ext cx="244013" cy="1095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 name="Rectangle 28"/>
            <p:cNvSpPr>
              <a:spLocks noChangeArrowheads="1"/>
            </p:cNvSpPr>
            <p:nvPr/>
          </p:nvSpPr>
          <p:spPr bwMode="auto">
            <a:xfrm>
              <a:off x="6356974" y="3200585"/>
              <a:ext cx="244013" cy="109542"/>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0" name="Freeform 29"/>
            <p:cNvSpPr>
              <a:spLocks/>
            </p:cNvSpPr>
            <p:nvPr/>
          </p:nvSpPr>
          <p:spPr bwMode="auto">
            <a:xfrm>
              <a:off x="3201514" y="3169860"/>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19050">
              <a:solidFill>
                <a:schemeClr val="tx1"/>
              </a:solidFill>
              <a:round/>
              <a:headEnd/>
              <a:tailEnd/>
            </a:ln>
          </p:spPr>
          <p:txBody>
            <a:bodyPr/>
            <a:lstStyle/>
            <a:p>
              <a:endParaRPr lang="en-US"/>
            </a:p>
          </p:txBody>
        </p:sp>
        <p:sp>
          <p:nvSpPr>
            <p:cNvPr id="31" name="Text Box 30"/>
            <p:cNvSpPr txBox="1">
              <a:spLocks noChangeArrowheads="1"/>
            </p:cNvSpPr>
            <p:nvPr/>
          </p:nvSpPr>
          <p:spPr bwMode="auto">
            <a:xfrm>
              <a:off x="5090110" y="2976157"/>
              <a:ext cx="1002794" cy="256489"/>
            </a:xfrm>
            <a:prstGeom prst="rect">
              <a:avLst/>
            </a:prstGeom>
            <a:noFill/>
            <a:ln w="9525">
              <a:noFill/>
              <a:miter lim="800000"/>
              <a:headEnd/>
              <a:tailEnd/>
            </a:ln>
          </p:spPr>
          <p:txBody>
            <a:bodyPr wrap="none">
              <a:spAutoFit/>
            </a:bodyPr>
            <a:lstStyle/>
            <a:p>
              <a:r>
                <a:rPr lang="en-US" sz="1400"/>
                <a:t>wormhole</a:t>
              </a:r>
            </a:p>
          </p:txBody>
        </p:sp>
        <p:sp>
          <p:nvSpPr>
            <p:cNvPr id="32" name="Text Box 31"/>
            <p:cNvSpPr txBox="1">
              <a:spLocks noChangeArrowheads="1"/>
            </p:cNvSpPr>
            <p:nvPr/>
          </p:nvSpPr>
          <p:spPr bwMode="auto">
            <a:xfrm>
              <a:off x="1346344" y="3402303"/>
              <a:ext cx="753767" cy="256489"/>
            </a:xfrm>
            <a:prstGeom prst="rect">
              <a:avLst/>
            </a:prstGeom>
            <a:noFill/>
            <a:ln w="9525">
              <a:noFill/>
              <a:miter lim="800000"/>
              <a:headEnd/>
              <a:tailEnd/>
            </a:ln>
          </p:spPr>
          <p:txBody>
            <a:bodyPr wrap="none">
              <a:spAutoFit/>
            </a:bodyPr>
            <a:lstStyle/>
            <a:p>
              <a:r>
                <a:rPr lang="en-US" sz="1400" dirty="0"/>
                <a:t>source</a:t>
              </a:r>
            </a:p>
          </p:txBody>
        </p:sp>
        <p:sp>
          <p:nvSpPr>
            <p:cNvPr id="33" name="Text Box 32"/>
            <p:cNvSpPr txBox="1">
              <a:spLocks noChangeArrowheads="1"/>
            </p:cNvSpPr>
            <p:nvPr/>
          </p:nvSpPr>
          <p:spPr bwMode="auto">
            <a:xfrm>
              <a:off x="7590411" y="2859936"/>
              <a:ext cx="1096389" cy="256489"/>
            </a:xfrm>
            <a:prstGeom prst="rect">
              <a:avLst/>
            </a:prstGeom>
            <a:noFill/>
            <a:ln w="9525">
              <a:noFill/>
              <a:miter lim="800000"/>
              <a:headEnd/>
              <a:tailEnd/>
            </a:ln>
          </p:spPr>
          <p:txBody>
            <a:bodyPr wrap="none">
              <a:spAutoFit/>
            </a:bodyPr>
            <a:lstStyle/>
            <a:p>
              <a:r>
                <a:rPr lang="en-US" sz="1400"/>
                <a:t>destination</a:t>
              </a:r>
            </a:p>
          </p:txBody>
        </p:sp>
        <p:sp>
          <p:nvSpPr>
            <p:cNvPr id="34" name="Freeform 33"/>
            <p:cNvSpPr>
              <a:spLocks/>
            </p:cNvSpPr>
            <p:nvPr/>
          </p:nvSpPr>
          <p:spPr bwMode="auto">
            <a:xfrm>
              <a:off x="3241626" y="3201921"/>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FF3300"/>
              </a:solidFill>
              <a:prstDash val="sysDot"/>
              <a:round/>
              <a:headEnd/>
              <a:tailEnd type="arrow" w="med" len="med"/>
            </a:ln>
          </p:spPr>
          <p:txBody>
            <a:bodyPr/>
            <a:lstStyle/>
            <a:p>
              <a:endParaRPr lang="en-US"/>
            </a:p>
          </p:txBody>
        </p:sp>
        <p:sp>
          <p:nvSpPr>
            <p:cNvPr id="38" name="Line 49"/>
            <p:cNvSpPr>
              <a:spLocks noChangeShapeType="1"/>
            </p:cNvSpPr>
            <p:nvPr/>
          </p:nvSpPr>
          <p:spPr bwMode="auto">
            <a:xfrm flipH="1">
              <a:off x="6654470" y="3048294"/>
              <a:ext cx="534824" cy="170993"/>
            </a:xfrm>
            <a:prstGeom prst="line">
              <a:avLst/>
            </a:prstGeom>
            <a:noFill/>
            <a:ln w="28575">
              <a:solidFill>
                <a:srgbClr val="000099"/>
              </a:solidFill>
              <a:prstDash val="sysDot"/>
              <a:round/>
              <a:headEnd type="arrow" w="med" len="med"/>
              <a:tailEnd type="arrow" w="med" len="med"/>
            </a:ln>
          </p:spPr>
          <p:txBody>
            <a:bodyPr/>
            <a:lstStyle/>
            <a:p>
              <a:endParaRPr lang="en-US"/>
            </a:p>
          </p:txBody>
        </p:sp>
        <p:sp>
          <p:nvSpPr>
            <p:cNvPr id="39" name="Freeform 50"/>
            <p:cNvSpPr>
              <a:spLocks/>
            </p:cNvSpPr>
            <p:nvPr/>
          </p:nvSpPr>
          <p:spPr bwMode="auto">
            <a:xfrm>
              <a:off x="3181458" y="3129784"/>
              <a:ext cx="3117019" cy="940460"/>
            </a:xfrm>
            <a:custGeom>
              <a:avLst/>
              <a:gdLst>
                <a:gd name="T0" fmla="*/ 0 w 1865"/>
                <a:gd name="T1" fmla="*/ 704 h 704"/>
                <a:gd name="T2" fmla="*/ 649 w 1865"/>
                <a:gd name="T3" fmla="*/ 110 h 704"/>
                <a:gd name="T4" fmla="*/ 1865 w 1865"/>
                <a:gd name="T5" fmla="*/ 46 h 704"/>
                <a:gd name="T6" fmla="*/ 0 60000 65536"/>
                <a:gd name="T7" fmla="*/ 0 60000 65536"/>
                <a:gd name="T8" fmla="*/ 0 60000 65536"/>
                <a:gd name="T9" fmla="*/ 0 w 1865"/>
                <a:gd name="T10" fmla="*/ 0 h 704"/>
                <a:gd name="T11" fmla="*/ 1865 w 1865"/>
                <a:gd name="T12" fmla="*/ 704 h 704"/>
              </a:gdLst>
              <a:ahLst/>
              <a:cxnLst>
                <a:cxn ang="T6">
                  <a:pos x="T0" y="T1"/>
                </a:cxn>
                <a:cxn ang="T7">
                  <a:pos x="T2" y="T3"/>
                </a:cxn>
                <a:cxn ang="T8">
                  <a:pos x="T4" y="T5"/>
                </a:cxn>
              </a:cxnLst>
              <a:rect l="T9" t="T10" r="T11" b="T12"/>
              <a:pathLst>
                <a:path w="1865" h="704">
                  <a:moveTo>
                    <a:pt x="0" y="704"/>
                  </a:moveTo>
                  <a:cubicBezTo>
                    <a:pt x="169" y="462"/>
                    <a:pt x="338" y="220"/>
                    <a:pt x="649" y="110"/>
                  </a:cubicBezTo>
                  <a:cubicBezTo>
                    <a:pt x="960" y="0"/>
                    <a:pt x="1664" y="57"/>
                    <a:pt x="1865" y="46"/>
                  </a:cubicBezTo>
                </a:path>
              </a:pathLst>
            </a:custGeom>
            <a:noFill/>
            <a:ln w="28575">
              <a:solidFill>
                <a:srgbClr val="000099"/>
              </a:solidFill>
              <a:prstDash val="sysDot"/>
              <a:round/>
              <a:headEnd type="arrow" w="med" len="med"/>
              <a:tailEnd type="arrow" w="med" len="med"/>
            </a:ln>
          </p:spPr>
          <p:txBody>
            <a:bodyPr/>
            <a:lstStyle/>
            <a:p>
              <a:endParaRPr lang="en-US"/>
            </a:p>
          </p:txBody>
        </p:sp>
        <p:sp>
          <p:nvSpPr>
            <p:cNvPr id="40" name="Line 51"/>
            <p:cNvSpPr>
              <a:spLocks noChangeShapeType="1"/>
            </p:cNvSpPr>
            <p:nvPr/>
          </p:nvSpPr>
          <p:spPr bwMode="auto">
            <a:xfrm flipH="1" flipV="1">
              <a:off x="2337439" y="3738945"/>
              <a:ext cx="564908" cy="415458"/>
            </a:xfrm>
            <a:prstGeom prst="line">
              <a:avLst/>
            </a:prstGeom>
            <a:noFill/>
            <a:ln w="28575">
              <a:solidFill>
                <a:srgbClr val="000099"/>
              </a:solidFill>
              <a:prstDash val="sysDot"/>
              <a:round/>
              <a:headEnd type="arrow" w="med" len="med"/>
              <a:tailEnd type="arrow" w="med" len="med"/>
            </a:ln>
          </p:spPr>
          <p:txBody>
            <a:bodyPr/>
            <a:lstStyle/>
            <a:p>
              <a:endParaRPr lang="en-US"/>
            </a:p>
          </p:txBody>
        </p:sp>
      </p:grpSp>
      <p:sp>
        <p:nvSpPr>
          <p:cNvPr id="54" name="TextBox 53"/>
          <p:cNvSpPr txBox="1"/>
          <p:nvPr/>
        </p:nvSpPr>
        <p:spPr>
          <a:xfrm>
            <a:off x="1143000" y="5715000"/>
            <a:ext cx="6705600" cy="677108"/>
          </a:xfrm>
          <a:prstGeom prst="rect">
            <a:avLst/>
          </a:prstGeom>
          <a:noFill/>
        </p:spPr>
        <p:txBody>
          <a:bodyPr wrap="square" rtlCol="0">
            <a:spAutoFit/>
          </a:bodyPr>
          <a:lstStyle/>
          <a:p>
            <a:r>
              <a:rPr lang="en-US" b="1" dirty="0" smtClean="0"/>
              <a:t>ROUTE DIVERSION IN </a:t>
            </a:r>
            <a:r>
              <a:rPr lang="en-US" sz="2000" b="1" dirty="0" smtClean="0"/>
              <a:t>DSR </a:t>
            </a:r>
            <a:r>
              <a:rPr lang="en-US" b="1" dirty="0" smtClean="0"/>
              <a:t>WITH RUSHING; THE ADVERSARY CAN </a:t>
            </a:r>
            <a:r>
              <a:rPr lang="en-US" b="1" u="sng" dirty="0" smtClean="0"/>
              <a:t>EAVESDROP OR MODIFY DATA PACKETS.</a:t>
            </a:r>
            <a:endParaRPr lang="en-US" b="1" u="sng" dirty="0"/>
          </a:p>
        </p:txBody>
      </p:sp>
      <p:sp>
        <p:nvSpPr>
          <p:cNvPr id="41" name="Date Placeholder 40"/>
          <p:cNvSpPr>
            <a:spLocks noGrp="1"/>
          </p:cNvSpPr>
          <p:nvPr>
            <p:ph type="dt" sz="half" idx="10"/>
          </p:nvPr>
        </p:nvSpPr>
        <p:spPr/>
        <p:txBody>
          <a:bodyPr/>
          <a:lstStyle/>
          <a:p>
            <a:fld id="{BBEE3E93-2E2B-4572-A788-64087215DA88}" type="datetime1">
              <a:rPr lang="en-US" smtClean="0"/>
              <a:pPr/>
              <a:t>12/9/2009</a:t>
            </a:fld>
            <a:endParaRPr lang="en-US" dirty="0"/>
          </a:p>
        </p:txBody>
      </p:sp>
      <p:sp>
        <p:nvSpPr>
          <p:cNvPr id="42" name="Slide Number Placeholder 41"/>
          <p:cNvSpPr>
            <a:spLocks noGrp="1"/>
          </p:cNvSpPr>
          <p:nvPr>
            <p:ph type="sldNum" sz="quarter" idx="12"/>
          </p:nvPr>
        </p:nvSpPr>
        <p:spPr/>
        <p:txBody>
          <a:bodyPr/>
          <a:lstStyle/>
          <a:p>
            <a:fld id="{6CD1B990-1D4F-4E6B-8C95-06EE727133D9}" type="slidenum">
              <a:rPr lang="en-US" smtClean="0"/>
              <a:pPr/>
              <a:t>9</a:t>
            </a:fld>
            <a:endParaRPr lang="en-US" dirty="0"/>
          </a:p>
        </p:txBody>
      </p:sp>
      <p:sp>
        <p:nvSpPr>
          <p:cNvPr id="43" name="Footer Placeholder 42"/>
          <p:cNvSpPr>
            <a:spLocks noGrp="1"/>
          </p:cNvSpPr>
          <p:nvPr>
            <p:ph type="ftr" sz="quarter" idx="11"/>
          </p:nvPr>
        </p:nvSpPr>
        <p:spPr/>
        <p:txBody>
          <a:bodyPr/>
          <a:lstStyle/>
          <a:p>
            <a:r>
              <a:rPr lang="en-US" smtClean="0"/>
              <a:t>PHILIP HUYNH CS591F2009</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1596</Words>
  <Application>Microsoft Office PowerPoint</Application>
  <PresentationFormat>On-screen Show (4:3)</PresentationFormat>
  <Paragraphs>225</Paragraphs>
  <Slides>17</Slides>
  <Notes>17</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Mobile Ad hoc Network: Secure Issues In Multi-Hop Routing Protocols</vt:lpstr>
      <vt:lpstr>Mobile Ad hoc Network: Architecture</vt:lpstr>
      <vt:lpstr>Mobile Ad hoc Network: Applications</vt:lpstr>
      <vt:lpstr>Multi hop Routing Protocols</vt:lpstr>
      <vt:lpstr>Dynamic Source Routing (DSR)</vt:lpstr>
      <vt:lpstr>Attack Mechanisms</vt:lpstr>
      <vt:lpstr>Attack Mechanisms(2)</vt:lpstr>
      <vt:lpstr>Route Disruption</vt:lpstr>
      <vt:lpstr>Route Diversion</vt:lpstr>
      <vt:lpstr>Creation of Incorrect Routing State</vt:lpstr>
      <vt:lpstr>Generation of Extra Control Traffic</vt:lpstr>
      <vt:lpstr>Setting Up a Gray Hole</vt:lpstr>
      <vt:lpstr>Countermeasures</vt:lpstr>
      <vt:lpstr>Secure Routing Protocol (SRP)</vt:lpstr>
      <vt:lpstr>Some Secure Ad hoc Network Routing Protocols</vt:lpstr>
      <vt:lpstr>Simulation</vt:lpstr>
      <vt:lpstr>Simulation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Ad hoc Network: Secure Issues In Multi-Hop Routing Protocols</dc:title>
  <dc:creator>Phil H</dc:creator>
  <cp:lastModifiedBy>Phil H</cp:lastModifiedBy>
  <cp:revision>88</cp:revision>
  <dcterms:created xsi:type="dcterms:W3CDTF">2009-12-09T04:40:32Z</dcterms:created>
  <dcterms:modified xsi:type="dcterms:W3CDTF">2009-12-09T22:46:07Z</dcterms:modified>
</cp:coreProperties>
</file>