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2" r:id="rId3"/>
    <p:sldId id="258" r:id="rId4"/>
    <p:sldId id="260" r:id="rId5"/>
    <p:sldId id="261" r:id="rId6"/>
    <p:sldId id="263" r:id="rId7"/>
    <p:sldId id="286" r:id="rId8"/>
    <p:sldId id="284" r:id="rId9"/>
    <p:sldId id="285" r:id="rId10"/>
    <p:sldId id="264" r:id="rId11"/>
    <p:sldId id="287" r:id="rId12"/>
    <p:sldId id="289" r:id="rId13"/>
    <p:sldId id="259" r:id="rId14"/>
    <p:sldId id="290" r:id="rId15"/>
    <p:sldId id="266" r:id="rId16"/>
    <p:sldId id="267" r:id="rId17"/>
    <p:sldId id="269" r:id="rId18"/>
    <p:sldId id="270" r:id="rId19"/>
    <p:sldId id="291" r:id="rId20"/>
    <p:sldId id="282" r:id="rId21"/>
    <p:sldId id="288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92484-B791-49D1-876D-498B591BD52D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9344C-B6CE-471E-80F6-562851344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CBC7B-05BD-44DA-A1C9-06276BE671BB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273EE-DDDF-4F7B-A7D5-BF2F3AB18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6D9AD-5DFE-41E1-9CB1-12B85E74F11E}" type="slidenum">
              <a:rPr lang="en-US"/>
              <a:pPr/>
              <a:t>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23B27-C455-43DC-BD1A-9A963417183D}" type="slidenum">
              <a:rPr lang="en-US"/>
              <a:pPr/>
              <a:t>20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39311-AE7E-4961-957C-F7501441FF24}" type="slidenum">
              <a:rPr lang="en-US"/>
              <a:pPr/>
              <a:t>4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A7FEB-9990-4744-B118-0978D213B9EB}" type="slidenum">
              <a:rPr lang="en-US"/>
              <a:pPr/>
              <a:t>5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593725"/>
            <a:ext cx="4602163" cy="3452813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Affordable = use free &amp; improve upon existing tech</a:t>
            </a:r>
          </a:p>
          <a:p>
            <a:endParaRPr lang="en-US" sz="2000" b="1" dirty="0"/>
          </a:p>
          <a:p>
            <a:r>
              <a:rPr lang="en-US" sz="2000" b="1" dirty="0"/>
              <a:t>Manageable = autonomous, don’t need full-time admin on site all the time</a:t>
            </a:r>
          </a:p>
          <a:p>
            <a:endParaRPr lang="en-US" sz="2000" b="1" dirty="0"/>
          </a:p>
          <a:p>
            <a:r>
              <a:rPr lang="en-US" sz="2000" b="1" dirty="0"/>
              <a:t>Configurable = easy, don’t need lots of knowledge</a:t>
            </a:r>
          </a:p>
          <a:p>
            <a:endParaRPr lang="en-US" sz="2000" b="1" dirty="0"/>
          </a:p>
          <a:p>
            <a:r>
              <a:rPr lang="en-US" sz="2000" b="1" dirty="0"/>
              <a:t>Portable = can use to defend other type of attacks, not just </a:t>
            </a:r>
            <a:r>
              <a:rPr lang="en-US" sz="2000" b="1" dirty="0" err="1"/>
              <a:t>DDoS</a:t>
            </a:r>
            <a:endParaRPr lang="en-US" sz="2000"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3B16A-8B6A-4917-B3F0-3D5C83C23C5C}" type="slidenum">
              <a:rPr lang="en-US"/>
              <a:pPr/>
              <a:t>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Among all the well recognized and broadly deployed </a:t>
            </a:r>
            <a:r>
              <a:rPr lang="en-US" dirty="0" err="1" smtClean="0"/>
              <a:t>IDSes</a:t>
            </a:r>
            <a:r>
              <a:rPr lang="en-US" dirty="0" smtClean="0"/>
              <a:t>, Snort is the only free, open source lightweight intrusion detection system and is selected to be the detection component of A2D2</a:t>
            </a:r>
          </a:p>
          <a:p>
            <a:r>
              <a:rPr lang="en-US" dirty="0" smtClean="0"/>
              <a:t>Snort can be operated in three modes: a straight packet sniffer similar to </a:t>
            </a:r>
            <a:r>
              <a:rPr lang="en-US" dirty="0" err="1" smtClean="0"/>
              <a:t>tcpdump</a:t>
            </a:r>
            <a:r>
              <a:rPr lang="en-US" dirty="0" smtClean="0"/>
              <a:t>, a packet logger, or as a full-blown network intrusion detection system. As an IDS, Snort performs real-time protocol analysis, content searching and matching, and real-time alert</a:t>
            </a:r>
          </a:p>
          <a:p>
            <a:r>
              <a:rPr lang="en-US" dirty="0" smtClean="0"/>
              <a:t>Attack detection is mainly based on a signature recognition detection engine as well as a modular </a:t>
            </a:r>
            <a:r>
              <a:rPr lang="en-US" dirty="0" err="1" smtClean="0"/>
              <a:t>plugin</a:t>
            </a:r>
            <a:r>
              <a:rPr lang="en-US" dirty="0" smtClean="0"/>
              <a:t> architecture for more sophisticated behavior analysis.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189F1-6493-40FB-9F73-DF8DB7F3A9B2}" type="slidenum">
              <a:rPr lang="en-US"/>
              <a:pPr/>
              <a:t>10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273EE-DDDF-4F7B-A7D5-BF2F3AB18CF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AB8BB-6446-4515-95EE-9C4215EE74F7}" type="slidenum">
              <a:rPr lang="en-US"/>
              <a:pPr/>
              <a:t>15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92420-CE67-437B-99CF-11BBC1303B2B}" type="slidenum">
              <a:rPr lang="en-US"/>
              <a:pPr/>
              <a:t>17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err="1"/>
              <a:t>QoS</a:t>
            </a:r>
            <a:r>
              <a:rPr lang="en-US" sz="2400" b="1" dirty="0"/>
              <a:t> = measured by </a:t>
            </a:r>
          </a:p>
          <a:p>
            <a:r>
              <a:rPr lang="en-US" sz="2400" b="1" dirty="0"/>
              <a:t>the number of packets received by the A2D2 clients, </a:t>
            </a:r>
          </a:p>
          <a:p>
            <a:r>
              <a:rPr lang="en-US" sz="2400" b="1" dirty="0"/>
              <a:t>captured in the histogram format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4FCFC-647C-430C-A034-715AC642C896}" type="slidenum">
              <a:rPr lang="en-US"/>
              <a:pPr/>
              <a:t>18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66F8F7-E95C-42B6-A2FD-FF89997CE709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6A9F43-7B57-4C0A-9C84-6D296D6E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B6E0B-B796-47D1-A69A-A5DCBE252DC8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6A9F43-7B57-4C0A-9C84-6D296D6E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51408-81BC-4E7C-B6F2-802FEAE4FAAF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6A9F43-7B57-4C0A-9C84-6D296D6E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DE3442E-EAB8-4B73-8C5C-7F64F8995297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539E38-5666-4754-BBCA-BE012B9A03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CAB7C-047B-4854-AAB5-EDED6866B1DA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6A9F43-7B57-4C0A-9C84-6D296D6E4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F7676-AF1F-4B93-848C-4FE37A5AC0CC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6A9F43-7B57-4C0A-9C84-6D296D6E4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405E2-4CDA-4E0F-B9BB-47806B17A254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6A9F43-7B57-4C0A-9C84-6D296D6E4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480AB-2CEB-4178-861E-61ABDA388E5B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6A9F43-7B57-4C0A-9C84-6D296D6E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82CA12-F667-458D-A8CA-9D89D066CD12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6A9F43-7B57-4C0A-9C84-6D296D6E4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639A41-9F1B-4CE0-AD8A-856E42D12239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6A9F43-7B57-4C0A-9C84-6D296D6E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1FD6ACF-97E4-4665-919D-84570F6CB84C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6A9F43-7B57-4C0A-9C84-6D296D6E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59AF8E-D1F5-4D7B-A840-E29CF5803F45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6A9F43-7B57-4C0A-9C84-6D296D6E4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E1AAF4-E6D6-4314-980E-C9B3E67F7311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6A9F43-7B57-4C0A-9C84-6D296D6E4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hesis-defense-flowchart.ppt#-1,1,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cs.edu/~gsc/pub/master/acearns/src" TargetMode="External"/><Relationship Id="rId2" Type="http://schemas.openxmlformats.org/officeDocument/2006/relationships/hyperlink" Target="http://www.cs.uccs.edu/~gsc/pub/master/acearns/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tworld.com/Sec/3834/IDG010524CERT2/" TargetMode="External"/><Relationship Id="rId4" Type="http://schemas.openxmlformats.org/officeDocument/2006/relationships/hyperlink" Target="http://www.cs.ucsd.edu/~savage/papers/UsenixSec01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Subnet Flooding Detection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and </a:t>
            </a:r>
            <a:r>
              <a:rPr lang="en-US" dirty="0" err="1" smtClean="0">
                <a:latin typeface="Calibri" pitchFamily="34" charset="0"/>
              </a:rPr>
              <a:t>DDoS</a:t>
            </a:r>
            <a:r>
              <a:rPr lang="en-US" dirty="0" smtClean="0">
                <a:latin typeface="Calibri" pitchFamily="34" charset="0"/>
              </a:rPr>
              <a:t> Defenses</a:t>
            </a:r>
            <a:br>
              <a:rPr lang="en-US" dirty="0" smtClean="0">
                <a:latin typeface="Calibri" pitchFamily="34" charset="0"/>
              </a:rPr>
            </a:br>
            <a:r>
              <a:rPr lang="en-US" sz="2700" b="0" dirty="0">
                <a:latin typeface="Calibri" pitchFamily="34" charset="0"/>
              </a:rPr>
              <a:t> </a:t>
            </a:r>
            <a:r>
              <a:rPr lang="en-US" sz="2700" b="0" dirty="0" smtClean="0">
                <a:latin typeface="Calibri" pitchFamily="34" charset="0"/>
              </a:rPr>
              <a:t>                               Angela </a:t>
            </a:r>
            <a:r>
              <a:rPr lang="en-US" sz="2700" b="0" dirty="0" err="1" smtClean="0">
                <a:latin typeface="Calibri" pitchFamily="34" charset="0"/>
              </a:rPr>
              <a:t>Cearns</a:t>
            </a:r>
            <a:r>
              <a:rPr lang="en-US" sz="2700" b="0" dirty="0" smtClean="0">
                <a:latin typeface="Calibri" pitchFamily="34" charset="0"/>
              </a:rPr>
              <a:t>	</a:t>
            </a:r>
            <a:endParaRPr lang="en-US" sz="2700" b="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4343400"/>
            <a:ext cx="2667000" cy="9144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Calibri" pitchFamily="34" charset="0"/>
              </a:rPr>
              <a:t>Lan</a:t>
            </a:r>
            <a:r>
              <a:rPr lang="en-US" sz="2400" b="1" dirty="0" smtClean="0">
                <a:latin typeface="Calibri" pitchFamily="34" charset="0"/>
              </a:rPr>
              <a:t> Nguyen</a:t>
            </a:r>
          </a:p>
          <a:p>
            <a:r>
              <a:rPr lang="en-US" sz="2400" b="1" dirty="0" err="1" smtClean="0">
                <a:latin typeface="Calibri" pitchFamily="34" charset="0"/>
              </a:rPr>
              <a:t>Mounika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Namburu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itchFamily="34" charset="0"/>
                <a:hlinkClick r:id="rId3" action="ppaction://hlinkpres?slideindex=1&amp;slidetitle="/>
              </a:rPr>
              <a:t>Additional Features</a:t>
            </a:r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pPr lvl="1"/>
            <a:r>
              <a:rPr lang="en-US" sz="2800" dirty="0" err="1">
                <a:latin typeface="Calibri" pitchFamily="34" charset="0"/>
              </a:rPr>
              <a:t>FloodIgnoreHosts</a:t>
            </a:r>
            <a:r>
              <a:rPr lang="en-US" sz="2800" dirty="0">
                <a:latin typeface="Calibri" pitchFamily="34" charset="0"/>
              </a:rPr>
              <a:t> Preprocessor</a:t>
            </a:r>
          </a:p>
          <a:p>
            <a:pPr lvl="1"/>
            <a:endParaRPr lang="en-US" sz="2800" dirty="0">
              <a:latin typeface="Calibri" pitchFamily="34" charset="0"/>
            </a:endParaRPr>
          </a:p>
          <a:p>
            <a:pPr lvl="1"/>
            <a:r>
              <a:rPr lang="en-US" sz="2800" dirty="0" err="1">
                <a:latin typeface="Calibri" pitchFamily="34" charset="0"/>
              </a:rPr>
              <a:t>FloodRateLimiter</a:t>
            </a:r>
            <a:r>
              <a:rPr lang="en-US" sz="2800" dirty="0">
                <a:latin typeface="Calibri" pitchFamily="34" charset="0"/>
              </a:rPr>
              <a:t> Preprocessor</a:t>
            </a:r>
          </a:p>
          <a:p>
            <a:pPr lvl="1"/>
            <a:endParaRPr lang="en-US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58175" cy="1447800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Calibri" pitchFamily="34" charset="0"/>
              </a:rPr>
              <a:t>A2D2 </a:t>
            </a:r>
            <a:r>
              <a:rPr lang="en-US" dirty="0" smtClean="0">
                <a:effectLst/>
                <a:latin typeface="Calibri" pitchFamily="34" charset="0"/>
              </a:rPr>
              <a:t>IDS Snort </a:t>
            </a:r>
            <a:r>
              <a:rPr lang="en-US" dirty="0">
                <a:effectLst/>
                <a:latin typeface="Calibri" pitchFamily="34" charset="0"/>
              </a:rPr>
              <a:t>Flood Preprocessor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Intrusion Response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Security policy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Class Based Queuing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Multi-level Rate Limiting</a:t>
            </a:r>
          </a:p>
          <a:p>
            <a:pPr lvl="1">
              <a:buNone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  <a:latin typeface="Calibri" pitchFamily="34" charset="0"/>
              </a:rPr>
              <a:t>A2D2 Design (cont.)</a:t>
            </a:r>
            <a:endParaRPr lang="en-US" sz="4400" dirty="0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4142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CBQ supports a maximum of 8 separate queues, or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  <a:latin typeface="Calibri" pitchFamily="34" charset="0"/>
              </a:rPr>
              <a:t>Class-Based Queuing</a:t>
            </a:r>
            <a:endParaRPr lang="en-US" sz="4400" dirty="0">
              <a:effectLst/>
              <a:latin typeface="Calibri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914400" y="2743200"/>
          <a:ext cx="7467600" cy="2323942"/>
        </p:xfrm>
        <a:graphic>
          <a:graphicData uri="http://schemas.openxmlformats.org/presentationml/2006/ole">
            <p:oleObj spid="_x0000_s34817" name="Picture" r:id="rId3" imgW="4591812" imgH="1429512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746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effectLst/>
                <a:latin typeface="Calibri" pitchFamily="34" charset="0"/>
              </a:rPr>
              <a:t>Multi-Level Rate-Limiting</a:t>
            </a:r>
            <a:endParaRPr lang="en-US" sz="4400" dirty="0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Autonomy System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Rate Limiting Configuration &amp; Expiration: </a:t>
            </a:r>
            <a:r>
              <a:rPr lang="en-US" sz="1800" dirty="0" err="1" smtClean="0">
                <a:latin typeface="Calibri" pitchFamily="34" charset="0"/>
              </a:rPr>
              <a:t>config</a:t>
            </a:r>
            <a:r>
              <a:rPr lang="en-US" sz="1800" dirty="0" smtClean="0">
                <a:latin typeface="Calibri" pitchFamily="34" charset="0"/>
              </a:rPr>
              <a:t> file (defines basic parameters based on which Rate Limiting can be automatically applied)</a:t>
            </a:r>
            <a:endParaRPr lang="en-US" sz="2400" dirty="0" smtClean="0">
              <a:latin typeface="Calibri" pitchFamily="34" charset="0"/>
            </a:endParaRPr>
          </a:p>
          <a:p>
            <a:pPr lvl="1"/>
            <a:r>
              <a:rPr lang="en-US" sz="2400" dirty="0" smtClean="0">
                <a:latin typeface="Calibri" pitchFamily="34" charset="0"/>
              </a:rPr>
              <a:t>Snort Customization – </a:t>
            </a:r>
            <a:r>
              <a:rPr lang="en-US" sz="2400" dirty="0" err="1" smtClean="0">
                <a:latin typeface="Calibri" pitchFamily="34" charset="0"/>
              </a:rPr>
              <a:t>FloodRateLimiter</a:t>
            </a:r>
            <a:r>
              <a:rPr lang="en-US" sz="2400" dirty="0" smtClean="0">
                <a:latin typeface="Calibri" pitchFamily="34" charset="0"/>
              </a:rPr>
              <a:t> Preprocessor</a:t>
            </a:r>
          </a:p>
          <a:p>
            <a:pPr lvl="1">
              <a:buNone/>
            </a:pPr>
            <a:r>
              <a:rPr lang="en-US" sz="2400" dirty="0" smtClean="0">
                <a:latin typeface="Calibri" pitchFamily="34" charset="0"/>
              </a:rPr>
              <a:t>   </a:t>
            </a:r>
            <a:r>
              <a:rPr lang="en-US" sz="1800" dirty="0" smtClean="0">
                <a:latin typeface="Calibri" pitchFamily="34" charset="0"/>
              </a:rPr>
              <a:t>(Keeps track of incoming packet rate from a “presumed” attack source. If arrival rate continues to reach the max allowable rate, send message to firewall , apply stricter rate limiting until block level is reached)</a:t>
            </a:r>
            <a:endParaRPr lang="en-US" sz="2400" dirty="0" smtClean="0">
              <a:latin typeface="Calibri" pitchFamily="34" charset="0"/>
            </a:endParaRPr>
          </a:p>
          <a:p>
            <a:pPr lvl="1"/>
            <a:r>
              <a:rPr lang="en-US" sz="2400" dirty="0" smtClean="0">
                <a:latin typeface="Calibri" pitchFamily="34" charset="0"/>
              </a:rPr>
              <a:t>Alert Interface </a:t>
            </a:r>
            <a:r>
              <a:rPr lang="en-US" sz="1800" dirty="0" smtClean="0">
                <a:latin typeface="Calibri" pitchFamily="34" charset="0"/>
              </a:rPr>
              <a:t>(Snort sends alert messages to UNIX socket. Alert message is parsed for attack host’s source IP address which Multi-level Rate Limiting is then applied to)</a:t>
            </a:r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effectLst/>
                <a:latin typeface="Calibri" pitchFamily="34" charset="0"/>
              </a:rPr>
              <a:t>A2D2 Design (cont.)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514350" y="1004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595313" y="1052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0" y="609600"/>
          <a:ext cx="9144000" cy="6248400"/>
        </p:xfrm>
        <a:graphic>
          <a:graphicData uri="http://schemas.openxmlformats.org/presentationml/2006/ole">
            <p:oleObj spid="_x0000_s3074" name="Visio" r:id="rId4" imgW="8972640" imgH="535464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effectLst/>
                <a:latin typeface="Calibri" pitchFamily="34" charset="0"/>
              </a:rPr>
              <a:t>A2D2 Implementation Test-bed</a:t>
            </a:r>
            <a:endParaRPr lang="en-US" sz="4400" dirty="0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5181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Attack Tool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</a:rPr>
              <a:t>StacheldrahtV4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stable, sophisticated, &amp; able to launch attacks in ICMP, UDP and TCP protocols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can be downloaded from internet for free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Client Bandwidth Measurement Tools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</a:rPr>
              <a:t>plot.pl-</a:t>
            </a:r>
            <a:r>
              <a:rPr lang="en-US" sz="2800" dirty="0" smtClean="0">
                <a:latin typeface="Calibri" pitchFamily="34" charset="0"/>
                <a:sym typeface="Wingdings" pitchFamily="2" charset="2"/>
              </a:rPr>
              <a:t>--&gt;</a:t>
            </a:r>
            <a:r>
              <a:rPr lang="en-US" sz="2800" dirty="0" smtClean="0">
                <a:latin typeface="Calibri" pitchFamily="34" charset="0"/>
              </a:rPr>
              <a:t>written and installed in Linux clients to capture bandwidth usage information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Drawing Tool-</a:t>
            </a:r>
            <a:r>
              <a:rPr lang="en-US" sz="2800" dirty="0" smtClean="0">
                <a:latin typeface="Calibri" pitchFamily="34" charset="0"/>
                <a:sym typeface="Wingdings" pitchFamily="2" charset="2"/>
              </a:rPr>
              <a:t>--&gt;</a:t>
            </a:r>
            <a:r>
              <a:rPr lang="en-US" sz="2800" dirty="0" err="1" smtClean="0">
                <a:latin typeface="Calibri" pitchFamily="34" charset="0"/>
              </a:rPr>
              <a:t>gnuplot</a:t>
            </a:r>
            <a:r>
              <a:rPr lang="en-US" sz="2800" dirty="0" smtClean="0">
                <a:latin typeface="Calibri" pitchFamily="34" charset="0"/>
              </a:rPr>
              <a:t> version 3.7.1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  <a:latin typeface="Calibri" pitchFamily="34" charset="0"/>
              </a:rPr>
              <a:t>A2D2 Implementation Tools</a:t>
            </a:r>
            <a:endParaRPr lang="en-US" sz="4400" dirty="0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93037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effectLst/>
                <a:latin typeface="Calibri" pitchFamily="34" charset="0"/>
              </a:rPr>
              <a:t>A2D2 </a:t>
            </a:r>
            <a:r>
              <a:rPr lang="en-US" sz="4400" dirty="0" smtClean="0">
                <a:effectLst/>
                <a:latin typeface="Calibri" pitchFamily="34" charset="0"/>
              </a:rPr>
              <a:t>Test Results </a:t>
            </a:r>
            <a:endParaRPr lang="en-US" sz="4400" dirty="0">
              <a:effectLst/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9E38-5666-4754-BBCA-BE012B9A03A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171700" y="166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5845" name="Picture 5" descr="1009-realu-dosu-base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3581400" cy="2362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19200" y="35052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Baseline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" name="Picture 7" descr="1009-realu-dosu-satt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143000"/>
            <a:ext cx="3733800" cy="2411550"/>
          </a:xfrm>
          <a:prstGeom prst="rect">
            <a:avLst/>
          </a:prstGeom>
          <a:noFill/>
        </p:spPr>
      </p:pic>
      <p:pic>
        <p:nvPicPr>
          <p:cNvPr id="10" name="Picture 8" descr="1009-realu-dosu-latta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86200"/>
            <a:ext cx="3733800" cy="2530392"/>
          </a:xfrm>
          <a:prstGeom prst="rect">
            <a:avLst/>
          </a:prstGeom>
          <a:noFill/>
        </p:spPr>
      </p:pic>
      <p:pic>
        <p:nvPicPr>
          <p:cNvPr id="12" name="Picture 9" descr="1009-realu-dosu-upolicy-nocb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886200"/>
            <a:ext cx="3733800" cy="25311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190999" y="3505200"/>
            <a:ext cx="4953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Short 1-minute attack with no mitigation strategy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6488668"/>
            <a:ext cx="434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Non-stop attack with no mitigation strategy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0600" y="6488668"/>
            <a:ext cx="408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Non-stop UDP attack with security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effectLst/>
                <a:latin typeface="Calibri" pitchFamily="34" charset="0"/>
              </a:rPr>
              <a:t>A2D2 </a:t>
            </a:r>
            <a:r>
              <a:rPr lang="en-US" sz="4400" dirty="0" smtClean="0">
                <a:effectLst/>
                <a:latin typeface="Calibri" pitchFamily="34" charset="0"/>
              </a:rPr>
              <a:t>Test Results(cont.) </a:t>
            </a:r>
            <a:endParaRPr lang="en-US" sz="4400" dirty="0">
              <a:effectLst/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9E38-5666-4754-BBCA-BE012B9A03A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171700" y="166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22885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" name="Picture 10" descr="1009-realu-dosi-upolicy-nocb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3429000" cy="2287198"/>
          </a:xfrm>
          <a:prstGeom prst="rect">
            <a:avLst/>
          </a:prstGeom>
          <a:noFill/>
        </p:spPr>
      </p:pic>
      <p:pic>
        <p:nvPicPr>
          <p:cNvPr id="11" name="Picture 11" descr="1009-realu-dosi-upolicy-c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066800"/>
            <a:ext cx="3581400" cy="2335696"/>
          </a:xfrm>
          <a:prstGeom prst="rect">
            <a:avLst/>
          </a:prstGeom>
          <a:noFill/>
        </p:spPr>
      </p:pic>
      <p:pic>
        <p:nvPicPr>
          <p:cNvPr id="12" name="Picture 12" descr="1010-realu-doss-cb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0"/>
            <a:ext cx="3505200" cy="2460966"/>
          </a:xfrm>
          <a:prstGeom prst="rect">
            <a:avLst/>
          </a:prstGeom>
          <a:noFill/>
        </p:spPr>
      </p:pic>
      <p:pic>
        <p:nvPicPr>
          <p:cNvPr id="13" name="Picture 13" descr="new-final-1009-realu-doss-a2d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810000"/>
            <a:ext cx="3581400" cy="2438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3352800"/>
            <a:ext cx="4177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Non-stop ICMP attack with security policy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33528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Non-stop ICMP attack with security policy &amp; CBQ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2484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Non-stop TCP-SYN attack with security policy &amp; CBQ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Non-stop TCP-SYN attack with security policy, CBQ, &amp; autonomous multi-level rate-limiting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TCP </a:t>
            </a:r>
            <a:r>
              <a:rPr lang="en-US" sz="2400" dirty="0" smtClean="0">
                <a:latin typeface="Calibri" pitchFamily="34" charset="0"/>
              </a:rPr>
              <a:t>– SYN Attack</a:t>
            </a:r>
          </a:p>
          <a:p>
            <a:r>
              <a:rPr lang="en-US" sz="2400" dirty="0" smtClean="0">
                <a:latin typeface="Calibri" pitchFamily="34" charset="0"/>
              </a:rPr>
              <a:t>Firewall Processing Speed</a:t>
            </a:r>
          </a:p>
          <a:p>
            <a:r>
              <a:rPr lang="en-US" sz="2400" dirty="0" smtClean="0">
                <a:latin typeface="Calibri" pitchFamily="34" charset="0"/>
              </a:rPr>
              <a:t>Alternate Routing</a:t>
            </a:r>
          </a:p>
          <a:p>
            <a:r>
              <a:rPr lang="en-US" sz="2400" dirty="0" smtClean="0">
                <a:latin typeface="Calibri" pitchFamily="34" charset="0"/>
              </a:rPr>
              <a:t>Scalability </a:t>
            </a:r>
          </a:p>
          <a:p>
            <a:r>
              <a:rPr lang="en-US" sz="2400" dirty="0" smtClean="0">
                <a:latin typeface="Calibri" pitchFamily="34" charset="0"/>
              </a:rPr>
              <a:t>Anomaly Detection</a:t>
            </a:r>
          </a:p>
          <a:p>
            <a:r>
              <a:rPr lang="en-US" sz="2400" dirty="0" smtClean="0">
                <a:latin typeface="Calibri" pitchFamily="34" charset="0"/>
              </a:rPr>
              <a:t>Fault </a:t>
            </a:r>
            <a:r>
              <a:rPr lang="en-US" sz="2400" dirty="0" smtClean="0">
                <a:latin typeface="Calibri" pitchFamily="34" charset="0"/>
              </a:rPr>
              <a:t>Tolerant</a:t>
            </a: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  <a:latin typeface="Calibri" pitchFamily="34" charset="0"/>
              </a:rPr>
              <a:t>Future Works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Calibri" pitchFamily="34" charset="0"/>
              </a:rPr>
              <a:t>DDoS</a:t>
            </a:r>
            <a:r>
              <a:rPr lang="en-US" sz="2400" dirty="0" smtClean="0">
                <a:latin typeface="Calibri" pitchFamily="34" charset="0"/>
              </a:rPr>
              <a:t> Defense Research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A2D2 Design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Subnet Flooding Detection using Snort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Class -Based Queuing 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Multi-level Rate Limiting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A2D2 Implementation Test-bed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A2D2 Test-bed Performance Results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Future Works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Conclusion</a:t>
            </a:r>
          </a:p>
          <a:p>
            <a:pPr>
              <a:buNone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effectLst/>
                <a:latin typeface="Calibri" pitchFamily="34" charset="0"/>
              </a:rPr>
              <a:t>Overview</a:t>
            </a:r>
            <a:endParaRPr lang="en-US" sz="4800" dirty="0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itchFamily="34" charset="0"/>
              </a:rPr>
              <a:t>Intrusion Tolerance</a:t>
            </a:r>
          </a:p>
          <a:p>
            <a:r>
              <a:rPr lang="en-US" sz="2800" dirty="0" smtClean="0">
                <a:latin typeface="Calibri" pitchFamily="34" charset="0"/>
              </a:rPr>
              <a:t>A2D2 effectively combines firewall policy, CBQ, multi-level rate-limiting and </a:t>
            </a:r>
            <a:r>
              <a:rPr lang="en-US" sz="2800" dirty="0" err="1" smtClean="0">
                <a:latin typeface="Calibri" pitchFamily="34" charset="0"/>
              </a:rPr>
              <a:t>DDoS</a:t>
            </a:r>
            <a:r>
              <a:rPr lang="en-US" sz="2800" dirty="0" smtClean="0">
                <a:latin typeface="Calibri" pitchFamily="34" charset="0"/>
              </a:rPr>
              <a:t> flood detection in an autonomous architecture</a:t>
            </a:r>
          </a:p>
          <a:p>
            <a:r>
              <a:rPr lang="en-US" sz="2800" dirty="0" smtClean="0">
                <a:latin typeface="Calibri" pitchFamily="34" charset="0"/>
              </a:rPr>
              <a:t>A2D2 </a:t>
            </a:r>
            <a:r>
              <a:rPr lang="en-US" sz="2800" dirty="0">
                <a:latin typeface="Calibri" pitchFamily="34" charset="0"/>
              </a:rPr>
              <a:t>Clients Enjoy </a:t>
            </a:r>
            <a:r>
              <a:rPr lang="en-US" sz="2800" dirty="0" err="1" smtClean="0">
                <a:latin typeface="Calibri" pitchFamily="34" charset="0"/>
              </a:rPr>
              <a:t>QoS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during </a:t>
            </a:r>
            <a:r>
              <a:rPr lang="en-US" sz="2800" dirty="0">
                <a:latin typeface="Calibri" pitchFamily="34" charset="0"/>
              </a:rPr>
              <a:t>Various Types of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  <a:latin typeface="Calibri" pitchFamily="34" charset="0"/>
              </a:rPr>
              <a:t>Conclusion</a:t>
            </a:r>
            <a:endParaRPr lang="en-US" sz="4400" dirty="0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  <a:hlinkClick r:id="rId2"/>
              </a:rPr>
              <a:t>http://www.cs.uccs.edu/~gsc/pub/master/acearns/doc</a:t>
            </a: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hlinkClick r:id="rId3"/>
              </a:rPr>
              <a:t>http://www.cs.uccs.edu/~gsc/pub/master/acearns/src</a:t>
            </a: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David Moore, Geoffrey M. </a:t>
            </a:r>
            <a:r>
              <a:rPr lang="en-US" sz="2400" dirty="0" err="1" smtClean="0">
                <a:latin typeface="Calibri" pitchFamily="34" charset="0"/>
              </a:rPr>
              <a:t>Voelker</a:t>
            </a:r>
            <a:r>
              <a:rPr lang="en-US" sz="2400" dirty="0" smtClean="0">
                <a:latin typeface="Calibri" pitchFamily="34" charset="0"/>
              </a:rPr>
              <a:t> and Stefan Savage. Inferring Internet Denial-of-Service Activity. 2001 </a:t>
            </a:r>
            <a:r>
              <a:rPr lang="en-US" sz="2400" dirty="0" smtClean="0">
                <a:latin typeface="Calibri" pitchFamily="34" charset="0"/>
                <a:hlinkClick r:id="rId4"/>
              </a:rPr>
              <a:t>http://www.cs.ucsd.edu/~savage/papers/UsenixSec01.pdf.</a:t>
            </a: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ITWorld.com. CERT hit by </a:t>
            </a:r>
            <a:r>
              <a:rPr lang="en-US" sz="2400" dirty="0" err="1" smtClean="0">
                <a:latin typeface="Calibri" pitchFamily="34" charset="0"/>
              </a:rPr>
              <a:t>DDoS</a:t>
            </a:r>
            <a:r>
              <a:rPr lang="en-US" sz="2400" dirty="0" smtClean="0">
                <a:latin typeface="Calibri" pitchFamily="34" charset="0"/>
              </a:rPr>
              <a:t> attack for a third day. May 24, 2001. </a:t>
            </a:r>
            <a:r>
              <a:rPr lang="en-US" sz="2400" dirty="0" smtClean="0">
                <a:latin typeface="Calibri" pitchFamily="34" charset="0"/>
                <a:hlinkClick r:id="rId5"/>
              </a:rPr>
              <a:t>http://www.itworld.com/Sec/3834/IDG010524CERT2/</a:t>
            </a: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Steve </a:t>
            </a:r>
            <a:r>
              <a:rPr lang="en-US" sz="2400" dirty="0" err="1" smtClean="0">
                <a:latin typeface="Calibri" pitchFamily="34" charset="0"/>
              </a:rPr>
              <a:t>Bellovin</a:t>
            </a:r>
            <a:r>
              <a:rPr lang="en-US" sz="2400" dirty="0" smtClean="0">
                <a:latin typeface="Calibri" pitchFamily="34" charset="0"/>
              </a:rPr>
              <a:t>, Marcus Leech, and Tom Taylor. ICMP </a:t>
            </a:r>
            <a:r>
              <a:rPr lang="en-US" sz="2400" dirty="0" err="1" smtClean="0">
                <a:latin typeface="Calibri" pitchFamily="34" charset="0"/>
              </a:rPr>
              <a:t>Traceback</a:t>
            </a:r>
            <a:r>
              <a:rPr lang="en-US" sz="2400" dirty="0" smtClean="0">
                <a:latin typeface="Calibri" pitchFamily="34" charset="0"/>
              </a:rPr>
              <a:t> Messages. Internet Draft: draft-ieft-itrace-01.txt. Expires April 2002</a:t>
            </a:r>
          </a:p>
          <a:p>
            <a:endParaRPr lang="en-US" sz="24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  <a:latin typeface="Calibri" pitchFamily="34" charset="0"/>
              </a:rPr>
              <a:t>References</a:t>
            </a:r>
            <a:endParaRPr lang="en-US" sz="4400" dirty="0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  <a:latin typeface="Calibri" pitchFamily="34" charset="0"/>
              </a:rPr>
              <a:t>Questions?</a:t>
            </a:r>
            <a:endParaRPr lang="en-US" sz="4400" dirty="0">
              <a:effectLst/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effectLst/>
                <a:latin typeface="Calibri" pitchFamily="34" charset="0"/>
              </a:rPr>
              <a:t>DDoS</a:t>
            </a:r>
            <a:r>
              <a:rPr lang="en-US" sz="4400" dirty="0" smtClean="0">
                <a:effectLst/>
                <a:latin typeface="Calibri" pitchFamily="34" charset="0"/>
              </a:rPr>
              <a:t> Defense </a:t>
            </a:r>
            <a:r>
              <a:rPr lang="en-US" sz="4400" dirty="0">
                <a:effectLst/>
                <a:latin typeface="Calibri" pitchFamily="34" charset="0"/>
              </a:rPr>
              <a:t>Research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09600" y="1447800"/>
            <a:ext cx="4419600" cy="4956175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3 main research areas: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Intrusion </a:t>
            </a:r>
            <a:r>
              <a:rPr lang="en-US" sz="2400" b="1" dirty="0" smtClean="0">
                <a:latin typeface="Calibri" pitchFamily="34" charset="0"/>
              </a:rPr>
              <a:t>Prevention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General security policy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Ingress &amp; Egress filtering</a:t>
            </a:r>
            <a:endParaRPr lang="en-US" sz="1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Intrusion </a:t>
            </a:r>
            <a:r>
              <a:rPr lang="en-US" sz="2400" b="1" dirty="0" smtClean="0">
                <a:latin typeface="Calibri" pitchFamily="34" charset="0"/>
              </a:rPr>
              <a:t>Detection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Anomaly Detection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Misuse Detection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Intrusion </a:t>
            </a:r>
            <a:r>
              <a:rPr lang="en-US" sz="2400" b="1" dirty="0" smtClean="0">
                <a:latin typeface="Calibri" pitchFamily="34" charset="0"/>
              </a:rPr>
              <a:t>Response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Source Identification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Intrusion Tolerance</a:t>
            </a:r>
          </a:p>
          <a:p>
            <a:pPr marL="736092" lvl="1" indent="-342900"/>
            <a:r>
              <a:rPr lang="en-US" sz="2400" dirty="0" smtClean="0">
                <a:latin typeface="Calibri" pitchFamily="34" charset="0"/>
              </a:rPr>
              <a:t>Fault Tolerance</a:t>
            </a:r>
          </a:p>
          <a:p>
            <a:pPr marL="736092" lvl="1" indent="-342900"/>
            <a:r>
              <a:rPr lang="en-US" sz="2400" dirty="0" smtClean="0">
                <a:latin typeface="Calibri" pitchFamily="34" charset="0"/>
              </a:rPr>
              <a:t>Quality of Service (</a:t>
            </a:r>
            <a:r>
              <a:rPr lang="en-US" sz="2400" dirty="0" err="1" smtClean="0">
                <a:latin typeface="Calibri" pitchFamily="34" charset="0"/>
              </a:rPr>
              <a:t>QoS</a:t>
            </a:r>
            <a:r>
              <a:rPr lang="en-US" sz="2400" dirty="0" smtClean="0">
                <a:latin typeface="Calibri" pitchFamily="34" charset="0"/>
              </a:rPr>
              <a:t>)</a:t>
            </a:r>
          </a:p>
          <a:p>
            <a:pPr marL="736092" lvl="1" indent="-342900"/>
            <a:endParaRPr lang="en-US" sz="2600" dirty="0" smtClean="0">
              <a:latin typeface="Calibri" pitchFamily="34" charset="0"/>
            </a:endParaRPr>
          </a:p>
          <a:p>
            <a:pPr marL="736092" lvl="1" indent="-342900"/>
            <a:endParaRPr lang="en-US" sz="2600" dirty="0" smtClean="0">
              <a:latin typeface="Calibri" pitchFamily="34" charset="0"/>
            </a:endParaRPr>
          </a:p>
          <a:p>
            <a:pPr marL="736092" lvl="1" indent="-342900">
              <a:buNone/>
            </a:pPr>
            <a:endParaRPr lang="en-US" sz="2600" dirty="0" smtClean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None/>
            </a:pPr>
            <a:endParaRPr lang="en-US" sz="2600" dirty="0" smtClean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495800" y="1447800"/>
            <a:ext cx="4117975" cy="4879975"/>
          </a:xfrm>
        </p:spPr>
        <p:txBody>
          <a:bodyPr>
            <a:normAutofit fontScale="92500"/>
          </a:bodyPr>
          <a:lstStyle/>
          <a:p>
            <a:pPr marL="905256" lv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Ø"/>
            </a:pPr>
            <a:r>
              <a:rPr lang="en-US" sz="2600" dirty="0" smtClean="0">
                <a:latin typeface="Calibri" pitchFamily="34" charset="0"/>
              </a:rPr>
              <a:t>Intrusion Tolerant </a:t>
            </a:r>
            <a:r>
              <a:rPr lang="en-US" sz="2600" dirty="0" err="1" smtClean="0">
                <a:latin typeface="Calibri" pitchFamily="34" charset="0"/>
              </a:rPr>
              <a:t>QoS</a:t>
            </a:r>
            <a:r>
              <a:rPr lang="en-US" sz="2600" dirty="0" smtClean="0">
                <a:latin typeface="Calibri" pitchFamily="34" charset="0"/>
              </a:rPr>
              <a:t> Techniques</a:t>
            </a:r>
          </a:p>
          <a:p>
            <a:pPr marL="1143000" lvl="2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Rate Limiting</a:t>
            </a:r>
          </a:p>
          <a:p>
            <a:pPr marL="1143000" lvl="2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Class-Based Queuing (CBQ)</a:t>
            </a:r>
          </a:p>
          <a:p>
            <a:pPr marL="905256" lv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Ø"/>
            </a:pPr>
            <a:r>
              <a:rPr lang="en-US" sz="2600" dirty="0" smtClean="0">
                <a:latin typeface="Calibri" pitchFamily="34" charset="0"/>
              </a:rPr>
              <a:t>Intrusion Tolerant </a:t>
            </a:r>
            <a:r>
              <a:rPr lang="en-US" sz="2600" dirty="0" err="1" smtClean="0">
                <a:latin typeface="Calibri" pitchFamily="34" charset="0"/>
              </a:rPr>
              <a:t>QoS</a:t>
            </a:r>
            <a:r>
              <a:rPr lang="en-US" sz="2600" dirty="0" smtClean="0">
                <a:latin typeface="Calibri" pitchFamily="34" charset="0"/>
              </a:rPr>
              <a:t> Systems</a:t>
            </a:r>
          </a:p>
          <a:p>
            <a:pPr marL="1143000" lvl="2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§"/>
            </a:pPr>
            <a:r>
              <a:rPr lang="en-US" sz="2400" dirty="0" err="1" smtClean="0">
                <a:latin typeface="Calibri" pitchFamily="34" charset="0"/>
              </a:rPr>
              <a:t>XenoService</a:t>
            </a:r>
            <a:endParaRPr lang="en-US" sz="2400" dirty="0" smtClean="0">
              <a:latin typeface="Calibri" pitchFamily="34" charset="0"/>
            </a:endParaRPr>
          </a:p>
          <a:p>
            <a:pPr marL="1143000" lvl="2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Pushback Mechanisms</a:t>
            </a:r>
          </a:p>
          <a:p>
            <a:pPr marL="1143000" lvl="2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Cooperative Intrusion </a:t>
            </a:r>
            <a:r>
              <a:rPr lang="en-US" sz="2400" dirty="0" err="1" smtClean="0">
                <a:latin typeface="Calibri" pitchFamily="34" charset="0"/>
              </a:rPr>
              <a:t>Traceback</a:t>
            </a:r>
            <a:r>
              <a:rPr lang="en-US" sz="2400" dirty="0" smtClean="0">
                <a:latin typeface="Calibri" pitchFamily="34" charset="0"/>
              </a:rPr>
              <a:t> and Response Architecture (CITRA)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772400" cy="48768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itchFamily="34" charset="0"/>
              </a:rPr>
              <a:t>Intrusion Tolerance Techniques</a:t>
            </a:r>
          </a:p>
          <a:p>
            <a:pPr lvl="1"/>
            <a:r>
              <a:rPr lang="en-US" sz="2400" dirty="0">
                <a:latin typeface="Calibri" pitchFamily="34" charset="0"/>
              </a:rPr>
              <a:t>Not autonomous</a:t>
            </a:r>
          </a:p>
          <a:p>
            <a:pPr lvl="1"/>
            <a:r>
              <a:rPr lang="en-US" sz="2400" dirty="0">
                <a:latin typeface="Calibri" pitchFamily="34" charset="0"/>
              </a:rPr>
              <a:t>Time-consuming</a:t>
            </a:r>
          </a:p>
          <a:p>
            <a:pPr lvl="1"/>
            <a:r>
              <a:rPr lang="en-US" sz="2400" dirty="0">
                <a:latin typeface="Calibri" pitchFamily="34" charset="0"/>
              </a:rPr>
              <a:t>Require knowledgeable staff</a:t>
            </a:r>
          </a:p>
          <a:p>
            <a:pPr>
              <a:buNone/>
            </a:pPr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Intrusion Tolerance Systems</a:t>
            </a:r>
          </a:p>
          <a:p>
            <a:pPr lvl="1"/>
            <a:r>
              <a:rPr lang="en-US" sz="2400" dirty="0">
                <a:latin typeface="Calibri" pitchFamily="34" charset="0"/>
              </a:rPr>
              <a:t>Expensive</a:t>
            </a:r>
          </a:p>
          <a:p>
            <a:pPr lvl="1"/>
            <a:r>
              <a:rPr lang="en-US" sz="2400" dirty="0">
                <a:latin typeface="Calibri" pitchFamily="34" charset="0"/>
              </a:rPr>
              <a:t>Worldwide agreements</a:t>
            </a:r>
          </a:p>
          <a:p>
            <a:pPr lvl="1"/>
            <a:r>
              <a:rPr lang="en-US" sz="2400" dirty="0">
                <a:latin typeface="Calibri" pitchFamily="34" charset="0"/>
              </a:rPr>
              <a:t>Extensive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03338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/>
                <a:latin typeface="Calibri" pitchFamily="34" charset="0"/>
              </a:rPr>
              <a:t>Intrusion </a:t>
            </a:r>
            <a:r>
              <a:rPr lang="en-US" sz="4400" dirty="0" smtClean="0">
                <a:effectLst/>
                <a:latin typeface="Calibri" pitchFamily="34" charset="0"/>
              </a:rPr>
              <a:t>Tolerance</a:t>
            </a:r>
            <a:br>
              <a:rPr lang="en-US" sz="4400" dirty="0" smtClean="0">
                <a:effectLst/>
                <a:latin typeface="Calibri" pitchFamily="34" charset="0"/>
              </a:rPr>
            </a:br>
            <a:r>
              <a:rPr lang="en-US" sz="4400" dirty="0" smtClean="0">
                <a:effectLst/>
                <a:latin typeface="Calibri" pitchFamily="34" charset="0"/>
              </a:rPr>
              <a:t>Research Limitations</a:t>
            </a:r>
            <a:endParaRPr lang="en-US" sz="4400" dirty="0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Autonomous Anti-</a:t>
            </a:r>
            <a:r>
              <a:rPr lang="en-US" sz="2400" dirty="0" err="1">
                <a:latin typeface="Calibri" pitchFamily="34" charset="0"/>
              </a:rPr>
              <a:t>DDoS</a:t>
            </a:r>
            <a:r>
              <a:rPr lang="en-US" sz="2400" dirty="0">
                <a:latin typeface="Calibri" pitchFamily="34" charset="0"/>
              </a:rPr>
              <a:t> Network (A2D2)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A2D2 </a:t>
            </a:r>
            <a:r>
              <a:rPr lang="en-US" sz="2400" dirty="0">
                <a:latin typeface="Calibri" pitchFamily="34" charset="0"/>
              </a:rPr>
              <a:t>Target Audience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Home network, </a:t>
            </a:r>
            <a:r>
              <a:rPr lang="en-US" sz="2400" dirty="0">
                <a:latin typeface="Calibri" pitchFamily="34" charset="0"/>
              </a:rPr>
              <a:t>small to medium sized networks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Design Principles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Affordable</a:t>
            </a:r>
            <a:endParaRPr lang="en-US" sz="2400" dirty="0">
              <a:latin typeface="Calibri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Manageable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Configurable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Portable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Design of A2D2 is divided into 3 main areas:</a:t>
            </a:r>
          </a:p>
          <a:p>
            <a:pPr marL="1088136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</a:rPr>
              <a:t>Intrusion Detection – Snort (slides 6-10)</a:t>
            </a:r>
          </a:p>
          <a:p>
            <a:pPr marL="1088136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</a:rPr>
              <a:t>Intrusion Response (slides 11-13)  </a:t>
            </a:r>
          </a:p>
          <a:p>
            <a:pPr marL="1088136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</a:rPr>
              <a:t>Autonomy System (slide 14)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93037" cy="115093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  <a:latin typeface="Calibri" pitchFamily="34" charset="0"/>
              </a:rPr>
              <a:t>A2D2 Design </a:t>
            </a:r>
            <a:endParaRPr lang="en-US" sz="4400" dirty="0">
              <a:effectLst/>
              <a:latin typeface="Calibri" pitchFamily="34" charset="0"/>
            </a:endParaRPr>
          </a:p>
        </p:txBody>
      </p:sp>
      <p:sp>
        <p:nvSpPr>
          <p:cNvPr id="29700" name="AutoShape 4"/>
          <p:cNvSpPr>
            <a:spLocks/>
          </p:cNvSpPr>
          <p:nvPr/>
        </p:nvSpPr>
        <p:spPr bwMode="auto">
          <a:xfrm>
            <a:off x="3276600" y="2971800"/>
            <a:ext cx="76200" cy="1371600"/>
          </a:xfrm>
          <a:prstGeom prst="righ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505200" y="342900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Research-Oriented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3200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" pitchFamily="34" charset="0"/>
              </a:rPr>
              <a:t>Snort is the only free, open source lightweight IDS and is selected to be the detection component of A2D2</a:t>
            </a:r>
          </a:p>
          <a:p>
            <a:r>
              <a:rPr lang="en-US" sz="2400" dirty="0" smtClean="0">
                <a:latin typeface="Calibri" pitchFamily="34" charset="0"/>
              </a:rPr>
              <a:t>Snort can be operated in 3 modes: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 straight packet sniffer similar to </a:t>
            </a:r>
            <a:r>
              <a:rPr lang="en-US" sz="2400" dirty="0" err="1" smtClean="0">
                <a:latin typeface="Calibri" pitchFamily="34" charset="0"/>
              </a:rPr>
              <a:t>tcpdump</a:t>
            </a:r>
            <a:endParaRPr lang="en-US" sz="2400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 packet logger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 full-blown network intrusion detection system</a:t>
            </a:r>
          </a:p>
          <a:p>
            <a:r>
              <a:rPr lang="en-US" sz="2400" dirty="0" smtClean="0">
                <a:latin typeface="Calibri" pitchFamily="34" charset="0"/>
              </a:rPr>
              <a:t>As an IDS, Snort performs real-time protocol analysis, content searching and matching, and real-time alert</a:t>
            </a:r>
          </a:p>
          <a:p>
            <a:pPr>
              <a:buNone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86836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effectLst/>
                <a:latin typeface="Calibri" pitchFamily="34" charset="0"/>
              </a:rPr>
              <a:t>A2D2 IDS Snort Overview</a:t>
            </a:r>
            <a:endParaRPr lang="en-US" sz="4400" dirty="0">
              <a:effectLst/>
              <a:latin typeface="Calibri" pitchFamily="34" charset="0"/>
            </a:endParaRP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6096000" y="3886200"/>
          <a:ext cx="2057400" cy="1190625"/>
        </p:xfrm>
        <a:graphic>
          <a:graphicData uri="http://schemas.openxmlformats.org/presentationml/2006/ole">
            <p:oleObj spid="_x0000_s1026" name="Visio" r:id="rId4" imgW="1518840" imgH="878760" progId="">
              <p:embed/>
            </p:oleObj>
          </a:graphicData>
        </a:graphic>
      </p:graphicFrame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5029200" y="5562600"/>
            <a:ext cx="1905000" cy="1066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Detection Engine</a:t>
            </a:r>
          </a:p>
          <a:p>
            <a:pPr algn="ctr"/>
            <a:r>
              <a:rPr lang="en-US" dirty="0"/>
              <a:t>(Rule Based)</a:t>
            </a: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7010400" y="5562600"/>
            <a:ext cx="1981200" cy="1066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Preprocessor</a:t>
            </a:r>
          </a:p>
          <a:p>
            <a:pPr algn="ctr"/>
            <a:r>
              <a:rPr lang="en-US" dirty="0"/>
              <a:t>(Perform logic)</a:t>
            </a: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6248400" y="5029200"/>
            <a:ext cx="9144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7162800" y="5029200"/>
            <a:ext cx="9144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648200"/>
            <a:ext cx="449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Attack detection is mainly based on a 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signature recognition detection engine 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as well as a modular </a:t>
            </a:r>
            <a:r>
              <a:rPr lang="en-US" sz="2000" dirty="0" err="1" smtClean="0">
                <a:latin typeface="Calibri" pitchFamily="34" charset="0"/>
              </a:rPr>
              <a:t>plugin</a:t>
            </a:r>
            <a:r>
              <a:rPr lang="en-US" sz="2000" dirty="0" smtClean="0">
                <a:latin typeface="Calibri" pitchFamily="34" charset="0"/>
              </a:rPr>
              <a:t> architecture 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for more sophisticated behavior analysis. 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Flood threshold</a:t>
            </a:r>
          </a:p>
          <a:p>
            <a:r>
              <a:rPr lang="en-US" sz="2400" dirty="0" smtClean="0">
                <a:latin typeface="Calibri" pitchFamily="34" charset="0"/>
              </a:rPr>
              <a:t>Flood preprocessor Initiation</a:t>
            </a:r>
          </a:p>
          <a:p>
            <a:r>
              <a:rPr lang="en-US" sz="2400" dirty="0" smtClean="0">
                <a:latin typeface="Calibri" pitchFamily="34" charset="0"/>
              </a:rPr>
              <a:t>Flood preprocessor Data structure</a:t>
            </a:r>
          </a:p>
          <a:p>
            <a:r>
              <a:rPr lang="en-US" sz="2400" dirty="0" smtClean="0">
                <a:latin typeface="Calibri" pitchFamily="34" charset="0"/>
              </a:rPr>
              <a:t>Subnet flood detection</a:t>
            </a:r>
          </a:p>
          <a:p>
            <a:r>
              <a:rPr lang="en-US" sz="2400" dirty="0" smtClean="0">
                <a:latin typeface="Calibri" pitchFamily="34" charset="0"/>
              </a:rPr>
              <a:t>Flood preprocessor logic flow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  <a:latin typeface="Calibri" pitchFamily="34" charset="0"/>
              </a:rPr>
              <a:t>A2D2 Snort Flood Preprocessor</a:t>
            </a:r>
            <a:endParaRPr lang="en-US" sz="4400" dirty="0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0" y="1524000"/>
            <a:ext cx="52429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  <a:latin typeface="Calibri" pitchFamily="34" charset="0"/>
              </a:rPr>
              <a:t>Subnet Flood Detection</a:t>
            </a:r>
            <a:endParaRPr lang="en-US" sz="4400" dirty="0">
              <a:effectLst/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228600" y="1447800"/>
            <a:ext cx="3733800" cy="44958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Calibri" pitchFamily="34" charset="0"/>
              </a:rPr>
              <a:t>DDoS</a:t>
            </a:r>
            <a:r>
              <a:rPr lang="en-US" sz="2400" dirty="0" smtClean="0">
                <a:latin typeface="Calibri" pitchFamily="34" charset="0"/>
              </a:rPr>
              <a:t> attack agent sends attack packets with an array of randomly generated source addresses, all of them within the subnet of the attack agent</a:t>
            </a:r>
          </a:p>
          <a:p>
            <a:pPr>
              <a:buNone/>
            </a:pP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Each spoofed address is used in a limited number of packets to reduce suspicion</a:t>
            </a:r>
          </a:p>
          <a:p>
            <a:pPr>
              <a:buNone/>
            </a:pP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A2D2 is designed to detect 3 types of generic flooding: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Individual attack host against individual victim host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Subnet attack agents against individual victim host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Subnet attack agents against victim subnet hosts</a:t>
            </a:r>
          </a:p>
          <a:p>
            <a:r>
              <a:rPr lang="en-US" sz="2400" dirty="0" smtClean="0">
                <a:latin typeface="Calibri" pitchFamily="34" charset="0"/>
              </a:rPr>
              <a:t>A2D2 assumes a /24 subnet flood detection</a:t>
            </a:r>
          </a:p>
          <a:p>
            <a:r>
              <a:rPr lang="en-US" sz="2400" dirty="0" smtClean="0">
                <a:latin typeface="Calibri" pitchFamily="34" charset="0"/>
              </a:rPr>
              <a:t>A2D2 also assumes many networks implement ingress and egress filtering</a:t>
            </a:r>
          </a:p>
          <a:p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9F43-7B57-4C0A-9C84-6D296D6E44B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  <a:latin typeface="Calibri" pitchFamily="34" charset="0"/>
              </a:rPr>
              <a:t>Subnet Flood Detection (cont.)</a:t>
            </a:r>
            <a:endParaRPr lang="en-US" sz="4400" dirty="0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1805</TotalTime>
  <Words>981</Words>
  <Application>Microsoft Office PowerPoint</Application>
  <PresentationFormat>On-screen Show (4:3)</PresentationFormat>
  <Paragraphs>195</Paragraphs>
  <Slides>22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Concourse</vt:lpstr>
      <vt:lpstr>Visio</vt:lpstr>
      <vt:lpstr>Picture</vt:lpstr>
      <vt:lpstr>Subnet Flooding Detection  and DDoS Defenses                                 Angela Cearns </vt:lpstr>
      <vt:lpstr>Overview</vt:lpstr>
      <vt:lpstr>DDoS Defense Research</vt:lpstr>
      <vt:lpstr>Intrusion Tolerance Research Limitations</vt:lpstr>
      <vt:lpstr>A2D2 Design </vt:lpstr>
      <vt:lpstr>A2D2 IDS Snort Overview</vt:lpstr>
      <vt:lpstr>A2D2 Snort Flood Preprocessor</vt:lpstr>
      <vt:lpstr>Subnet Flood Detection</vt:lpstr>
      <vt:lpstr>Subnet Flood Detection (cont.)</vt:lpstr>
      <vt:lpstr>A2D2 IDS Snort Flood Preprocessor</vt:lpstr>
      <vt:lpstr>A2D2 Design (cont.)</vt:lpstr>
      <vt:lpstr>Class-Based Queuing</vt:lpstr>
      <vt:lpstr>Multi-Level Rate-Limiting</vt:lpstr>
      <vt:lpstr>A2D2 Design (cont.)</vt:lpstr>
      <vt:lpstr>A2D2 Implementation Test-bed</vt:lpstr>
      <vt:lpstr>A2D2 Implementation Tools</vt:lpstr>
      <vt:lpstr>A2D2 Test Results </vt:lpstr>
      <vt:lpstr>A2D2 Test Results(cont.) </vt:lpstr>
      <vt:lpstr>Future Works</vt:lpstr>
      <vt:lpstr>Conclusion</vt:lpstr>
      <vt:lpstr>References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an Autonomous  Anti-DDoS Network (A2D2)                         Angela Cearns</dc:title>
  <dc:creator>jumta</dc:creator>
  <cp:lastModifiedBy>jumta</cp:lastModifiedBy>
  <cp:revision>74</cp:revision>
  <dcterms:created xsi:type="dcterms:W3CDTF">2009-12-04T02:43:03Z</dcterms:created>
  <dcterms:modified xsi:type="dcterms:W3CDTF">2009-12-09T20:08:15Z</dcterms:modified>
</cp:coreProperties>
</file>