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0" r:id="rId1"/>
  </p:sldMasterIdLst>
  <p:notesMasterIdLst>
    <p:notesMasterId r:id="rId22"/>
  </p:notesMasterIdLst>
  <p:handoutMasterIdLst>
    <p:handoutMasterId r:id="rId23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Relationship Id="rId2" Type="http://schemas.openxmlformats.org/officeDocument/2006/relationships/image" Target="../media/image10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F7BEA-AC99-DB48-99D3-F70D907D1F19}" type="datetimeFigureOut">
              <a:rPr lang="en-US" smtClean="0"/>
              <a:t>12/9/09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9A608-7485-0A48-92DD-0FBC76C65B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5A880-B9F5-6441-BE5F-1EE202356F21}" type="datetimeFigureOut">
              <a:rPr lang="en-US" smtClean="0"/>
              <a:t>12/9/09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7290C-46F8-374A-BFD8-A3211B994A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7290C-46F8-374A-BFD8-A3211B994A80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6249-D5B3-5343-8C2F-9417D086E187}" type="datetime1">
              <a:rPr lang="en-US" smtClean="0"/>
              <a:t>12/9/09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EC0D758-A3E8-924E-8CFC-437D76DD0F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5073-02C5-A745-BE77-68F8A4147294}" type="datetime1">
              <a:rPr lang="en-US" smtClean="0"/>
              <a:t>12/9/09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0D7A-7D13-6640-813B-1353602D3CFF}" type="datetime1">
              <a:rPr lang="en-US" smtClean="0"/>
              <a:t>12/9/09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05D6-3002-934C-8D53-5DC862610353}" type="datetime1">
              <a:rPr lang="en-US" smtClean="0"/>
              <a:t>12/9/09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D99B-BA74-9A40-8A48-8FA2664CCF33}" type="datetime1">
              <a:rPr lang="en-US" smtClean="0"/>
              <a:t>12/9/09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C0D758-A3E8-924E-8CFC-437D76DD0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7A53-E99C-014C-B4D6-C9E247949605}" type="datetime1">
              <a:rPr lang="en-US" smtClean="0"/>
              <a:t>12/9/09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1E10-BF23-2E4A-A4D9-1136D5E99873}" type="datetime1">
              <a:rPr lang="en-US" smtClean="0"/>
              <a:t>12/9/09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8664-2C78-AD46-B823-8590504993B7}" type="datetime1">
              <a:rPr lang="en-US" smtClean="0"/>
              <a:t>12/9/09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9ED4-B57F-464E-934E-989AD4997ED9}" type="datetime1">
              <a:rPr lang="en-US" smtClean="0"/>
              <a:t>12/9/09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CF7C-D669-E847-AE1E-1A8EE98F7D14}" type="datetime1">
              <a:rPr lang="en-US" smtClean="0"/>
              <a:t>12/9/09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BA9-B93D-5741-BAC2-1FDFB1E85FD9}" type="datetime1">
              <a:rPr lang="en-US" smtClean="0"/>
              <a:t>12/9/09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C0D758-A3E8-924E-8CFC-437D76DD0F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06C281-ECE7-8641-90D7-CDFEAA37A2DB}" type="datetime1">
              <a:rPr lang="en-US" smtClean="0"/>
              <a:t>12/9/09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EC0D758-A3E8-924E-8CFC-437D76DD0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Users:Michael:Documents:CS591:Wireless_Project:Logan_Menozzi_CS591_Project_Report.doc!OLE_LINK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Michael:Documents:CS591:Wireless_Project:Logan_Menozzi_CS591_Project_Report.doc!OLE_LINK2" TargetMode="External"/><Relationship Id="rId4" Type="http://schemas.openxmlformats.org/officeDocument/2006/relationships/oleObject" Target="Macintosh%20HD:Users:Michael:Documents:CS591:Wireless_Project:Logan_Menozzi_CS591_Project_Report.doc!OLE_LINK3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Michael:Documents:CS591:Wireless_Project:Logan_Menozzi_CS591_Project_Report.doc!OLE_LINK4" TargetMode="External"/><Relationship Id="rId4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Michael:Documents:CS591:Wireless_Project:Logan_Menozzi_CS591_Project_Report.doc!OLE_LINK5" TargetMode="External"/><Relationship Id="rId4" Type="http://schemas.openxmlformats.org/officeDocument/2006/relationships/oleObject" Target="Macintosh%20HD:Users:Michael:Documents:CS591:Wireless_Project:Logan_Menozzi_CS591_Project_Report.doc!OLE_LINK6" TargetMode="Externa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Users:Michael:Documents:CS591:Wireless_Project:Logan_Menozzi_CS591_Project_Report.doc!OLE_LINK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en-US"/>
              <a:t>James Logan</a:t>
            </a:r>
          </a:p>
          <a:p>
            <a:r>
              <a:rPr lang="en-US"/>
              <a:t>Michael Menozzi</a:t>
            </a:r>
          </a:p>
          <a:p>
            <a:r>
              <a:rPr lang="en-US"/>
              <a:t>CS591</a:t>
            </a:r>
          </a:p>
          <a:p>
            <a:r>
              <a:rPr lang="en-US"/>
              <a:t>Dr. Chow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Topics in Wireless </a:t>
            </a:r>
            <a:r>
              <a:rPr lang="en-US" dirty="0"/>
              <a:t>Network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issues are:</a:t>
            </a:r>
          </a:p>
          <a:p>
            <a:pPr lvl="1"/>
            <a:r>
              <a:rPr lang="en-US" dirty="0" err="1" smtClean="0"/>
              <a:t>Hackability</a:t>
            </a:r>
            <a:r>
              <a:rPr lang="en-US" dirty="0" smtClean="0"/>
              <a:t> (not a word, I know)</a:t>
            </a:r>
          </a:p>
          <a:p>
            <a:pPr lvl="2"/>
            <a:r>
              <a:rPr lang="en-US" dirty="0" err="1" smtClean="0"/>
              <a:t>Jailbreaking</a:t>
            </a:r>
            <a:endParaRPr lang="en-US" dirty="0" smtClean="0"/>
          </a:p>
          <a:p>
            <a:pPr lvl="1"/>
            <a:r>
              <a:rPr lang="en-US" dirty="0" smtClean="0"/>
              <a:t>Portability</a:t>
            </a:r>
          </a:p>
          <a:p>
            <a:pPr lvl="2"/>
            <a:r>
              <a:rPr lang="en-US" dirty="0" smtClean="0"/>
              <a:t>Don’t know what the user is doing</a:t>
            </a:r>
          </a:p>
          <a:p>
            <a:pPr lvl="2"/>
            <a:r>
              <a:rPr lang="en-US" dirty="0" smtClean="0"/>
              <a:t>Easy to disguise activities (music, video)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developers</a:t>
            </a:r>
          </a:p>
          <a:p>
            <a:pPr lvl="2"/>
            <a:r>
              <a:rPr lang="en-US" dirty="0" smtClean="0"/>
              <a:t>Outside Apples “approved” network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Jailbreaking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Allows unlocking of an iPod Touch or </a:t>
            </a:r>
            <a:r>
              <a:rPr lang="en-US" dirty="0" err="1" smtClean="0"/>
              <a:t>iPhone</a:t>
            </a:r>
            <a:endParaRPr lang="en-US" dirty="0" smtClean="0"/>
          </a:p>
          <a:p>
            <a:pPr lvl="1"/>
            <a:r>
              <a:rPr lang="en-US" dirty="0" smtClean="0"/>
              <a:t>User can then run unauthorized third-party applications</a:t>
            </a:r>
          </a:p>
          <a:p>
            <a:pPr lvl="1"/>
            <a:r>
              <a:rPr lang="en-US" dirty="0" smtClean="0"/>
              <a:t>3 installers currently available</a:t>
            </a:r>
          </a:p>
          <a:p>
            <a:pPr lvl="2"/>
            <a:r>
              <a:rPr lang="en-US" dirty="0" err="1" smtClean="0"/>
              <a:t>Cydia</a:t>
            </a:r>
            <a:endParaRPr lang="en-US" dirty="0" smtClean="0"/>
          </a:p>
          <a:p>
            <a:pPr lvl="2"/>
            <a:r>
              <a:rPr lang="en-US" dirty="0" smtClean="0"/>
              <a:t>Rock</a:t>
            </a:r>
          </a:p>
          <a:p>
            <a:pPr lvl="2"/>
            <a:r>
              <a:rPr lang="en-US" dirty="0" smtClean="0"/>
              <a:t>Icy</a:t>
            </a:r>
          </a:p>
          <a:p>
            <a:pPr lvl="1"/>
            <a:r>
              <a:rPr lang="en-US" dirty="0" smtClean="0"/>
              <a:t>Process first performed in mid 2007</a:t>
            </a:r>
          </a:p>
          <a:p>
            <a:pPr lvl="2"/>
            <a:r>
              <a:rPr lang="en-US" dirty="0" smtClean="0"/>
              <a:t>Quickly adapts to Apple’s thwarting </a:t>
            </a:r>
          </a:p>
          <a:p>
            <a:pPr lvl="1"/>
            <a:r>
              <a:rPr lang="en-US" dirty="0" smtClean="0"/>
              <a:t>Used BlackRa1n application</a:t>
            </a:r>
          </a:p>
          <a:p>
            <a:pPr lvl="2"/>
            <a:r>
              <a:rPr lang="en-US" dirty="0" smtClean="0"/>
              <a:t>Simply executed and the phone is unlocked or “</a:t>
            </a:r>
            <a:r>
              <a:rPr lang="en-US" dirty="0" err="1" smtClean="0"/>
              <a:t>jailbroken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Murky subject for the legal system</a:t>
            </a:r>
          </a:p>
          <a:p>
            <a:pPr lvl="1"/>
            <a:r>
              <a:rPr lang="en-US" dirty="0" smtClean="0"/>
              <a:t>Apple claims it is a violation of the Digital Millennium Copyright Act (DMCA)</a:t>
            </a:r>
          </a:p>
          <a:p>
            <a:pPr lvl="1"/>
            <a:r>
              <a:rPr lang="en-US" dirty="0" smtClean="0"/>
              <a:t>The Electronic Frontier Foundation has requested and exemption to the DCMA via the US Copyright Office</a:t>
            </a:r>
          </a:p>
          <a:p>
            <a:pPr lvl="2"/>
            <a:r>
              <a:rPr lang="en-US" dirty="0" smtClean="0"/>
              <a:t>Allow users to jailbreak their iPod Touch or </a:t>
            </a:r>
            <a:r>
              <a:rPr lang="en-US" dirty="0" err="1" smtClean="0"/>
              <a:t>iPhone</a:t>
            </a:r>
            <a:endParaRPr lang="en-US" dirty="0" smtClean="0"/>
          </a:p>
          <a:p>
            <a:pPr lvl="1"/>
            <a:r>
              <a:rPr lang="en-US" dirty="0" smtClean="0"/>
              <a:t>Apple charges a fee to become a developer</a:t>
            </a:r>
          </a:p>
          <a:p>
            <a:pPr lvl="2"/>
            <a:r>
              <a:rPr lang="en-US" dirty="0" smtClean="0"/>
              <a:t>Approves and takes a cut of all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Pretty easy</a:t>
            </a:r>
          </a:p>
          <a:p>
            <a:pPr lvl="1"/>
            <a:r>
              <a:rPr lang="en-US" dirty="0" smtClean="0"/>
              <a:t>Run the Blackra1n application</a:t>
            </a:r>
          </a:p>
          <a:p>
            <a:r>
              <a:rPr lang="en-US" dirty="0" smtClean="0"/>
              <a:t>Risks</a:t>
            </a:r>
          </a:p>
          <a:p>
            <a:pPr lvl="1"/>
            <a:r>
              <a:rPr lang="en-US" dirty="0" smtClean="0"/>
              <a:t>Possible to “brick” the device</a:t>
            </a:r>
          </a:p>
          <a:p>
            <a:pPr lvl="2"/>
            <a:r>
              <a:rPr lang="en-US" dirty="0" smtClean="0"/>
              <a:t>Doesn’t appear to be a permanent breakage</a:t>
            </a:r>
          </a:p>
          <a:p>
            <a:r>
              <a:rPr lang="en-US" dirty="0" smtClean="0"/>
              <a:t>Install the Installer</a:t>
            </a:r>
          </a:p>
          <a:p>
            <a:pPr lvl="1"/>
            <a:r>
              <a:rPr lang="en-US" dirty="0" err="1" smtClean="0"/>
              <a:t>Cydia</a:t>
            </a:r>
            <a:r>
              <a:rPr lang="en-US" dirty="0" smtClean="0"/>
              <a:t>, Rock or 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Install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74809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important = command line</a:t>
            </a:r>
          </a:p>
          <a:p>
            <a:pPr lvl="1"/>
            <a:r>
              <a:rPr lang="en-US" dirty="0" err="1" smtClean="0"/>
              <a:t>Mobilecommand</a:t>
            </a:r>
            <a:endParaRPr lang="en-US" dirty="0" smtClean="0"/>
          </a:p>
          <a:p>
            <a:r>
              <a:rPr lang="en-US" dirty="0" smtClean="0"/>
              <a:t>Support files include:  adv-</a:t>
            </a:r>
            <a:r>
              <a:rPr lang="en-US" dirty="0" err="1" smtClean="0"/>
              <a:t>cmds</a:t>
            </a:r>
            <a:r>
              <a:rPr lang="en-US" dirty="0" smtClean="0"/>
              <a:t>, network-</a:t>
            </a:r>
            <a:r>
              <a:rPr lang="en-US" dirty="0" err="1" smtClean="0"/>
              <a:t>cmds</a:t>
            </a:r>
            <a:r>
              <a:rPr lang="en-US" dirty="0" smtClean="0"/>
              <a:t>, shell-</a:t>
            </a:r>
            <a:r>
              <a:rPr lang="en-US" dirty="0" err="1" smtClean="0"/>
              <a:t>cmds</a:t>
            </a:r>
            <a:r>
              <a:rPr lang="en-US" dirty="0" smtClean="0"/>
              <a:t>, system-</a:t>
            </a:r>
            <a:r>
              <a:rPr lang="en-US" dirty="0" err="1" smtClean="0"/>
              <a:t>cmds</a:t>
            </a:r>
            <a:r>
              <a:rPr lang="en-US" dirty="0" smtClean="0"/>
              <a:t>, etc</a:t>
            </a:r>
          </a:p>
          <a:p>
            <a:r>
              <a:rPr lang="en-US" dirty="0" smtClean="0"/>
              <a:t>You now have a very portable Unix/Linux device</a:t>
            </a:r>
          </a:p>
          <a:p>
            <a:pPr lvl="1"/>
            <a:r>
              <a:rPr lang="en-US" dirty="0" smtClean="0"/>
              <a:t>FTP, telnet, </a:t>
            </a:r>
            <a:r>
              <a:rPr lang="en-US" dirty="0" err="1" smtClean="0"/>
              <a:t>netstat</a:t>
            </a:r>
            <a:r>
              <a:rPr lang="en-US" dirty="0" smtClean="0"/>
              <a:t>, </a:t>
            </a:r>
            <a:r>
              <a:rPr lang="en-US" dirty="0" err="1" smtClean="0"/>
              <a:t>traceroute</a:t>
            </a:r>
            <a:r>
              <a:rPr lang="en-US" dirty="0" smtClean="0"/>
              <a:t>, password, </a:t>
            </a:r>
            <a:r>
              <a:rPr lang="en-US" dirty="0" err="1" smtClean="0"/>
              <a:t>ifconfig</a:t>
            </a:r>
            <a:r>
              <a:rPr lang="en-US" dirty="0" smtClean="0"/>
              <a:t> and many more</a:t>
            </a:r>
            <a:endParaRPr lang="en-US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429497" y="1919314"/>
          <a:ext cx="2514600" cy="3771900"/>
        </p:xfrm>
        <a:graphic>
          <a:graphicData uri="http://schemas.openxmlformats.org/presentationml/2006/ole">
            <p:oleObj spid="_x0000_s19458" name="Document" r:id="rId3" imgW="2514600" imgH="3771900" progId="Word.Document.8">
              <p:link updateAutomatic="1"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Inherent Security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have root access</a:t>
            </a:r>
          </a:p>
          <a:p>
            <a:pPr lvl="1"/>
            <a:r>
              <a:rPr lang="en-US" dirty="0" smtClean="0"/>
              <a:t>Default password for all </a:t>
            </a:r>
            <a:r>
              <a:rPr lang="en-US" dirty="0" err="1" smtClean="0"/>
              <a:t>iPhone</a:t>
            </a:r>
            <a:r>
              <a:rPr lang="en-US" dirty="0" smtClean="0"/>
              <a:t> and Touch = alpine</a:t>
            </a:r>
          </a:p>
          <a:p>
            <a:r>
              <a:rPr lang="en-US" dirty="0" err="1" smtClean="0"/>
              <a:t>Ssh</a:t>
            </a:r>
            <a:r>
              <a:rPr lang="en-US" dirty="0" smtClean="0"/>
              <a:t> to the device is successful from any workstation</a:t>
            </a:r>
          </a:p>
          <a:p>
            <a:pPr lvl="1"/>
            <a:r>
              <a:rPr lang="en-US" dirty="0" smtClean="0"/>
              <a:t>Use root</a:t>
            </a:r>
          </a:p>
          <a:p>
            <a:pPr lvl="1"/>
            <a:r>
              <a:rPr lang="en-US" dirty="0" smtClean="0"/>
              <a:t>Advisable to change the </a:t>
            </a:r>
            <a:r>
              <a:rPr lang="en-US" dirty="0" err="1" smtClean="0"/>
              <a:t>password</a:t>
            </a:r>
            <a:r>
              <a:rPr lang="en-US" dirty="0" err="1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</a:t>
            </a:r>
            <a:r>
              <a:rPr lang="en-US" dirty="0" err="1" smtClean="0"/>
              <a:t>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2214" y="1600200"/>
            <a:ext cx="5549006" cy="4525963"/>
          </a:xfrm>
        </p:spPr>
        <p:txBody>
          <a:bodyPr/>
          <a:lstStyle/>
          <a:p>
            <a:r>
              <a:rPr lang="en-US" dirty="0" smtClean="0"/>
              <a:t>The tools</a:t>
            </a:r>
          </a:p>
          <a:p>
            <a:pPr lvl="1"/>
            <a:r>
              <a:rPr lang="en-US" dirty="0" err="1" smtClean="0"/>
              <a:t>Nmap</a:t>
            </a:r>
            <a:r>
              <a:rPr lang="en-US" dirty="0" smtClean="0"/>
              <a:t>:  port scanner that has many capabilities.  </a:t>
            </a:r>
          </a:p>
          <a:p>
            <a:pPr lvl="2"/>
            <a:r>
              <a:rPr lang="en-US" dirty="0" smtClean="0"/>
              <a:t>Here we found 3 hosts on the network using: </a:t>
            </a:r>
            <a:r>
              <a:rPr lang="en-US" dirty="0" err="1" smtClean="0"/>
              <a:t>nmap</a:t>
            </a:r>
            <a:r>
              <a:rPr lang="en-US" dirty="0" smtClean="0"/>
              <a:t> –</a:t>
            </a:r>
            <a:r>
              <a:rPr lang="en-US" dirty="0" err="1" smtClean="0"/>
              <a:t>v</a:t>
            </a:r>
            <a:r>
              <a:rPr lang="en-US" dirty="0" smtClean="0"/>
              <a:t> –</a:t>
            </a:r>
            <a:r>
              <a:rPr lang="en-US" dirty="0" err="1" smtClean="0"/>
              <a:t>sP</a:t>
            </a:r>
            <a:r>
              <a:rPr lang="en-US" dirty="0" smtClean="0"/>
              <a:t> 192.168.1.0/24</a:t>
            </a:r>
          </a:p>
          <a:p>
            <a:pPr lvl="2"/>
            <a:r>
              <a:rPr lang="en-US" dirty="0" smtClean="0"/>
              <a:t>Next we scan one of the hosts for open ports using:  </a:t>
            </a:r>
            <a:r>
              <a:rPr lang="en-US" dirty="0" err="1" smtClean="0"/>
              <a:t>nmap</a:t>
            </a:r>
            <a:r>
              <a:rPr lang="en-US" dirty="0" smtClean="0"/>
              <a:t> –</a:t>
            </a:r>
            <a:r>
              <a:rPr lang="en-US" dirty="0" err="1" smtClean="0"/>
              <a:t>v</a:t>
            </a:r>
            <a:r>
              <a:rPr lang="en-US" dirty="0" smtClean="0"/>
              <a:t> –</a:t>
            </a:r>
            <a:r>
              <a:rPr lang="en-US" dirty="0" err="1" smtClean="0"/>
              <a:t>sV</a:t>
            </a:r>
            <a:r>
              <a:rPr lang="en-US" dirty="0" smtClean="0"/>
              <a:t> 192.168.1.100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6419045" y="427492"/>
          <a:ext cx="2514600" cy="3771900"/>
        </p:xfrm>
        <a:graphic>
          <a:graphicData uri="http://schemas.openxmlformats.org/presentationml/2006/ole">
            <p:oleObj spid="_x0000_s21506" name="Document" r:id="rId3" imgW="2514600" imgH="3771900" progId="Word.Document.8">
              <p:link updateAutomatic="1"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831219" y="2740479"/>
          <a:ext cx="2514600" cy="3771900"/>
        </p:xfrm>
        <a:graphic>
          <a:graphicData uri="http://schemas.openxmlformats.org/presentationml/2006/ole">
            <p:oleObj spid="_x0000_s21508" name="Document" r:id="rId4" imgW="2514600" imgH="3771900" progId="Word.Document.8">
              <p:link updateAutomatic="1"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</a:t>
            </a:r>
            <a:r>
              <a:rPr lang="en-US" dirty="0" err="1" smtClean="0"/>
              <a:t>Metasploit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600201"/>
            <a:ext cx="5515101" cy="2454636"/>
          </a:xfrm>
        </p:spPr>
        <p:txBody>
          <a:bodyPr wrap="square">
            <a:normAutofit/>
          </a:bodyPr>
          <a:lstStyle/>
          <a:p>
            <a:r>
              <a:rPr lang="en-US" dirty="0" err="1" smtClean="0"/>
              <a:t>Metasploit</a:t>
            </a:r>
            <a:r>
              <a:rPr lang="en-US" dirty="0" smtClean="0"/>
              <a:t> is used for penetration testing, IDS signature development and exploit research</a:t>
            </a:r>
          </a:p>
          <a:p>
            <a:pPr marL="742950" lvl="2" indent="-342900"/>
            <a:r>
              <a:rPr lang="en-US" dirty="0" smtClean="0"/>
              <a:t>Small processor = takes time to setup, but it does work</a:t>
            </a:r>
          </a:p>
          <a:p>
            <a:endParaRPr lang="en-US" dirty="0" smtClean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6172200" y="1274090"/>
          <a:ext cx="2514600" cy="3771900"/>
        </p:xfrm>
        <a:graphic>
          <a:graphicData uri="http://schemas.openxmlformats.org/presentationml/2006/ole">
            <p:oleObj spid="_x0000_s22530" name="Document" r:id="rId3" imgW="2514600" imgH="3771900" progId="Word.Document.8">
              <p:link updateAutomatic="1"/>
            </p:oleObj>
          </a:graphicData>
        </a:graphic>
      </p:graphicFrame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656202" y="3391619"/>
            <a:ext cx="2652878" cy="397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</a:t>
            </a:r>
            <a:r>
              <a:rPr lang="en-US" dirty="0" err="1" smtClean="0"/>
              <a:t>Ngrep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538525" cy="4525963"/>
          </a:xfrm>
        </p:spPr>
        <p:txBody>
          <a:bodyPr/>
          <a:lstStyle/>
          <a:p>
            <a:r>
              <a:rPr lang="en-US" dirty="0" err="1" smtClean="0"/>
              <a:t>Ngrep</a:t>
            </a:r>
            <a:r>
              <a:rPr lang="en-US" dirty="0" smtClean="0"/>
              <a:t> is a tool that provides regular expression searching of network captures </a:t>
            </a:r>
          </a:p>
          <a:p>
            <a:pPr lvl="1"/>
            <a:r>
              <a:rPr lang="en-US" dirty="0" smtClean="0"/>
              <a:t>Similar to it’s Unix companion </a:t>
            </a:r>
            <a:r>
              <a:rPr lang="en-US" dirty="0" err="1" smtClean="0"/>
              <a:t>grep</a:t>
            </a:r>
            <a:endParaRPr lang="en-US" dirty="0" smtClean="0"/>
          </a:p>
          <a:p>
            <a:pPr lvl="1"/>
            <a:r>
              <a:rPr lang="en-US" dirty="0" smtClean="0"/>
              <a:t>Search for </a:t>
            </a:r>
            <a:r>
              <a:rPr lang="en-US" dirty="0" err="1" smtClean="0"/>
              <a:t>google</a:t>
            </a:r>
            <a:r>
              <a:rPr lang="en-US" dirty="0" smtClean="0"/>
              <a:t> on the Wi-Fi</a:t>
            </a:r>
            <a:endParaRPr lang="en-US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6394222" y="1178545"/>
          <a:ext cx="2514600" cy="3771900"/>
        </p:xfrm>
        <a:graphic>
          <a:graphicData uri="http://schemas.openxmlformats.org/presentationml/2006/ole">
            <p:oleObj spid="_x0000_s23554" name="Document" r:id="rId3" imgW="2514600" imgH="3771900" progId="Word.Document.8">
              <p:link updateAutomatic="1"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737029" y="2871732"/>
          <a:ext cx="2514600" cy="3771900"/>
        </p:xfrm>
        <a:graphic>
          <a:graphicData uri="http://schemas.openxmlformats.org/presentationml/2006/ole">
            <p:oleObj spid="_x0000_s23555" name="Document" r:id="rId4" imgW="2514600" imgH="3771900" progId="Word.Document.8">
              <p:link updateAutomatic="1"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 </a:t>
            </a:r>
            <a:r>
              <a:rPr lang="en-US" dirty="0" err="1" smtClean="0"/>
              <a:t>Tcpdump</a:t>
            </a:r>
            <a:r>
              <a:rPr lang="en-US" dirty="0" smtClean="0"/>
              <a:t> and 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86766" cy="4525963"/>
          </a:xfrm>
        </p:spPr>
        <p:txBody>
          <a:bodyPr/>
          <a:lstStyle/>
          <a:p>
            <a:r>
              <a:rPr lang="en-US" dirty="0" err="1" smtClean="0"/>
              <a:t>Tcpdump</a:t>
            </a:r>
            <a:r>
              <a:rPr lang="en-US" dirty="0" smtClean="0"/>
              <a:t> packet sniffer which is capable of capturing all network traffic and saved for later analysis (</a:t>
            </a:r>
            <a:r>
              <a:rPr lang="en-US" dirty="0" err="1" smtClean="0"/>
              <a:t>wireshark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Top displays what processes are running to include performance information on the system</a:t>
            </a:r>
            <a:endParaRPr lang="en-US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6243966" y="1978106"/>
          <a:ext cx="2514600" cy="3771900"/>
        </p:xfrm>
        <a:graphic>
          <a:graphicData uri="http://schemas.openxmlformats.org/presentationml/2006/ole">
            <p:oleObj spid="_x0000_s24578" name="Document" r:id="rId3" imgW="2514600" imgH="3771900" progId="Word.Document.8">
              <p:link updateAutomatic="1"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to Wireless Network Security Basics</a:t>
            </a:r>
          </a:p>
          <a:p>
            <a:r>
              <a:rPr lang="en-US" dirty="0"/>
              <a:t>Wireless Security Protocols (Ad Hoc Networks)</a:t>
            </a:r>
          </a:p>
          <a:p>
            <a:r>
              <a:rPr lang="en-US" dirty="0"/>
              <a:t>Issues With Wireless Ad Hoc Protocols</a:t>
            </a:r>
          </a:p>
          <a:p>
            <a:r>
              <a:rPr lang="en-US" dirty="0"/>
              <a:t>Advances in Wireless Insecurity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is always a cost in securing wireless networks whether it be high overhead processing via protocols or investing in 3rd party solutions</a:t>
            </a:r>
          </a:p>
          <a:p>
            <a:r>
              <a:rPr lang="en-US" dirty="0" smtClean="0"/>
              <a:t>Understand the type of wireless architecture implemented otherwise one's security polices may not be as secure as they think</a:t>
            </a:r>
          </a:p>
          <a:p>
            <a:r>
              <a:rPr lang="en-US" dirty="0" smtClean="0"/>
              <a:t>Although not exploited significantly – this does pose a unique security risk for both home and office</a:t>
            </a:r>
          </a:p>
          <a:p>
            <a:r>
              <a:rPr lang="en-US" dirty="0" smtClean="0"/>
              <a:t>Very portable, almost complete Unix/Linux hacker tool</a:t>
            </a:r>
          </a:p>
          <a:p>
            <a:r>
              <a:rPr lang="en-US" dirty="0" smtClean="0"/>
              <a:t>Further research would include attempting in-depth network penetration testing using only a Touch	</a:t>
            </a:r>
          </a:p>
          <a:p>
            <a:pPr lvl="1"/>
            <a:r>
              <a:rPr lang="en-US" dirty="0" smtClean="0"/>
              <a:t>Also study further details on the legal frustrations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Intro to Wireless Network Security Basics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Three basic wireless </a:t>
            </a:r>
            <a:r>
              <a:rPr lang="en-US" dirty="0" smtClean="0"/>
              <a:t>Architectures:</a:t>
            </a:r>
          </a:p>
          <a:p>
            <a:pPr lvl="1"/>
            <a:r>
              <a:rPr lang="en-US" dirty="0" smtClean="0"/>
              <a:t>Private (Structured Home/Business)</a:t>
            </a:r>
          </a:p>
          <a:p>
            <a:pPr lvl="1"/>
            <a:r>
              <a:rPr lang="en-US" dirty="0" smtClean="0"/>
              <a:t>Semi</a:t>
            </a:r>
            <a:r>
              <a:rPr lang="en-US" dirty="0"/>
              <a:t>-Structured</a:t>
            </a:r>
            <a:endParaRPr lang="en-US" dirty="0" smtClean="0"/>
          </a:p>
          <a:p>
            <a:pPr lvl="1"/>
            <a:r>
              <a:rPr lang="en-US" dirty="0" smtClean="0"/>
              <a:t>Ad </a:t>
            </a:r>
            <a:r>
              <a:rPr lang="en-US" dirty="0"/>
              <a:t>Hoc</a:t>
            </a:r>
          </a:p>
          <a:p>
            <a:r>
              <a:rPr lang="en-US" dirty="0"/>
              <a:t>10 Simple Ways to Additional Security</a:t>
            </a:r>
          </a:p>
          <a:p>
            <a:pPr>
              <a:buFontTx/>
              <a:buNone/>
            </a:pPr>
            <a:r>
              <a:rPr lang="en-US" sz="2800" dirty="0"/>
              <a:t>	1. Control Broadcast Area</a:t>
            </a:r>
            <a:r>
              <a:rPr lang="en-US" sz="2800" dirty="0" smtClean="0"/>
              <a:t>		6</a:t>
            </a:r>
            <a:r>
              <a:rPr lang="en-US" sz="2800" dirty="0"/>
              <a:t>. Limit Access Rights</a:t>
            </a:r>
          </a:p>
          <a:p>
            <a:pPr>
              <a:buFontTx/>
              <a:buNone/>
            </a:pPr>
            <a:r>
              <a:rPr lang="en-US" sz="2800" dirty="0"/>
              <a:t>	2. Examine Access Points</a:t>
            </a:r>
            <a:r>
              <a:rPr lang="en-US" sz="2800" dirty="0" smtClean="0"/>
              <a:t>		7</a:t>
            </a:r>
            <a:r>
              <a:rPr lang="en-US" sz="2800" dirty="0"/>
              <a:t>. Limit Assigned DHCP </a:t>
            </a:r>
          </a:p>
          <a:p>
            <a:pPr>
              <a:buFontTx/>
              <a:buNone/>
            </a:pPr>
            <a:r>
              <a:rPr lang="en-US" sz="2800" dirty="0"/>
              <a:t>	3. Ban Rogue Access Points	    Addresses</a:t>
            </a:r>
          </a:p>
          <a:p>
            <a:pPr>
              <a:buFontTx/>
              <a:buNone/>
            </a:pPr>
            <a:r>
              <a:rPr lang="en-US" sz="2800" dirty="0"/>
              <a:t>	4. Use 128 WEP	</a:t>
            </a:r>
            <a:r>
              <a:rPr lang="en-US" sz="2800" dirty="0" smtClean="0"/>
              <a:t>		8</a:t>
            </a:r>
            <a:r>
              <a:rPr lang="en-US" sz="2800" dirty="0"/>
              <a:t>. Authenticate Users</a:t>
            </a:r>
          </a:p>
          <a:p>
            <a:pPr>
              <a:buFontTx/>
              <a:buNone/>
            </a:pPr>
            <a:r>
              <a:rPr lang="en-US" sz="2800" dirty="0"/>
              <a:t>	5. Use SSID Wisely	</a:t>
            </a:r>
            <a:r>
              <a:rPr lang="en-US" sz="2800" dirty="0" smtClean="0"/>
              <a:t>		9</a:t>
            </a:r>
            <a:r>
              <a:rPr lang="en-US" sz="2800" dirty="0"/>
              <a:t>. Use a Radius Server</a:t>
            </a:r>
          </a:p>
          <a:p>
            <a:pPr>
              <a:buFontTx/>
              <a:buNone/>
            </a:pPr>
            <a:r>
              <a:rPr lang="en-US" sz="2800" dirty="0"/>
              <a:t>			10. Use Professional Products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Protocols For Wireless Ad Hoc Networks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major concern with the architecture: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a constant fluctuating architecture</a:t>
            </a:r>
            <a:r>
              <a:rPr lang="en-US" dirty="0" smtClean="0"/>
              <a:t>     </a:t>
            </a:r>
          </a:p>
          <a:p>
            <a:pPr lvl="1"/>
            <a:r>
              <a:rPr lang="en-US" dirty="0" smtClean="0"/>
              <a:t>Devices </a:t>
            </a:r>
            <a:r>
              <a:rPr lang="en-US" dirty="0"/>
              <a:t>constantly appearing/</a:t>
            </a:r>
            <a:r>
              <a:rPr lang="en-US" dirty="0" smtClean="0"/>
              <a:t>disappearing</a:t>
            </a:r>
          </a:p>
          <a:p>
            <a:r>
              <a:rPr lang="en-US" dirty="0"/>
              <a:t>Second major concern with the architecture: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to determine if a device is misbehaving/</a:t>
            </a:r>
            <a:r>
              <a:rPr lang="en-US" dirty="0" smtClean="0"/>
              <a:t>corrupted</a:t>
            </a:r>
          </a:p>
          <a:p>
            <a:r>
              <a:rPr lang="en-US" dirty="0"/>
              <a:t>Two possible protocol solutions</a:t>
            </a:r>
            <a:endParaRPr lang="en-US" dirty="0" smtClean="0"/>
          </a:p>
          <a:p>
            <a:pPr lvl="1"/>
            <a:r>
              <a:rPr lang="en-US" dirty="0" smtClean="0"/>
              <a:t>SWAN </a:t>
            </a:r>
            <a:r>
              <a:rPr lang="en-US" dirty="0"/>
              <a:t>– Secure Wireless LAN</a:t>
            </a:r>
            <a:endParaRPr lang="en-US" dirty="0" smtClean="0"/>
          </a:p>
          <a:p>
            <a:pPr lvl="1"/>
            <a:r>
              <a:rPr lang="en-US" dirty="0" smtClean="0"/>
              <a:t>SAR </a:t>
            </a:r>
            <a:r>
              <a:rPr lang="en-US" dirty="0"/>
              <a:t>– Security Aware Routing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Protocols For Wireless Ad Hoc Networks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SWAN Protocol – designed to be generic and makes </a:t>
            </a:r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Access </a:t>
            </a:r>
            <a:r>
              <a:rPr lang="en-US" dirty="0"/>
              <a:t>Controllers, Global Monitors, and keys (session only)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Access </a:t>
            </a:r>
            <a:r>
              <a:rPr lang="en-US" dirty="0"/>
              <a:t>Controller – handles connections, access point designation, and bandwidth </a:t>
            </a:r>
            <a:r>
              <a:rPr lang="en-US" dirty="0" smtClean="0"/>
              <a:t>assignments</a:t>
            </a:r>
          </a:p>
          <a:p>
            <a:pPr lvl="1"/>
            <a:r>
              <a:rPr lang="en-US" dirty="0" smtClean="0"/>
              <a:t>Global </a:t>
            </a:r>
            <a:r>
              <a:rPr lang="en-US" dirty="0"/>
              <a:t>Monitor – Maintains network health and ensures the network in functioning </a:t>
            </a:r>
            <a:r>
              <a:rPr lang="en-US" dirty="0" smtClean="0"/>
              <a:t>correctly</a:t>
            </a:r>
          </a:p>
          <a:p>
            <a:r>
              <a:rPr lang="en-US" dirty="0"/>
              <a:t>The Big Brother Effect:</a:t>
            </a:r>
            <a:endParaRPr lang="en-US" dirty="0" smtClean="0"/>
          </a:p>
          <a:p>
            <a:pPr lvl="1"/>
            <a:r>
              <a:rPr lang="en-US" dirty="0" smtClean="0"/>
              <a:t>SWAN </a:t>
            </a:r>
            <a:r>
              <a:rPr lang="en-US" dirty="0"/>
              <a:t>is focused on the behavioral patterns of each device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Protocols For Wireless Ad Hoc Networks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sz="4129" dirty="0"/>
              <a:t>SAR Protocol - Remove the concept of “trust your neighbor” and add the concept of who can provide the security a node wants that it needs to send </a:t>
            </a:r>
            <a:r>
              <a:rPr lang="en-US" sz="4129" dirty="0" smtClean="0"/>
              <a:t>data</a:t>
            </a:r>
          </a:p>
          <a:p>
            <a:pPr lvl="1"/>
            <a:r>
              <a:rPr lang="en-US" sz="3613" dirty="0" smtClean="0"/>
              <a:t>Use security metrics in route request packets to determine if the level of security requested can be met for the route</a:t>
            </a:r>
          </a:p>
          <a:p>
            <a:pPr lvl="1"/>
            <a:r>
              <a:rPr lang="en-US" sz="3613" dirty="0" smtClean="0"/>
              <a:t>Shortest</a:t>
            </a:r>
            <a:r>
              <a:rPr lang="en-US" sz="3613" dirty="0"/>
              <a:t>/Quickest path is not necessarily the best even though the security requirements are </a:t>
            </a:r>
            <a:r>
              <a:rPr lang="en-US" sz="3613" dirty="0" smtClean="0"/>
              <a:t>met</a:t>
            </a:r>
          </a:p>
          <a:p>
            <a:pPr lvl="1"/>
            <a:r>
              <a:rPr lang="en-US" sz="3613" dirty="0"/>
              <a:t>Use distributed keys to maintain hierarchy security ratings on nodes</a:t>
            </a:r>
          </a:p>
          <a:p>
            <a:pPr lvl="1">
              <a:buFontTx/>
              <a:buNone/>
            </a:pPr>
            <a:r>
              <a:rPr lang="en-US" sz="3613" dirty="0"/>
              <a:t>	(Designed to prevent lower ranked nodes from seeing more information passed on through higher ranked nodes)</a:t>
            </a:r>
          </a:p>
          <a:p>
            <a:endParaRPr lang="en-US" sz="20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Issues With Wireless Ad Hoc Protocols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5181658"/>
          </a:xfrm>
        </p:spPr>
        <p:txBody>
          <a:bodyPr>
            <a:noAutofit/>
          </a:bodyPr>
          <a:lstStyle/>
          <a:p>
            <a:r>
              <a:rPr lang="en-US" dirty="0"/>
              <a:t>Overhead Processing – distributing/maintaining/renewing keys, constant encryption/decryption, constantly updating node trust levels</a:t>
            </a:r>
          </a:p>
          <a:p>
            <a:r>
              <a:rPr lang="en-US" dirty="0"/>
              <a:t>Inefficiency – if no secure path can be found no connection is made</a:t>
            </a:r>
          </a:p>
          <a:p>
            <a:r>
              <a:rPr lang="en-US" dirty="0"/>
              <a:t>Global Monitoring – Algorithms/Rule Sets used (limits of the constraints)</a:t>
            </a:r>
          </a:p>
          <a:p>
            <a:r>
              <a:rPr lang="en-US" dirty="0"/>
              <a:t>Devices – How does the protocol determine that the device is who it says it is (spoofing)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Advances in Wireless Insecurity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Recent advances in portability have led to new and innovative ideas</a:t>
            </a:r>
          </a:p>
          <a:p>
            <a:pPr lvl="1"/>
            <a:r>
              <a:rPr lang="en-US" dirty="0" smtClean="0"/>
              <a:t>iPod Touch</a:t>
            </a:r>
          </a:p>
          <a:p>
            <a:pPr lvl="2"/>
            <a:r>
              <a:rPr lang="en-US" dirty="0" smtClean="0"/>
              <a:t>Wireless G and N</a:t>
            </a:r>
          </a:p>
          <a:p>
            <a:pPr lvl="2"/>
            <a:r>
              <a:rPr lang="en-US" dirty="0" smtClean="0"/>
              <a:t>8 to 32 </a:t>
            </a:r>
            <a:r>
              <a:rPr lang="en-US" dirty="0" err="1" smtClean="0"/>
              <a:t>Gb</a:t>
            </a:r>
            <a:r>
              <a:rPr lang="en-US" dirty="0" smtClean="0"/>
              <a:t> capacity</a:t>
            </a:r>
          </a:p>
          <a:p>
            <a:pPr lvl="2"/>
            <a:r>
              <a:rPr lang="en-US" dirty="0" err="1" smtClean="0"/>
              <a:t>iPhone</a:t>
            </a:r>
            <a:r>
              <a:rPr lang="en-US" dirty="0" smtClean="0"/>
              <a:t> OS </a:t>
            </a:r>
          </a:p>
          <a:p>
            <a:pPr lvl="3"/>
            <a:r>
              <a:rPr lang="en-US" dirty="0" smtClean="0"/>
              <a:t>Unix/Linux 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732" y="3761260"/>
            <a:ext cx="2707742" cy="1883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25" y="2622284"/>
            <a:ext cx="1786307" cy="22779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D758-A3E8-924E-8CFC-437D76DD0F2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655</TotalTime>
  <Words>1011</Words>
  <Application>Microsoft Macintosh PowerPoint</Application>
  <PresentationFormat>On-screen Show (4:3)</PresentationFormat>
  <Paragraphs>147</Paragraphs>
  <Slides>20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Equity</vt:lpstr>
      <vt:lpstr>Macintosh HD:Users:Michael:Documents:CS591:Wireless_Project:Logan_Menozzi_CS591_Project_Report.doc!OLE_LINK1</vt:lpstr>
      <vt:lpstr>Macintosh HD:Users:Michael:Documents:CS591:Wireless_Project:Logan_Menozzi_CS591_Project_Report.doc!OLE_LINK2</vt:lpstr>
      <vt:lpstr>Macintosh HD:Users:Michael:Documents:CS591:Wireless_Project:Logan_Menozzi_CS591_Project_Report.doc!OLE_LINK3</vt:lpstr>
      <vt:lpstr>Macintosh HD:Users:Michael:Documents:CS591:Wireless_Project:Logan_Menozzi_CS591_Project_Report.doc!OLE_LINK4</vt:lpstr>
      <vt:lpstr>Macintosh HD:Users:Michael:Documents:CS591:Wireless_Project:Logan_Menozzi_CS591_Project_Report.doc!OLE_LINK5</vt:lpstr>
      <vt:lpstr>Macintosh HD:Users:Michael:Documents:CS591:Wireless_Project:Logan_Menozzi_CS591_Project_Report.doc!OLE_LINK6</vt:lpstr>
      <vt:lpstr>Macintosh HD:Users:Michael:Documents:CS591:Wireless_Project:Logan_Menozzi_CS591_Project_Report.doc!OLE_LINK7</vt:lpstr>
      <vt:lpstr>Topics in Wireless Network Security</vt:lpstr>
      <vt:lpstr>Contents</vt:lpstr>
      <vt:lpstr>Intro to Wireless Network Security Basics</vt:lpstr>
      <vt:lpstr>Protocols For Wireless Ad Hoc Networks </vt:lpstr>
      <vt:lpstr>Protocols For Wireless Ad Hoc Networks</vt:lpstr>
      <vt:lpstr>Protocols For Wireless Ad Hoc Networks</vt:lpstr>
      <vt:lpstr>Issues With Wireless Ad Hoc Protocols</vt:lpstr>
      <vt:lpstr>Advances in Wireless Insecurity</vt:lpstr>
      <vt:lpstr>Wireless Security</vt:lpstr>
      <vt:lpstr>What’s the Problem?</vt:lpstr>
      <vt:lpstr>Jailbreaking </vt:lpstr>
      <vt:lpstr>The Legal Issues</vt:lpstr>
      <vt:lpstr>The Process</vt:lpstr>
      <vt:lpstr>What to Install </vt:lpstr>
      <vt:lpstr>Inherent Security Problem</vt:lpstr>
      <vt:lpstr>Tools: Nmap</vt:lpstr>
      <vt:lpstr>Tools: Metasploit</vt:lpstr>
      <vt:lpstr>Tools: Ngrep</vt:lpstr>
      <vt:lpstr>Tools:  Tcpdump and Top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Wireless Insecurity</dc:title>
  <dc:creator>Michael Menozzi</dc:creator>
  <cp:lastModifiedBy>Michael Menozzi</cp:lastModifiedBy>
  <cp:revision>7</cp:revision>
  <dcterms:created xsi:type="dcterms:W3CDTF">2009-12-09T23:37:01Z</dcterms:created>
  <dcterms:modified xsi:type="dcterms:W3CDTF">2009-12-10T00:47:03Z</dcterms:modified>
</cp:coreProperties>
</file>