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6" r:id="rId2"/>
    <p:sldId id="257" r:id="rId3"/>
    <p:sldId id="258" r:id="rId4"/>
    <p:sldId id="259" r:id="rId5"/>
    <p:sldId id="260" r:id="rId6"/>
    <p:sldId id="262" r:id="rId7"/>
    <p:sldId id="261" r:id="rId8"/>
    <p:sldId id="263" r:id="rId9"/>
    <p:sldId id="265" r:id="rId10"/>
    <p:sldId id="264" r:id="rId11"/>
    <p:sldId id="267" r:id="rId12"/>
    <p:sldId id="268" r:id="rId13"/>
    <p:sldId id="266"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422" autoAdjust="0"/>
  </p:normalViewPr>
  <p:slideViewPr>
    <p:cSldViewPr>
      <p:cViewPr varScale="1">
        <p:scale>
          <a:sx n="104" d="100"/>
          <a:sy n="104" d="100"/>
        </p:scale>
        <p:origin x="-21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043C9F-8F49-4517-B2F1-67385B145FBF}" type="datetimeFigureOut">
              <a:rPr lang="en-US" smtClean="0"/>
              <a:pPr/>
              <a:t>12/8/2009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6F5A9A-58CD-446B-A223-BB35328B5B0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Honeycomb</a:t>
            </a:r>
          </a:p>
          <a:p>
            <a:r>
              <a:rPr lang="en-US" dirty="0" smtClean="0"/>
              <a:t> - Host based IDS</a:t>
            </a:r>
          </a:p>
          <a:p>
            <a:r>
              <a:rPr lang="en-US" dirty="0" smtClean="0"/>
              <a:t> - Does not protect anything</a:t>
            </a:r>
            <a:r>
              <a:rPr lang="en-US" baseline="0" dirty="0" smtClean="0"/>
              <a:t> other than the </a:t>
            </a:r>
            <a:r>
              <a:rPr lang="en-US" baseline="0" dirty="0" err="1" smtClean="0"/>
              <a:t>honeypot</a:t>
            </a:r>
            <a:endParaRPr lang="en-US" baseline="0" dirty="0" smtClean="0"/>
          </a:p>
          <a:p>
            <a:r>
              <a:rPr lang="en-US" baseline="0" dirty="0" smtClean="0"/>
              <a:t> - Otherwise similar</a:t>
            </a:r>
          </a:p>
          <a:p>
            <a:r>
              <a:rPr lang="en-US" baseline="0" dirty="0" smtClean="0"/>
              <a:t>Autograph</a:t>
            </a:r>
          </a:p>
          <a:p>
            <a:r>
              <a:rPr lang="en-US" baseline="0" dirty="0" smtClean="0"/>
              <a:t> - Generates signatures automatically via Rabin fingerprints</a:t>
            </a:r>
          </a:p>
          <a:p>
            <a:r>
              <a:rPr lang="en-US" baseline="0" dirty="0" smtClean="0"/>
              <a:t> - Blacklisting to prevent false positives</a:t>
            </a:r>
          </a:p>
          <a:p>
            <a:r>
              <a:rPr lang="en-US" baseline="0" dirty="0" smtClean="0"/>
              <a:t> - Collaboration only exchanges suspicious IPs and Destination Ports</a:t>
            </a:r>
          </a:p>
          <a:p>
            <a:r>
              <a:rPr lang="en-US" baseline="0" dirty="0" err="1" smtClean="0"/>
              <a:t>Earlybird</a:t>
            </a:r>
            <a:endParaRPr lang="en-US" baseline="0" dirty="0" smtClean="0"/>
          </a:p>
          <a:p>
            <a:r>
              <a:rPr lang="en-US" baseline="0" dirty="0" smtClean="0"/>
              <a:t> - Counts source / </a:t>
            </a:r>
            <a:r>
              <a:rPr lang="en-US" baseline="0" dirty="0" err="1" smtClean="0"/>
              <a:t>dest</a:t>
            </a:r>
            <a:r>
              <a:rPr lang="en-US" baseline="0" dirty="0" smtClean="0"/>
              <a:t> IPs to keep false positive rate low</a:t>
            </a:r>
          </a:p>
          <a:p>
            <a:r>
              <a:rPr lang="en-US" baseline="0" dirty="0" smtClean="0"/>
              <a:t> - Centralized system with little collaboration</a:t>
            </a:r>
          </a:p>
          <a:p>
            <a:endParaRPr lang="en-US" baseline="0" dirty="0" smtClean="0"/>
          </a:p>
          <a:p>
            <a:r>
              <a:rPr lang="en-US" baseline="0" dirty="0" smtClean="0"/>
              <a:t>All of these imply the detection some time after the worm has propagated itself.  PAYL detects new threats immediately</a:t>
            </a:r>
            <a:endParaRPr lang="en-US" dirty="0"/>
          </a:p>
        </p:txBody>
      </p:sp>
      <p:sp>
        <p:nvSpPr>
          <p:cNvPr id="4" name="Slide Number Placeholder 3"/>
          <p:cNvSpPr>
            <a:spLocks noGrp="1"/>
          </p:cNvSpPr>
          <p:nvPr>
            <p:ph type="sldNum" sz="quarter" idx="10"/>
          </p:nvPr>
        </p:nvSpPr>
        <p:spPr/>
        <p:txBody>
          <a:bodyPr/>
          <a:lstStyle/>
          <a:p>
            <a:fld id="{596F5A9A-58CD-446B-A223-BB35328B5B0D}"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Overview of the environment</a:t>
            </a:r>
            <a:r>
              <a:rPr lang="en-US" baseline="0" dirty="0" smtClean="0"/>
              <a:t> the solution exists in</a:t>
            </a:r>
            <a:endParaRPr lang="en-US" dirty="0"/>
          </a:p>
        </p:txBody>
      </p:sp>
      <p:sp>
        <p:nvSpPr>
          <p:cNvPr id="4" name="Slide Number Placeholder 3"/>
          <p:cNvSpPr>
            <a:spLocks noGrp="1"/>
          </p:cNvSpPr>
          <p:nvPr>
            <p:ph type="sldNum" sz="quarter" idx="10"/>
          </p:nvPr>
        </p:nvSpPr>
        <p:spPr/>
        <p:txBody>
          <a:bodyPr/>
          <a:lstStyle/>
          <a:p>
            <a:fld id="{596F5A9A-58CD-446B-A223-BB35328B5B0D}"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Generate alerts on some incoming packets</a:t>
            </a:r>
          </a:p>
          <a:p>
            <a:r>
              <a:rPr lang="en-US" dirty="0" smtClean="0"/>
              <a:t>Compare with outgoing data to detect self-propagation at first attempt</a:t>
            </a:r>
          </a:p>
          <a:p>
            <a:r>
              <a:rPr lang="en-US" dirty="0" smtClean="0"/>
              <a:t> - String Equality:</a:t>
            </a:r>
            <a:r>
              <a:rPr lang="en-US" baseline="0" dirty="0" smtClean="0"/>
              <a:t> outgoing string must be exactly the same as incoming string.  Reduces false positives, but creates more false negatives</a:t>
            </a:r>
          </a:p>
          <a:p>
            <a:r>
              <a:rPr lang="en-US" baseline="0" dirty="0" smtClean="0"/>
              <a:t> - Longest Common Substring: Finds the smallest common substring.  Longer means more similarity, more likelihood of a match</a:t>
            </a:r>
          </a:p>
          <a:p>
            <a:r>
              <a:rPr lang="en-US" baseline="0" dirty="0" smtClean="0"/>
              <a:t> - Longest Common Subsequence: Similar to LCS, but the similarities need not be contiguous.  May detect more polymorphic worms, but more false positives will occur</a:t>
            </a:r>
            <a:endParaRPr lang="en-US" dirty="0" smtClean="0"/>
          </a:p>
          <a:p>
            <a:r>
              <a:rPr lang="en-US" dirty="0" smtClean="0"/>
              <a:t>Z-strings used for message exchange and cross domain correlation</a:t>
            </a:r>
            <a:r>
              <a:rPr lang="en-US" baseline="0" dirty="0" smtClean="0"/>
              <a:t> of alerts</a:t>
            </a:r>
            <a:endParaRPr lang="en-US" dirty="0"/>
          </a:p>
        </p:txBody>
      </p:sp>
      <p:sp>
        <p:nvSpPr>
          <p:cNvPr id="4" name="Slide Number Placeholder 3"/>
          <p:cNvSpPr>
            <a:spLocks noGrp="1"/>
          </p:cNvSpPr>
          <p:nvPr>
            <p:ph type="sldNum" sz="quarter" idx="10"/>
          </p:nvPr>
        </p:nvSpPr>
        <p:spPr/>
        <p:txBody>
          <a:bodyPr/>
          <a:lstStyle/>
          <a:p>
            <a:fld id="{596F5A9A-58CD-446B-A223-BB35328B5B0D}" type="slidenum">
              <a:rPr lang="en-US" smtClean="0"/>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Hosts can have diverse data such as web: html, images, audio</a:t>
            </a:r>
            <a:r>
              <a:rPr lang="en-US" baseline="0" dirty="0" smtClean="0"/>
              <a:t>, video, flash, </a:t>
            </a:r>
            <a:r>
              <a:rPr lang="en-US" baseline="0" dirty="0" err="1" smtClean="0"/>
              <a:t>pdf</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596F5A9A-58CD-446B-A223-BB35328B5B0D}" type="slidenum">
              <a:rPr lang="en-US" smtClean="0"/>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0.1% false</a:t>
            </a:r>
            <a:r>
              <a:rPr lang="en-US" baseline="0" dirty="0" smtClean="0"/>
              <a:t> positive rate: EX=5.8 alerts/hr; W1=6alerts/hr; W=8 alerts/hr</a:t>
            </a:r>
          </a:p>
          <a:p>
            <a:r>
              <a:rPr lang="en-US" baseline="0" dirty="0" smtClean="0"/>
              <a:t>Strange packets:</a:t>
            </a:r>
          </a:p>
          <a:p>
            <a:r>
              <a:rPr lang="en-US" baseline="0" dirty="0" smtClean="0"/>
              <a:t> - HTTP Get request with referrer field padded with ‘Y’ characters (provides </a:t>
            </a:r>
            <a:r>
              <a:rPr lang="en-US" baseline="0" dirty="0" err="1" smtClean="0"/>
              <a:t>anonymization</a:t>
            </a:r>
            <a:r>
              <a:rPr lang="en-US" baseline="0" dirty="0" smtClean="0"/>
              <a:t>)</a:t>
            </a:r>
          </a:p>
          <a:p>
            <a:r>
              <a:rPr lang="en-US" baseline="0" dirty="0" smtClean="0"/>
              <a:t> - Word file upload with byte value E7 as the entire packet</a:t>
            </a:r>
          </a:p>
        </p:txBody>
      </p:sp>
      <p:sp>
        <p:nvSpPr>
          <p:cNvPr id="4" name="Slide Number Placeholder 3"/>
          <p:cNvSpPr>
            <a:spLocks noGrp="1"/>
          </p:cNvSpPr>
          <p:nvPr>
            <p:ph type="sldNum" sz="quarter" idx="10"/>
          </p:nvPr>
        </p:nvSpPr>
        <p:spPr/>
        <p:txBody>
          <a:bodyPr/>
          <a:lstStyle/>
          <a:p>
            <a:fld id="{596F5A9A-58CD-446B-A223-BB35328B5B0D}" type="slidenum">
              <a:rPr lang="en-US" smtClean="0"/>
              <a:pPr/>
              <a:t>11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Training Datasets </a:t>
            </a:r>
            <a:r>
              <a:rPr lang="en-US" dirty="0" smtClean="0">
                <a:sym typeface="Wingdings" pitchFamily="2" charset="2"/>
              </a:rPr>
              <a:t>==</a:t>
            </a:r>
            <a:r>
              <a:rPr lang="en-US" baseline="0" dirty="0" smtClean="0">
                <a:sym typeface="Wingdings" pitchFamily="2" charset="2"/>
              </a:rPr>
              <a:t> Model</a:t>
            </a:r>
          </a:p>
          <a:p>
            <a:r>
              <a:rPr lang="en-US" baseline="0" dirty="0" smtClean="0">
                <a:sym typeface="Wingdings" pitchFamily="2" charset="2"/>
              </a:rPr>
              <a:t>Voting amongst collaborators requires hackers to mimic the attack on ALL collaborators.  Which means they must know the collaborators first.  If multiple systems detect an anomaly, send it to an oracle for thorough evaluation.  Human or shadow server system (very high latency)</a:t>
            </a:r>
          </a:p>
          <a:p>
            <a:r>
              <a:rPr lang="en-US" baseline="0" dirty="0" smtClean="0">
                <a:sym typeface="Wingdings" pitchFamily="2" charset="2"/>
              </a:rPr>
              <a:t> - false </a:t>
            </a:r>
            <a:r>
              <a:rPr lang="en-US" baseline="0" dirty="0" err="1" smtClean="0">
                <a:sym typeface="Wingdings" pitchFamily="2" charset="2"/>
              </a:rPr>
              <a:t>false</a:t>
            </a:r>
            <a:r>
              <a:rPr lang="en-US" baseline="0" dirty="0" smtClean="0">
                <a:sym typeface="Wingdings" pitchFamily="2" charset="2"/>
              </a:rPr>
              <a:t> positive problem reduces efficacy of Anomaly Detection systems</a:t>
            </a:r>
          </a:p>
          <a:p>
            <a:endParaRPr lang="en-US" dirty="0"/>
          </a:p>
        </p:txBody>
      </p:sp>
      <p:sp>
        <p:nvSpPr>
          <p:cNvPr id="4" name="Slide Number Placeholder 3"/>
          <p:cNvSpPr>
            <a:spLocks noGrp="1"/>
          </p:cNvSpPr>
          <p:nvPr>
            <p:ph type="sldNum" sz="quarter" idx="10"/>
          </p:nvPr>
        </p:nvSpPr>
        <p:spPr/>
        <p:txBody>
          <a:bodyPr/>
          <a:lstStyle/>
          <a:p>
            <a:fld id="{596F5A9A-58CD-446B-A223-BB35328B5B0D}"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panels title.png"/>
          <p:cNvPicPr>
            <a:picLocks noChangeAspect="1"/>
          </p:cNvPicPr>
          <p:nvPr/>
        </p:nvPicPr>
        <p:blipFill>
          <a:blip r:embed="rId2" cstate="print"/>
          <a:srcRect t="579" b="965"/>
          <a:stretch>
            <a:fillRect/>
          </a:stretch>
        </p:blipFill>
        <p:spPr>
          <a:xfrm>
            <a:off x="0" y="0"/>
            <a:ext cx="4254612" cy="6858000"/>
          </a:xfrm>
          <a:prstGeom prst="rect">
            <a:avLst/>
          </a:prstGeom>
        </p:spPr>
      </p:pic>
      <p:sp>
        <p:nvSpPr>
          <p:cNvPr id="2" name="Title 1"/>
          <p:cNvSpPr>
            <a:spLocks noGrp="1"/>
          </p:cNvSpPr>
          <p:nvPr>
            <p:ph type="ctrTitle"/>
          </p:nvPr>
        </p:nvSpPr>
        <p:spPr>
          <a:xfrm>
            <a:off x="4572000" y="381000"/>
            <a:ext cx="4191000" cy="3067050"/>
          </a:xfrm>
        </p:spPr>
        <p:txBody>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4572000" y="3810000"/>
            <a:ext cx="4191000" cy="1143000"/>
          </a:xfrm>
        </p:spPr>
        <p:txBody>
          <a:bodyPr>
            <a:normAutofit/>
          </a:bodyPr>
          <a:lstStyle>
            <a:lvl1pPr marL="0" indent="0" algn="l">
              <a:buNone/>
              <a:defRPr sz="1800" kern="1200">
                <a:gradFill>
                  <a:gsLst>
                    <a:gs pos="0">
                      <a:schemeClr val="tx1"/>
                    </a:gs>
                    <a:gs pos="99000">
                      <a:schemeClr val="tx1">
                        <a:alpha val="85000"/>
                      </a:schemeClr>
                    </a:gs>
                    <a:gs pos="86000">
                      <a:schemeClr val="tx1">
                        <a:alpha val="70000"/>
                      </a:schemeClr>
                    </a:gs>
                  </a:gsLst>
                  <a:lin ang="5400000" scaled="0"/>
                </a:gra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F1707776-8095-4583-A13E-ED1869AEB17C}" type="datetimeFigureOut">
              <a:rPr lang="en-US" smtClean="0"/>
              <a:pPr/>
              <a:t>12/8/2009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8C4EF-A33F-4B1F-9C04-67F834A12DD3}" type="slidenum">
              <a:rPr lang="en-US" smtClean="0"/>
              <a:pPr/>
              <a:t>‹#›</a:t>
            </a:fld>
            <a:endParaRPr lang="en-US"/>
          </a:p>
        </p:txBody>
      </p:sp>
      <p:sp>
        <p:nvSpPr>
          <p:cNvPr id="8" name="Rectangle 7"/>
          <p:cNvSpPr/>
          <p:nvPr/>
        </p:nvSpPr>
        <p:spPr>
          <a:xfrm>
            <a:off x="4572000" y="3505200"/>
            <a:ext cx="4191000" cy="45719"/>
          </a:xfrm>
          <a:prstGeom prst="rect">
            <a:avLst/>
          </a:prstGeom>
          <a:gradFill flip="none" rotWithShape="1">
            <a:gsLst>
              <a:gs pos="0">
                <a:srgbClr val="FFFFFF">
                  <a:alpha val="0"/>
                </a:srgbClr>
              </a:gs>
              <a:gs pos="50000">
                <a:srgbClr val="FFFFFF">
                  <a:alpha val="10000"/>
                </a:srgbClr>
              </a:gs>
              <a:gs pos="100000">
                <a:srgbClr val="FFFFFF">
                  <a:alpha val="0"/>
                </a:srgbClr>
              </a:gs>
            </a:gsLst>
            <a:lin ang="0" scaled="1"/>
            <a:tileRect/>
          </a:gradFill>
          <a:ln>
            <a:noFill/>
          </a:ln>
          <a:effectLst>
            <a:innerShdw blurRad="114300">
              <a:srgbClr val="FFFFFF"/>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1707776-8095-4583-A13E-ED1869AEB17C}" type="datetimeFigureOut">
              <a:rPr lang="en-US" smtClean="0"/>
              <a:pPr/>
              <a:t>12/8/2009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8C4EF-A33F-4B1F-9C04-67F834A12D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43800" y="368301"/>
            <a:ext cx="1143000" cy="574198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2514600" y="609599"/>
            <a:ext cx="4724400" cy="55006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1707776-8095-4583-A13E-ED1869AEB17C}" type="datetimeFigureOut">
              <a:rPr lang="en-US" smtClean="0"/>
              <a:pPr/>
              <a:t>12/8/2009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8C4EF-A33F-4B1F-9C04-67F834A12D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1707776-8095-4583-A13E-ED1869AEB17C}" type="datetimeFigureOut">
              <a:rPr lang="en-US" smtClean="0"/>
              <a:pPr/>
              <a:t>12/8/2009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vert="horz" lIns="91440" tIns="45720" rIns="91440" bIns="45720" rtlCol="0" anchor="ctr"/>
          <a:lstStyle>
            <a:lvl1pPr marL="0" algn="ctr" defTabSz="914400" rtl="0" eaLnBrk="1" latinLnBrk="0" hangingPunct="1">
              <a:defRPr sz="7200" b="1" kern="1200" spc="-200" baseline="0">
                <a:gradFill flip="none" rotWithShape="1">
                  <a:gsLst>
                    <a:gs pos="0">
                      <a:schemeClr val="tx1">
                        <a:alpha val="0"/>
                      </a:schemeClr>
                    </a:gs>
                    <a:gs pos="100000">
                      <a:schemeClr val="tx1">
                        <a:alpha val="50000"/>
                      </a:schemeClr>
                    </a:gs>
                  </a:gsLst>
                  <a:lin ang="10800000" scaled="1"/>
                  <a:tileRect/>
                </a:gradFill>
                <a:latin typeface="+mn-lt"/>
                <a:ea typeface="+mn-ea"/>
                <a:cs typeface="+mn-cs"/>
              </a:defRPr>
            </a:lvl1pPr>
          </a:lstStyle>
          <a:p>
            <a:fld id="{6868C4EF-A33F-4B1F-9C04-67F834A12D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content 2.png"/>
          <p:cNvPicPr>
            <a:picLocks noChangeAspect="1"/>
          </p:cNvPicPr>
          <p:nvPr/>
        </p:nvPicPr>
        <p:blipFill>
          <a:blip r:embed="rId2" cstate="print"/>
          <a:srcRect l="70112" r="4801" b="2931"/>
          <a:stretch>
            <a:fillRect/>
          </a:stretch>
        </p:blipFill>
        <p:spPr>
          <a:xfrm flipH="1">
            <a:off x="-1" y="0"/>
            <a:ext cx="2409571" cy="6858000"/>
          </a:xfrm>
          <a:prstGeom prst="rect">
            <a:avLst/>
          </a:prstGeom>
        </p:spPr>
      </p:pic>
      <p:sp>
        <p:nvSpPr>
          <p:cNvPr id="2" name="Title 1"/>
          <p:cNvSpPr>
            <a:spLocks noGrp="1"/>
          </p:cNvSpPr>
          <p:nvPr>
            <p:ph type="title"/>
          </p:nvPr>
        </p:nvSpPr>
        <p:spPr>
          <a:xfrm>
            <a:off x="2590800" y="2308972"/>
            <a:ext cx="5943600" cy="2352675"/>
          </a:xfrm>
        </p:spPr>
        <p:txBody>
          <a:bodyPr vert="horz" lIns="91440" tIns="45720" rIns="91440" bIns="45720" rtlCol="0" anchor="ctr" anchorCtr="0">
            <a:noAutofit/>
          </a:bodyPr>
          <a:lstStyle>
            <a:lvl1pPr algn="l" defTabSz="914400" rtl="0" eaLnBrk="1" latinLnBrk="0" hangingPunct="1">
              <a:spcBef>
                <a:spcPct val="0"/>
              </a:spcBef>
              <a:buNone/>
              <a:defRPr sz="4400" kern="1200">
                <a:gradFill>
                  <a:gsLst>
                    <a:gs pos="0">
                      <a:schemeClr val="tx1"/>
                    </a:gs>
                    <a:gs pos="99000">
                      <a:schemeClr val="tx1">
                        <a:alpha val="85000"/>
                      </a:schemeClr>
                    </a:gs>
                    <a:gs pos="86000">
                      <a:schemeClr val="tx1">
                        <a:alpha val="70000"/>
                      </a:schemeClr>
                    </a:gs>
                  </a:gsLst>
                  <a:lin ang="5400000" scaled="0"/>
                </a:gra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2590800" y="4684059"/>
            <a:ext cx="5943600" cy="1107141"/>
          </a:xfrm>
        </p:spPr>
        <p:txBody>
          <a:bodyPr vert="horz" lIns="91440" tIns="45720" rIns="91440" bIns="45720" rtlCol="0">
            <a:normAutofit/>
          </a:bodyPr>
          <a:lstStyle>
            <a:lvl1pPr marL="0" indent="0" algn="l" defTabSz="914400" rtl="0" eaLnBrk="1" latinLnBrk="0" hangingPunct="1">
              <a:spcBef>
                <a:spcPts val="1800"/>
              </a:spcBef>
              <a:buFont typeface="Wingdings" pitchFamily="2" charset="2"/>
              <a:buNone/>
              <a:defRPr sz="1800" kern="1200">
                <a:gradFill>
                  <a:gsLst>
                    <a:gs pos="0">
                      <a:schemeClr val="tx1"/>
                    </a:gs>
                    <a:gs pos="99000">
                      <a:schemeClr val="tx1">
                        <a:alpha val="85000"/>
                      </a:schemeClr>
                    </a:gs>
                    <a:gs pos="86000">
                      <a:schemeClr val="tx1">
                        <a:alpha val="70000"/>
                      </a:schemeClr>
                    </a:gs>
                  </a:gsLst>
                  <a:lin ang="5400000" scaled="0"/>
                </a:gra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707776-8095-4583-A13E-ED1869AEB17C}" type="datetimeFigureOut">
              <a:rPr lang="en-US" smtClean="0"/>
              <a:pPr/>
              <a:t>12/8/2009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8C4EF-A33F-4B1F-9C04-67F834A12DD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14600" y="350838"/>
            <a:ext cx="61722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2819400" y="1981201"/>
            <a:ext cx="2743200" cy="4129088"/>
          </a:xfrm>
        </p:spPr>
        <p:txBody>
          <a:bodyPr>
            <a:normAutofit/>
          </a:bodyPr>
          <a:lstStyle>
            <a:lvl1pPr marL="228600" indent="-228600">
              <a:defRPr sz="1600"/>
            </a:lvl1pPr>
            <a:lvl2pPr marL="457200" indent="-228600">
              <a:defRPr sz="1600"/>
            </a:lvl2pPr>
            <a:lvl3pPr marL="685800" indent="-228600">
              <a:defRPr sz="1600"/>
            </a:lvl3pPr>
            <a:lvl4pPr marL="914400" indent="-228600">
              <a:defRPr sz="1600"/>
            </a:lvl4pPr>
            <a:lvl5pPr marL="1143000" indent="-228600">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943600" y="1981201"/>
            <a:ext cx="2743200" cy="4129088"/>
          </a:xfrm>
        </p:spPr>
        <p:txBody>
          <a:bodyPr>
            <a:normAutofit/>
          </a:bodyPr>
          <a:lstStyle>
            <a:lvl1pPr marL="228600" indent="-228600">
              <a:defRPr sz="1600"/>
            </a:lvl1pPr>
            <a:lvl2pPr marL="457200" indent="-228600">
              <a:defRPr sz="1600"/>
            </a:lvl2pPr>
            <a:lvl3pPr marL="685800" indent="-228600">
              <a:defRPr sz="1600"/>
            </a:lvl3pPr>
            <a:lvl4pPr marL="914400" indent="-228600">
              <a:defRPr sz="1600"/>
            </a:lvl4pPr>
            <a:lvl5pPr marL="1143000" indent="-228600">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F1707776-8095-4583-A13E-ED1869AEB17C}" type="datetimeFigureOut">
              <a:rPr lang="en-US" smtClean="0"/>
              <a:pPr/>
              <a:t>12/8/2009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68C4EF-A33F-4B1F-9C04-67F834A12DD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14600" y="350838"/>
            <a:ext cx="61722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2819400" y="1661318"/>
            <a:ext cx="2743200" cy="777081"/>
          </a:xfrm>
        </p:spPr>
        <p:txBody>
          <a:bodyPr anchor="ctr" anchorCtr="0"/>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819400" y="2590800"/>
            <a:ext cx="2743200" cy="3494088"/>
          </a:xfrm>
        </p:spPr>
        <p:txBody>
          <a:bodyPr>
            <a:normAutofit/>
          </a:bodyPr>
          <a:lstStyle>
            <a:lvl1pPr marL="228600" indent="-228600">
              <a:defRPr sz="1600"/>
            </a:lvl1pPr>
            <a:lvl2pPr marL="457200" indent="-228600">
              <a:defRPr sz="1600"/>
            </a:lvl2pPr>
            <a:lvl3pPr marL="685800" indent="-228600">
              <a:defRPr sz="1600"/>
            </a:lvl3pPr>
            <a:lvl4pPr marL="914400" indent="-228600">
              <a:defRPr sz="1600"/>
            </a:lvl4pPr>
            <a:lvl5pPr marL="1143000" indent="-228600">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943600" y="1661318"/>
            <a:ext cx="2743200" cy="777081"/>
          </a:xfrm>
        </p:spPr>
        <p:txBody>
          <a:bodyPr anchor="ctr" anchorCtr="0"/>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943600" y="2590800"/>
            <a:ext cx="2743200" cy="3494088"/>
          </a:xfrm>
        </p:spPr>
        <p:txBody>
          <a:bodyPr>
            <a:normAutofit/>
          </a:bodyPr>
          <a:lstStyle>
            <a:lvl1pPr marL="228600" indent="-228600">
              <a:defRPr sz="1600"/>
            </a:lvl1pPr>
            <a:lvl2pPr marL="457200" indent="-228600">
              <a:defRPr sz="1600"/>
            </a:lvl2pPr>
            <a:lvl3pPr marL="685800" indent="-228600">
              <a:defRPr sz="1600"/>
            </a:lvl3pPr>
            <a:lvl4pPr marL="914400" indent="-228600">
              <a:defRPr sz="1600"/>
            </a:lvl4pPr>
            <a:lvl5pPr marL="1143000" indent="-228600">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F1707776-8095-4583-A13E-ED1869AEB17C}" type="datetimeFigureOut">
              <a:rPr lang="en-US" smtClean="0"/>
              <a:pPr/>
              <a:t>12/8/2009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68C4EF-A33F-4B1F-9C04-67F834A12DD3}" type="slidenum">
              <a:rPr lang="en-US" smtClean="0"/>
              <a:pPr/>
              <a:t>‹#›</a:t>
            </a:fld>
            <a:endParaRPr lang="en-US"/>
          </a:p>
        </p:txBody>
      </p:sp>
      <p:sp>
        <p:nvSpPr>
          <p:cNvPr id="10" name="Rectangle 9"/>
          <p:cNvSpPr/>
          <p:nvPr/>
        </p:nvSpPr>
        <p:spPr>
          <a:xfrm>
            <a:off x="2819400" y="2468881"/>
            <a:ext cx="2743200" cy="45719"/>
          </a:xfrm>
          <a:prstGeom prst="rect">
            <a:avLst/>
          </a:prstGeom>
          <a:gradFill flip="none" rotWithShape="1">
            <a:gsLst>
              <a:gs pos="0">
                <a:srgbClr val="FFFFFF">
                  <a:alpha val="0"/>
                </a:srgbClr>
              </a:gs>
              <a:gs pos="50000">
                <a:srgbClr val="FFFFFF">
                  <a:alpha val="10000"/>
                </a:srgbClr>
              </a:gs>
              <a:gs pos="100000">
                <a:srgbClr val="FFFFFF">
                  <a:alpha val="0"/>
                </a:srgbClr>
              </a:gs>
            </a:gsLst>
            <a:lin ang="0" scaled="1"/>
            <a:tileRect/>
          </a:gradFill>
          <a:ln>
            <a:noFill/>
          </a:ln>
          <a:effectLst>
            <a:innerShdw blurRad="114300">
              <a:srgbClr val="FFFFFF"/>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5943600" y="2468881"/>
            <a:ext cx="2743200" cy="45719"/>
          </a:xfrm>
          <a:prstGeom prst="rect">
            <a:avLst/>
          </a:prstGeom>
          <a:gradFill flip="none" rotWithShape="1">
            <a:gsLst>
              <a:gs pos="0">
                <a:srgbClr val="FFFFFF">
                  <a:alpha val="0"/>
                </a:srgbClr>
              </a:gs>
              <a:gs pos="50000">
                <a:srgbClr val="FFFFFF">
                  <a:alpha val="10000"/>
                </a:srgbClr>
              </a:gs>
              <a:gs pos="100000">
                <a:srgbClr val="FFFFFF">
                  <a:alpha val="0"/>
                </a:srgbClr>
              </a:gs>
            </a:gsLst>
            <a:lin ang="0" scaled="1"/>
            <a:tileRect/>
          </a:gradFill>
          <a:ln>
            <a:noFill/>
          </a:ln>
          <a:effectLst>
            <a:innerShdw blurRad="114300">
              <a:srgbClr val="FFFFFF"/>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F1707776-8095-4583-A13E-ED1869AEB17C}" type="datetimeFigureOut">
              <a:rPr lang="en-US" smtClean="0"/>
              <a:pPr/>
              <a:t>12/8/2009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68C4EF-A33F-4B1F-9C04-67F834A12D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707776-8095-4583-A13E-ED1869AEB17C}" type="datetimeFigureOut">
              <a:rPr lang="en-US" smtClean="0"/>
              <a:pPr/>
              <a:t>12/8/2009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68C4EF-A33F-4B1F-9C04-67F834A12D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38450" y="3943350"/>
            <a:ext cx="5875338" cy="1162050"/>
          </a:xfrm>
        </p:spPr>
        <p:txBody>
          <a:bodyPr anchor="b"/>
          <a:lstStyle>
            <a:lvl1pPr algn="l">
              <a:defRPr sz="3200" b="0"/>
            </a:lvl1pPr>
          </a:lstStyle>
          <a:p>
            <a:r>
              <a:rPr lang="en-US" smtClean="0"/>
              <a:t>Click to edit Master title style</a:t>
            </a:r>
            <a:endParaRPr/>
          </a:p>
        </p:txBody>
      </p:sp>
      <p:sp>
        <p:nvSpPr>
          <p:cNvPr id="3" name="Content Placeholder 2"/>
          <p:cNvSpPr>
            <a:spLocks noGrp="1"/>
          </p:cNvSpPr>
          <p:nvPr>
            <p:ph idx="1"/>
          </p:nvPr>
        </p:nvSpPr>
        <p:spPr>
          <a:xfrm>
            <a:off x="2514600" y="354106"/>
            <a:ext cx="6172200" cy="3200400"/>
          </a:xfrm>
        </p:spPr>
        <p:txBody>
          <a:bodyPr>
            <a:normAutofit/>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2838450" y="5105401"/>
            <a:ext cx="5875338" cy="100488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707776-8095-4583-A13E-ED1869AEB17C}" type="datetimeFigureOut">
              <a:rPr lang="en-US" smtClean="0"/>
              <a:pPr/>
              <a:t>12/8/2009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68C4EF-A33F-4B1F-9C04-67F834A12D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34640" y="3941064"/>
            <a:ext cx="5879592" cy="1161288"/>
          </a:xfrm>
        </p:spPr>
        <p:txBody>
          <a:bodyPr vert="horz" lIns="91440" tIns="45720" rIns="91440" bIns="45720" rtlCol="0" anchor="b" anchorCtr="0">
            <a:noAutofit/>
          </a:bodyPr>
          <a:lstStyle>
            <a:lvl1pPr algn="l" defTabSz="914400" rtl="0" eaLnBrk="1" latinLnBrk="0" hangingPunct="1">
              <a:spcBef>
                <a:spcPct val="0"/>
              </a:spcBef>
              <a:buNone/>
              <a:defRPr sz="3200" b="0" kern="1200">
                <a:gradFill>
                  <a:gsLst>
                    <a:gs pos="0">
                      <a:schemeClr val="tx1"/>
                    </a:gs>
                    <a:gs pos="99000">
                      <a:schemeClr val="tx1">
                        <a:alpha val="85000"/>
                      </a:schemeClr>
                    </a:gs>
                    <a:gs pos="86000">
                      <a:schemeClr val="tx1">
                        <a:alpha val="70000"/>
                      </a:schemeClr>
                    </a:gs>
                  </a:gsLst>
                  <a:lin ang="5400000" scaled="0"/>
                </a:gra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514600" y="356616"/>
            <a:ext cx="6172200" cy="3200400"/>
          </a:xfrm>
          <a:prstGeom prst="roundRect">
            <a:avLst>
              <a:gd name="adj" fmla="val 12886"/>
            </a:avLst>
          </a:prstGeom>
          <a:effectLst>
            <a:reflection blurRad="6350" stA="50000" endA="275" endPos="40000" dist="101600" dir="5400000" sy="-100000" algn="bl" rotWithShape="0"/>
            <a:softEdge rad="63500"/>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2834640" y="5102352"/>
            <a:ext cx="5879592" cy="1005840"/>
          </a:xfrm>
        </p:spPr>
        <p:txBody>
          <a:bodyPr vert="horz" lIns="91440" tIns="45720" rIns="91440" bIns="45720" rtlCol="0">
            <a:normAutofit/>
          </a:bodyPr>
          <a:lstStyle>
            <a:lvl1pPr marL="0" indent="0">
              <a:buNone/>
              <a:defRPr sz="1400" kern="1200">
                <a:gradFill>
                  <a:gsLst>
                    <a:gs pos="0">
                      <a:schemeClr val="tx1"/>
                    </a:gs>
                    <a:gs pos="99000">
                      <a:schemeClr val="tx1">
                        <a:alpha val="85000"/>
                      </a:schemeClr>
                    </a:gs>
                    <a:gs pos="86000">
                      <a:schemeClr val="tx1">
                        <a:alpha val="70000"/>
                      </a:schemeClr>
                    </a:gs>
                  </a:gsLst>
                  <a:lin ang="5400000" scaled="0"/>
                </a:gra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1800"/>
              </a:spcBef>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F1707776-8095-4583-A13E-ED1869AEB17C}" type="datetimeFigureOut">
              <a:rPr lang="en-US" smtClean="0"/>
              <a:pPr/>
              <a:t>12/8/2009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68C4EF-A33F-4B1F-9C04-67F834A12D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25" name="Picture 24" descr="content 2.png"/>
          <p:cNvPicPr>
            <a:picLocks noChangeAspect="1"/>
          </p:cNvPicPr>
          <p:nvPr/>
        </p:nvPicPr>
        <p:blipFill>
          <a:blip r:embed="rId13" cstate="print"/>
          <a:srcRect r="4801" b="2931"/>
          <a:stretch>
            <a:fillRect/>
          </a:stretch>
        </p:blipFill>
        <p:spPr>
          <a:xfrm flipH="1">
            <a:off x="-1" y="0"/>
            <a:ext cx="9144000" cy="6858000"/>
          </a:xfrm>
          <a:prstGeom prst="rect">
            <a:avLst/>
          </a:prstGeom>
        </p:spPr>
      </p:pic>
      <p:sp>
        <p:nvSpPr>
          <p:cNvPr id="5" name="Footer Placeholder 4"/>
          <p:cNvSpPr>
            <a:spLocks noGrp="1"/>
          </p:cNvSpPr>
          <p:nvPr>
            <p:ph type="ftr" sz="quarter" idx="3"/>
          </p:nvPr>
        </p:nvSpPr>
        <p:spPr>
          <a:xfrm>
            <a:off x="2438400" y="6580094"/>
            <a:ext cx="2895600" cy="304800"/>
          </a:xfrm>
          <a:prstGeom prst="rect">
            <a:avLst/>
          </a:prstGeom>
        </p:spPr>
        <p:txBody>
          <a:bodyPr vert="horz" lIns="91440" tIns="45720" rIns="91440" bIns="45720" rtlCol="0" anchor="ctr"/>
          <a:lstStyle>
            <a:lvl1pPr algn="l">
              <a:defRPr sz="1000">
                <a:solidFill>
                  <a:schemeClr val="tx1">
                    <a:tint val="75000"/>
                    <a:alpha val="70000"/>
                  </a:schemeClr>
                </a:solidFill>
                <a:effectLst>
                  <a:outerShdw blurRad="63500" sx="102000" sy="102000" algn="ctr" rotWithShape="0">
                    <a:schemeClr val="tx1">
                      <a:alpha val="40000"/>
                    </a:schemeClr>
                  </a:outerShdw>
                </a:effectLst>
              </a:defRPr>
            </a:lvl1pPr>
          </a:lstStyle>
          <a:p>
            <a:endParaRPr lang="en-US"/>
          </a:p>
        </p:txBody>
      </p:sp>
      <p:sp>
        <p:nvSpPr>
          <p:cNvPr id="2" name="Title Placeholder 1"/>
          <p:cNvSpPr>
            <a:spLocks noGrp="1"/>
          </p:cNvSpPr>
          <p:nvPr>
            <p:ph type="title"/>
          </p:nvPr>
        </p:nvSpPr>
        <p:spPr>
          <a:xfrm>
            <a:off x="2514600" y="350838"/>
            <a:ext cx="6172200"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2819400" y="1981200"/>
            <a:ext cx="5867400" cy="411479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934200" y="6580094"/>
            <a:ext cx="2133600" cy="304800"/>
          </a:xfrm>
          <a:prstGeom prst="rect">
            <a:avLst/>
          </a:prstGeom>
        </p:spPr>
        <p:txBody>
          <a:bodyPr vert="horz" lIns="91440" tIns="45720" rIns="91440" bIns="45720" rtlCol="0" anchor="ctr"/>
          <a:lstStyle>
            <a:lvl1pPr algn="r">
              <a:defRPr sz="1000">
                <a:solidFill>
                  <a:schemeClr val="tx1">
                    <a:tint val="75000"/>
                    <a:alpha val="70000"/>
                  </a:schemeClr>
                </a:solidFill>
                <a:effectLst>
                  <a:outerShdw blurRad="63500" sx="102000" sy="102000" algn="ctr" rotWithShape="0">
                    <a:schemeClr val="tx1">
                      <a:alpha val="40000"/>
                    </a:schemeClr>
                  </a:outerShdw>
                </a:effectLst>
              </a:defRPr>
            </a:lvl1pPr>
          </a:lstStyle>
          <a:p>
            <a:fld id="{F1707776-8095-4583-A13E-ED1869AEB17C}" type="datetimeFigureOut">
              <a:rPr lang="en-US" smtClean="0"/>
              <a:pPr/>
              <a:t>12/8/2009</a:t>
            </a:fld>
            <a:endParaRPr lang="en-US"/>
          </a:p>
        </p:txBody>
      </p:sp>
      <p:sp>
        <p:nvSpPr>
          <p:cNvPr id="6" name="Slide Number Placeholder 5"/>
          <p:cNvSpPr>
            <a:spLocks noGrp="1"/>
          </p:cNvSpPr>
          <p:nvPr>
            <p:ph type="sldNum" sz="quarter" idx="4"/>
          </p:nvPr>
        </p:nvSpPr>
        <p:spPr>
          <a:xfrm>
            <a:off x="22412" y="2693894"/>
            <a:ext cx="1452282" cy="1371600"/>
          </a:xfrm>
          <a:prstGeom prst="rect">
            <a:avLst/>
          </a:prstGeom>
        </p:spPr>
        <p:txBody>
          <a:bodyPr vert="horz" lIns="91440" tIns="45720" rIns="91440" bIns="45720" rtlCol="0" anchor="ctr"/>
          <a:lstStyle>
            <a:lvl1pPr algn="ctr">
              <a:defRPr sz="7200" b="1" spc="-200" baseline="0">
                <a:gradFill flip="none" rotWithShape="1">
                  <a:gsLst>
                    <a:gs pos="0">
                      <a:schemeClr val="tx1">
                        <a:alpha val="0"/>
                      </a:schemeClr>
                    </a:gs>
                    <a:gs pos="100000">
                      <a:schemeClr val="tx1">
                        <a:alpha val="50000"/>
                      </a:schemeClr>
                    </a:gs>
                  </a:gsLst>
                  <a:lin ang="10800000" scaled="1"/>
                  <a:tileRect/>
                </a:gradFill>
              </a:defRPr>
            </a:lvl1pPr>
          </a:lstStyle>
          <a:p>
            <a:fld id="{6868C4EF-A33F-4B1F-9C04-67F834A12DD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600" kern="1200">
          <a:gradFill>
            <a:gsLst>
              <a:gs pos="0">
                <a:schemeClr val="tx1"/>
              </a:gs>
              <a:gs pos="99000">
                <a:schemeClr val="tx1">
                  <a:alpha val="85000"/>
                </a:schemeClr>
              </a:gs>
              <a:gs pos="86000">
                <a:schemeClr val="tx1">
                  <a:alpha val="70000"/>
                </a:schemeClr>
              </a:gs>
            </a:gsLst>
            <a:lin ang="5400000" scaled="0"/>
          </a:gradFill>
          <a:latin typeface="+mj-lt"/>
          <a:ea typeface="+mj-ea"/>
          <a:cs typeface="+mj-cs"/>
        </a:defRPr>
      </a:lvl1pPr>
    </p:titleStyle>
    <p:bodyStyle>
      <a:lvl1pPr marL="342900" indent="-342900" algn="l" defTabSz="914400" rtl="0" eaLnBrk="1" latinLnBrk="0" hangingPunct="1">
        <a:spcBef>
          <a:spcPts val="1800"/>
        </a:spcBef>
        <a:buFont typeface="Wingdings" pitchFamily="2" charset="2"/>
        <a:buChar char=""/>
        <a:defRPr sz="2000" kern="1200">
          <a:gradFill>
            <a:gsLst>
              <a:gs pos="0">
                <a:schemeClr val="tx1"/>
              </a:gs>
              <a:gs pos="99000">
                <a:schemeClr val="tx1">
                  <a:alpha val="85000"/>
                </a:schemeClr>
              </a:gs>
              <a:gs pos="86000">
                <a:schemeClr val="tx1">
                  <a:alpha val="70000"/>
                </a:schemeClr>
              </a:gs>
            </a:gsLst>
            <a:lin ang="5400000" scaled="0"/>
          </a:gradFill>
          <a:latin typeface="+mn-lt"/>
          <a:ea typeface="+mn-ea"/>
          <a:cs typeface="+mn-cs"/>
        </a:defRPr>
      </a:lvl1pPr>
      <a:lvl2pPr marL="742950" indent="-285750" algn="l" defTabSz="914400" rtl="0" eaLnBrk="1" latinLnBrk="0" hangingPunct="1">
        <a:spcBef>
          <a:spcPts val="1800"/>
        </a:spcBef>
        <a:buSzPct val="80000"/>
        <a:buFont typeface="Wingdings" pitchFamily="2" charset="2"/>
        <a:buChar char="q"/>
        <a:defRPr sz="1600" kern="1200">
          <a:gradFill>
            <a:gsLst>
              <a:gs pos="0">
                <a:schemeClr val="tx1"/>
              </a:gs>
              <a:gs pos="99000">
                <a:schemeClr val="tx1">
                  <a:alpha val="85000"/>
                </a:schemeClr>
              </a:gs>
              <a:gs pos="86000">
                <a:schemeClr val="tx1">
                  <a:alpha val="70000"/>
                </a:schemeClr>
              </a:gs>
            </a:gsLst>
            <a:lin ang="5400000" scaled="0"/>
          </a:gradFill>
          <a:latin typeface="+mn-lt"/>
          <a:ea typeface="+mn-ea"/>
          <a:cs typeface="+mn-cs"/>
        </a:defRPr>
      </a:lvl2pPr>
      <a:lvl3pPr marL="1143000" indent="-228600" algn="l" defTabSz="914400" rtl="0" eaLnBrk="1" latinLnBrk="0" hangingPunct="1">
        <a:spcBef>
          <a:spcPts val="1800"/>
        </a:spcBef>
        <a:buFont typeface="Wingdings" pitchFamily="2" charset="2"/>
        <a:buChar char=""/>
        <a:defRPr sz="1600" kern="1200">
          <a:gradFill>
            <a:gsLst>
              <a:gs pos="0">
                <a:schemeClr val="tx1"/>
              </a:gs>
              <a:gs pos="99000">
                <a:schemeClr val="tx1">
                  <a:alpha val="85000"/>
                </a:schemeClr>
              </a:gs>
              <a:gs pos="86000">
                <a:schemeClr val="tx1">
                  <a:alpha val="70000"/>
                </a:schemeClr>
              </a:gs>
            </a:gsLst>
            <a:lin ang="5400000" scaled="0"/>
          </a:gradFill>
          <a:latin typeface="+mn-lt"/>
          <a:ea typeface="+mn-ea"/>
          <a:cs typeface="+mn-cs"/>
        </a:defRPr>
      </a:lvl3pPr>
      <a:lvl4pPr marL="1600200" indent="-228600" algn="l" defTabSz="914400" rtl="0" eaLnBrk="1" latinLnBrk="0" hangingPunct="1">
        <a:spcBef>
          <a:spcPts val="1800"/>
        </a:spcBef>
        <a:buSzPct val="80000"/>
        <a:buFont typeface="Wingdings" pitchFamily="2" charset="2"/>
        <a:buChar char="q"/>
        <a:defRPr sz="1600" kern="1200">
          <a:gradFill>
            <a:gsLst>
              <a:gs pos="0">
                <a:schemeClr val="tx1"/>
              </a:gs>
              <a:gs pos="99000">
                <a:schemeClr val="tx1">
                  <a:alpha val="85000"/>
                </a:schemeClr>
              </a:gs>
              <a:gs pos="86000">
                <a:schemeClr val="tx1">
                  <a:alpha val="70000"/>
                </a:schemeClr>
              </a:gs>
            </a:gsLst>
            <a:lin ang="5400000" scaled="0"/>
          </a:gradFill>
          <a:latin typeface="+mn-lt"/>
          <a:ea typeface="+mn-ea"/>
          <a:cs typeface="+mn-cs"/>
        </a:defRPr>
      </a:lvl4pPr>
      <a:lvl5pPr marL="2057400" indent="-228600" algn="l" defTabSz="914400" rtl="0" eaLnBrk="1" latinLnBrk="0" hangingPunct="1">
        <a:spcBef>
          <a:spcPts val="1800"/>
        </a:spcBef>
        <a:buFont typeface="Wingdings" pitchFamily="2" charset="2"/>
        <a:buChar char=""/>
        <a:defRPr sz="1600" kern="1200">
          <a:gradFill>
            <a:gsLst>
              <a:gs pos="0">
                <a:schemeClr val="tx1"/>
              </a:gs>
              <a:gs pos="99000">
                <a:schemeClr val="tx1">
                  <a:alpha val="85000"/>
                </a:schemeClr>
              </a:gs>
              <a:gs pos="86000">
                <a:schemeClr val="tx1">
                  <a:alpha val="70000"/>
                </a:schemeClr>
              </a:gs>
            </a:gsLst>
            <a:lin ang="5400000" scaled="0"/>
          </a:gradFill>
          <a:latin typeface="+mn-lt"/>
          <a:ea typeface="+mn-ea"/>
          <a:cs typeface="+mn-cs"/>
        </a:defRPr>
      </a:lvl5pPr>
      <a:lvl6pPr marL="2514600" indent="-228600" algn="l" defTabSz="914400" rtl="0" eaLnBrk="1" latinLnBrk="0" hangingPunct="1">
        <a:spcBef>
          <a:spcPts val="1800"/>
        </a:spcBef>
        <a:buSzPct val="80000"/>
        <a:buFont typeface="Wingdings" pitchFamily="2" charset="2"/>
        <a:buChar char="q"/>
        <a:defRPr sz="1600" kern="1200">
          <a:gradFill>
            <a:gsLst>
              <a:gs pos="0">
                <a:schemeClr val="tx1"/>
              </a:gs>
              <a:gs pos="99000">
                <a:schemeClr val="tx1">
                  <a:alpha val="85000"/>
                </a:schemeClr>
              </a:gs>
              <a:gs pos="86000">
                <a:schemeClr val="tx1">
                  <a:alpha val="70000"/>
                </a:schemeClr>
              </a:gs>
            </a:gsLst>
            <a:lin ang="5400000" scaled="0"/>
          </a:gradFill>
          <a:latin typeface="+mn-lt"/>
          <a:ea typeface="+mn-ea"/>
          <a:cs typeface="+mn-cs"/>
        </a:defRPr>
      </a:lvl6pPr>
      <a:lvl7pPr marL="2971800" indent="-228600" algn="l" defTabSz="914400" rtl="0" eaLnBrk="1" latinLnBrk="0" hangingPunct="1">
        <a:spcBef>
          <a:spcPts val="1800"/>
        </a:spcBef>
        <a:buSzPct val="100000"/>
        <a:buFont typeface="Wingdings" pitchFamily="2" charset="2"/>
        <a:buChar char="Ù"/>
        <a:defRPr sz="1600" kern="1200" baseline="0">
          <a:gradFill>
            <a:gsLst>
              <a:gs pos="0">
                <a:schemeClr val="tx1"/>
              </a:gs>
              <a:gs pos="99000">
                <a:schemeClr val="tx1">
                  <a:alpha val="85000"/>
                </a:schemeClr>
              </a:gs>
              <a:gs pos="86000">
                <a:schemeClr val="tx1">
                  <a:alpha val="70000"/>
                </a:schemeClr>
              </a:gs>
            </a:gsLst>
            <a:lin ang="5400000" scaled="0"/>
          </a:gradFill>
          <a:latin typeface="+mn-lt"/>
          <a:ea typeface="+mn-ea"/>
          <a:cs typeface="+mn-cs"/>
        </a:defRPr>
      </a:lvl7pPr>
      <a:lvl8pPr marL="3429000" indent="-228600" algn="l" defTabSz="914400" rtl="0" eaLnBrk="1" latinLnBrk="0" hangingPunct="1">
        <a:spcBef>
          <a:spcPts val="1800"/>
        </a:spcBef>
        <a:buSzPct val="80000"/>
        <a:buFont typeface="Wingdings" pitchFamily="2" charset="2"/>
        <a:buChar char="q"/>
        <a:defRPr sz="1600" kern="1200" baseline="0">
          <a:gradFill>
            <a:gsLst>
              <a:gs pos="0">
                <a:schemeClr val="tx1"/>
              </a:gs>
              <a:gs pos="99000">
                <a:schemeClr val="tx1">
                  <a:alpha val="85000"/>
                </a:schemeClr>
              </a:gs>
              <a:gs pos="86000">
                <a:schemeClr val="tx1">
                  <a:alpha val="70000"/>
                </a:schemeClr>
              </a:gs>
            </a:gsLst>
            <a:lin ang="5400000" scaled="0"/>
          </a:gradFill>
          <a:latin typeface="+mn-lt"/>
          <a:ea typeface="+mn-ea"/>
          <a:cs typeface="+mn-cs"/>
        </a:defRPr>
      </a:lvl8pPr>
      <a:lvl9pPr marL="3886200" indent="-228600" algn="l" defTabSz="914400" rtl="0" eaLnBrk="1" latinLnBrk="0" hangingPunct="1">
        <a:spcBef>
          <a:spcPts val="1800"/>
        </a:spcBef>
        <a:buSzPct val="100000"/>
        <a:buFont typeface="Wingdings" pitchFamily="2" charset="2"/>
        <a:buChar char="Ù"/>
        <a:defRPr sz="1600" kern="1200" baseline="0">
          <a:gradFill>
            <a:gsLst>
              <a:gs pos="0">
                <a:schemeClr val="tx1"/>
              </a:gs>
              <a:gs pos="99000">
                <a:schemeClr val="tx1">
                  <a:alpha val="85000"/>
                </a:schemeClr>
              </a:gs>
              <a:gs pos="86000">
                <a:schemeClr val="tx1">
                  <a:alpha val="70000"/>
                </a:schemeClr>
              </a:gs>
            </a:gsLst>
            <a:lin ang="5400000" scaled="0"/>
          </a:gra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smtClean="0"/>
              <a:t>Anomalous Payload Based Worm Detection</a:t>
            </a:r>
            <a:endParaRPr lang="en-US" sz="4800" dirty="0"/>
          </a:p>
        </p:txBody>
      </p:sp>
      <p:sp>
        <p:nvSpPr>
          <p:cNvPr id="3" name="Subtitle 2"/>
          <p:cNvSpPr>
            <a:spLocks noGrp="1"/>
          </p:cNvSpPr>
          <p:nvPr>
            <p:ph type="subTitle" idx="1"/>
          </p:nvPr>
        </p:nvSpPr>
        <p:spPr>
          <a:xfrm>
            <a:off x="4572000" y="3810000"/>
            <a:ext cx="4191000" cy="2667000"/>
          </a:xfrm>
        </p:spPr>
        <p:txBody>
          <a:bodyPr>
            <a:normAutofit/>
          </a:bodyPr>
          <a:lstStyle/>
          <a:p>
            <a:pPr>
              <a:spcBef>
                <a:spcPts val="0"/>
              </a:spcBef>
            </a:pPr>
            <a:r>
              <a:rPr lang="en-US" sz="1400" dirty="0" smtClean="0"/>
              <a:t>Ke Wang, Gabriela Cretu, Salvatore Stolfo</a:t>
            </a:r>
          </a:p>
          <a:p>
            <a:pPr>
              <a:spcBef>
                <a:spcPts val="0"/>
              </a:spcBef>
            </a:pPr>
            <a:r>
              <a:rPr lang="en-US" sz="1400" dirty="0" smtClean="0"/>
              <a:t>Computer Science, Columbia University</a:t>
            </a:r>
            <a:endParaRPr lang="en-US" sz="1400" dirty="0"/>
          </a:p>
          <a:p>
            <a:endParaRPr lang="en-US" dirty="0" smtClean="0"/>
          </a:p>
          <a:p>
            <a:r>
              <a:rPr lang="en-US" dirty="0" smtClean="0"/>
              <a:t>Mike Kopps</a:t>
            </a:r>
          </a:p>
          <a:p>
            <a:pPr>
              <a:spcBef>
                <a:spcPts val="0"/>
              </a:spcBef>
            </a:pPr>
            <a:r>
              <a:rPr lang="en-US" dirty="0" smtClean="0"/>
              <a:t>CS591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Collaboration</a:t>
            </a:r>
            <a:endParaRPr lang="en-US" dirty="0"/>
          </a:p>
        </p:txBody>
      </p:sp>
      <p:sp>
        <p:nvSpPr>
          <p:cNvPr id="3" name="Content Placeholder 2"/>
          <p:cNvSpPr>
            <a:spLocks noGrp="1"/>
          </p:cNvSpPr>
          <p:nvPr>
            <p:ph sz="half" idx="1"/>
          </p:nvPr>
        </p:nvSpPr>
        <p:spPr/>
        <p:txBody>
          <a:bodyPr/>
          <a:lstStyle/>
          <a:p>
            <a:r>
              <a:rPr lang="en-US" dirty="0" smtClean="0"/>
              <a:t>Data Diversity across sites and hosts</a:t>
            </a:r>
          </a:p>
          <a:p>
            <a:pPr lvl="1"/>
            <a:r>
              <a:rPr lang="en-US" dirty="0" smtClean="0"/>
              <a:t>Normal profile at one site is normal at another</a:t>
            </a:r>
          </a:p>
          <a:p>
            <a:pPr lvl="1"/>
            <a:r>
              <a:rPr lang="en-US" dirty="0" smtClean="0"/>
              <a:t>Attack may be detected at one, normal at others</a:t>
            </a:r>
          </a:p>
          <a:p>
            <a:r>
              <a:rPr lang="en-US" dirty="0" smtClean="0"/>
              <a:t>Worm must be normal at all sites to avoid detection</a:t>
            </a:r>
          </a:p>
          <a:p>
            <a:r>
              <a:rPr lang="en-US" dirty="0" smtClean="0"/>
              <a:t>Corroboration of alerts</a:t>
            </a:r>
          </a:p>
          <a:p>
            <a:endParaRPr lang="en-US" dirty="0"/>
          </a:p>
        </p:txBody>
      </p:sp>
      <p:pic>
        <p:nvPicPr>
          <p:cNvPr id="2050" name="Picture 2"/>
          <p:cNvPicPr>
            <a:picLocks noGrp="1" noChangeAspect="1" noChangeArrowheads="1"/>
          </p:cNvPicPr>
          <p:nvPr>
            <p:ph sz="half" idx="2"/>
          </p:nvPr>
        </p:nvPicPr>
        <p:blipFill>
          <a:blip r:embed="rId3" cstate="print"/>
          <a:srcRect/>
          <a:stretch>
            <a:fillRect/>
          </a:stretch>
        </p:blipFill>
        <p:spPr bwMode="auto">
          <a:xfrm>
            <a:off x="5943600" y="2606466"/>
            <a:ext cx="2743200" cy="287855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sz="half" idx="1"/>
          </p:nvPr>
        </p:nvSpPr>
        <p:spPr/>
        <p:txBody>
          <a:bodyPr/>
          <a:lstStyle/>
          <a:p>
            <a:r>
              <a:rPr lang="en-US" dirty="0" smtClean="0"/>
              <a:t>Detected all worms presented</a:t>
            </a:r>
          </a:p>
          <a:p>
            <a:r>
              <a:rPr lang="en-US" dirty="0" smtClean="0"/>
              <a:t>Low false positive rate</a:t>
            </a:r>
          </a:p>
          <a:p>
            <a:pPr lvl="1"/>
            <a:r>
              <a:rPr lang="en-US" dirty="0" smtClean="0"/>
              <a:t>Mostly strange packets</a:t>
            </a:r>
          </a:p>
          <a:p>
            <a:pPr lvl="1"/>
            <a:r>
              <a:rPr lang="en-US" dirty="0" smtClean="0"/>
              <a:t>Corroboration helps reduce false positive rate</a:t>
            </a:r>
            <a:endParaRPr lang="en-US" dirty="0"/>
          </a:p>
        </p:txBody>
      </p:sp>
      <p:pic>
        <p:nvPicPr>
          <p:cNvPr id="3074" name="Picture 2"/>
          <p:cNvPicPr>
            <a:picLocks noGrp="1" noChangeAspect="1" noChangeArrowheads="1"/>
          </p:cNvPicPr>
          <p:nvPr>
            <p:ph sz="half" idx="2"/>
          </p:nvPr>
        </p:nvPicPr>
        <p:blipFill>
          <a:blip r:embed="rId3" cstate="print"/>
          <a:srcRect/>
          <a:stretch>
            <a:fillRect/>
          </a:stretch>
        </p:blipFill>
        <p:spPr bwMode="auto">
          <a:xfrm>
            <a:off x="5682231" y="2743200"/>
            <a:ext cx="3233169" cy="257895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Issues</a:t>
            </a:r>
            <a:endParaRPr lang="en-US" dirty="0"/>
          </a:p>
        </p:txBody>
      </p:sp>
      <p:sp>
        <p:nvSpPr>
          <p:cNvPr id="3" name="Content Placeholder 2"/>
          <p:cNvSpPr>
            <a:spLocks noGrp="1"/>
          </p:cNvSpPr>
          <p:nvPr>
            <p:ph idx="1"/>
          </p:nvPr>
        </p:nvSpPr>
        <p:spPr/>
        <p:txBody>
          <a:bodyPr/>
          <a:lstStyle/>
          <a:p>
            <a:r>
              <a:rPr lang="en-US" dirty="0" smtClean="0"/>
              <a:t>Sanitized Training Datasets</a:t>
            </a:r>
          </a:p>
          <a:p>
            <a:pPr lvl="1"/>
            <a:r>
              <a:rPr lang="en-US" dirty="0" smtClean="0"/>
              <a:t>Larger training datasets produce better models</a:t>
            </a:r>
          </a:p>
          <a:p>
            <a:r>
              <a:rPr lang="en-US" dirty="0" smtClean="0"/>
              <a:t>Micro-models</a:t>
            </a:r>
          </a:p>
          <a:p>
            <a:pPr lvl="1"/>
            <a:r>
              <a:rPr lang="en-US" dirty="0" smtClean="0"/>
              <a:t>Split large contiguous dataset into micro-datasets</a:t>
            </a:r>
          </a:p>
          <a:p>
            <a:pPr lvl="1"/>
            <a:r>
              <a:rPr lang="en-US" dirty="0" smtClean="0"/>
              <a:t>Generate micro-models of normal traffic</a:t>
            </a:r>
          </a:p>
          <a:p>
            <a:pPr lvl="1"/>
            <a:r>
              <a:rPr lang="en-US" dirty="0" smtClean="0"/>
              <a:t>Each packet evaluated against each µModel</a:t>
            </a:r>
          </a:p>
          <a:p>
            <a:pPr lvl="1"/>
            <a:r>
              <a:rPr lang="en-US" dirty="0" smtClean="0"/>
              <a:t>Normal packets present in all micro-models</a:t>
            </a:r>
          </a:p>
          <a:p>
            <a:pPr lvl="1"/>
            <a:endParaRPr lang="en-US" dirty="0" smtClean="0"/>
          </a:p>
          <a:p>
            <a:pPr lvl="1"/>
            <a:endParaRPr lang="en-US" dirty="0" smtClean="0"/>
          </a:p>
          <a:p>
            <a:pPr lvl="1"/>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Detection of zero-day worms</a:t>
            </a:r>
          </a:p>
          <a:p>
            <a:r>
              <a:rPr lang="en-US" dirty="0" smtClean="0"/>
              <a:t>Automatic generation of fingerprints</a:t>
            </a:r>
          </a:p>
          <a:p>
            <a:pPr lvl="1"/>
            <a:r>
              <a:rPr lang="en-US" dirty="0" smtClean="0"/>
              <a:t>Quick response to new threats</a:t>
            </a:r>
          </a:p>
          <a:p>
            <a:r>
              <a:rPr lang="en-US" dirty="0" smtClean="0"/>
              <a:t>Corroboration reduces false positives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Reading</a:t>
            </a:r>
            <a:endParaRPr lang="en-US" dirty="0"/>
          </a:p>
        </p:txBody>
      </p:sp>
      <p:sp>
        <p:nvSpPr>
          <p:cNvPr id="3" name="Content Placeholder 2"/>
          <p:cNvSpPr>
            <a:spLocks noGrp="1"/>
          </p:cNvSpPr>
          <p:nvPr>
            <p:ph idx="1"/>
          </p:nvPr>
        </p:nvSpPr>
        <p:spPr/>
        <p:txBody>
          <a:bodyPr>
            <a:normAutofit/>
          </a:bodyPr>
          <a:lstStyle/>
          <a:p>
            <a:r>
              <a:rPr lang="en-US" sz="1400" dirty="0" smtClean="0"/>
              <a:t>Ke Wang, Gabriela Cretu, Salvatore J. Stolfo "Anomalous Payload-based Worm Detection and Signature Generation" </a:t>
            </a:r>
            <a:r>
              <a:rPr lang="en-US" sz="1400" i="1" dirty="0" smtClean="0"/>
              <a:t>Proceedings of the Eighth International Symposium on Recent Advances in Intrusion Detection(RAID 2005)</a:t>
            </a:r>
            <a:endParaRPr lang="en-US" sz="1400" dirty="0" smtClean="0"/>
          </a:p>
          <a:p>
            <a:r>
              <a:rPr lang="en-US" sz="1400" dirty="0" smtClean="0">
                <a:latin typeface="+mj-lt"/>
              </a:rPr>
              <a:t>Gabriela </a:t>
            </a:r>
            <a:r>
              <a:rPr lang="en-US" sz="1400" dirty="0" smtClean="0">
                <a:latin typeface="+mj-lt"/>
              </a:rPr>
              <a:t>F. Cretu, </a:t>
            </a:r>
            <a:r>
              <a:rPr lang="en-US" sz="1400" dirty="0" err="1" smtClean="0">
                <a:latin typeface="+mj-lt"/>
              </a:rPr>
              <a:t>Angelos</a:t>
            </a:r>
            <a:r>
              <a:rPr lang="en-US" sz="1400" dirty="0" smtClean="0">
                <a:latin typeface="+mj-lt"/>
              </a:rPr>
              <a:t> </a:t>
            </a:r>
            <a:r>
              <a:rPr lang="en-US" sz="1400" dirty="0" err="1" smtClean="0">
                <a:latin typeface="+mj-lt"/>
              </a:rPr>
              <a:t>Stavrou</a:t>
            </a:r>
            <a:r>
              <a:rPr lang="en-US" sz="1400" dirty="0" smtClean="0">
                <a:latin typeface="+mj-lt"/>
              </a:rPr>
              <a:t>, Michael E. </a:t>
            </a:r>
            <a:r>
              <a:rPr lang="en-US" sz="1400" dirty="0" err="1" smtClean="0">
                <a:latin typeface="+mj-lt"/>
              </a:rPr>
              <a:t>Locasto</a:t>
            </a:r>
            <a:r>
              <a:rPr lang="en-US" sz="1400" dirty="0" smtClean="0">
                <a:latin typeface="+mj-lt"/>
              </a:rPr>
              <a:t>, Salvatore J. Stolfo, </a:t>
            </a:r>
            <a:r>
              <a:rPr lang="en-US" sz="1400" dirty="0" err="1" smtClean="0">
                <a:latin typeface="+mj-lt"/>
              </a:rPr>
              <a:t>Angelos</a:t>
            </a:r>
            <a:r>
              <a:rPr lang="en-US" sz="1400" dirty="0" smtClean="0">
                <a:latin typeface="+mj-lt"/>
              </a:rPr>
              <a:t> D. </a:t>
            </a:r>
            <a:r>
              <a:rPr lang="en-US" sz="1400" dirty="0" err="1" smtClean="0">
                <a:latin typeface="+mj-lt"/>
              </a:rPr>
              <a:t>Keromytis</a:t>
            </a:r>
            <a:r>
              <a:rPr lang="en-US" sz="1400" dirty="0" smtClean="0">
                <a:latin typeface="+mj-lt"/>
              </a:rPr>
              <a:t> "Casting out Demons: Sanitizing Training Data for Anomaly </a:t>
            </a:r>
            <a:r>
              <a:rPr lang="en-US" sz="1400" dirty="0" smtClean="0">
                <a:latin typeface="+mj-lt"/>
              </a:rPr>
              <a:t>Sensors“ </a:t>
            </a:r>
            <a:r>
              <a:rPr lang="en-US" sz="1400" i="1" dirty="0" smtClean="0">
                <a:latin typeface="+mj-lt"/>
              </a:rPr>
              <a:t>In </a:t>
            </a:r>
            <a:r>
              <a:rPr lang="en-US" sz="1400" i="1" dirty="0" smtClean="0">
                <a:latin typeface="+mj-lt"/>
              </a:rPr>
              <a:t>the Proceedings of the IEEE Symposium on Security &amp; Privacy. May 2008, Oakland, CA</a:t>
            </a:r>
            <a:r>
              <a:rPr lang="en-US" sz="1400" i="1" dirty="0" smtClean="0">
                <a:latin typeface="+mj-lt"/>
              </a:rPr>
              <a:t>.</a:t>
            </a:r>
          </a:p>
          <a:p>
            <a:r>
              <a:rPr lang="en-US" sz="1400" dirty="0" smtClean="0"/>
              <a:t>Ke Wang, </a:t>
            </a:r>
            <a:r>
              <a:rPr lang="en-US" sz="1400" dirty="0" err="1" smtClean="0"/>
              <a:t>Janak</a:t>
            </a:r>
            <a:r>
              <a:rPr lang="en-US" sz="1400" dirty="0" smtClean="0"/>
              <a:t> J. Parekh, Salvatore J. Stolfo "Anagram: A Content Anomaly Detector Resistant To Mimicry Attack"</a:t>
            </a:r>
            <a:r>
              <a:rPr lang="en-US" sz="1400" i="1" dirty="0" smtClean="0"/>
              <a:t> In Proceedings of the </a:t>
            </a:r>
            <a:r>
              <a:rPr lang="en-US" sz="1400" i="1" dirty="0" smtClean="0"/>
              <a:t>Ninth </a:t>
            </a:r>
            <a:r>
              <a:rPr lang="en-US" sz="1400" i="1" dirty="0" smtClean="0"/>
              <a:t>International Symposium on Recent Advances in Intrusion Detection(RAID 2006)</a:t>
            </a:r>
            <a:endParaRPr lang="en-US" sz="1400" dirty="0">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2819400" y="1981200"/>
            <a:ext cx="5867400" cy="4267200"/>
          </a:xfrm>
        </p:spPr>
        <p:txBody>
          <a:bodyPr>
            <a:normAutofit/>
          </a:bodyPr>
          <a:lstStyle/>
          <a:p>
            <a:r>
              <a:rPr lang="en-US" dirty="0" smtClean="0"/>
              <a:t>The Problem</a:t>
            </a:r>
          </a:p>
          <a:p>
            <a:r>
              <a:rPr lang="en-US" dirty="0" smtClean="0"/>
              <a:t>Existing Solutions</a:t>
            </a:r>
          </a:p>
          <a:p>
            <a:r>
              <a:rPr lang="en-US" dirty="0" smtClean="0"/>
              <a:t>Solution</a:t>
            </a:r>
          </a:p>
          <a:p>
            <a:r>
              <a:rPr lang="en-US" dirty="0" smtClean="0"/>
              <a:t>Methodology</a:t>
            </a:r>
          </a:p>
          <a:p>
            <a:r>
              <a:rPr lang="en-US" dirty="0" smtClean="0"/>
              <a:t>Collaboration</a:t>
            </a:r>
          </a:p>
          <a:p>
            <a:r>
              <a:rPr lang="en-US" dirty="0" smtClean="0"/>
              <a:t>Evaluation</a:t>
            </a:r>
          </a:p>
          <a:p>
            <a:r>
              <a:rPr lang="en-US" dirty="0" smtClean="0"/>
              <a:t>Even </a:t>
            </a:r>
            <a:r>
              <a:rPr lang="en-US" smtClean="0"/>
              <a:t>More Problems</a:t>
            </a:r>
            <a:endParaRPr lang="en-US" dirty="0" smtClean="0"/>
          </a:p>
          <a:p>
            <a:r>
              <a:rPr lang="en-US" dirty="0" smtClean="0"/>
              <a:t>Conclusion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	</a:t>
            </a:r>
            <a:endParaRPr lang="en-US" dirty="0"/>
          </a:p>
        </p:txBody>
      </p:sp>
      <p:sp>
        <p:nvSpPr>
          <p:cNvPr id="3" name="Content Placeholder 2"/>
          <p:cNvSpPr>
            <a:spLocks noGrp="1"/>
          </p:cNvSpPr>
          <p:nvPr>
            <p:ph idx="1"/>
          </p:nvPr>
        </p:nvSpPr>
        <p:spPr/>
        <p:txBody>
          <a:bodyPr/>
          <a:lstStyle/>
          <a:p>
            <a:r>
              <a:rPr lang="en-US" dirty="0" smtClean="0"/>
              <a:t>Zero Day worms</a:t>
            </a:r>
          </a:p>
          <a:p>
            <a:pPr lvl="1"/>
            <a:r>
              <a:rPr lang="en-US" dirty="0" smtClean="0"/>
              <a:t>Signatures not available</a:t>
            </a:r>
          </a:p>
          <a:p>
            <a:pPr lvl="1"/>
            <a:r>
              <a:rPr lang="en-US" dirty="0" smtClean="0"/>
              <a:t>Signature detection gives false negative</a:t>
            </a:r>
          </a:p>
          <a:p>
            <a:pPr lvl="1"/>
            <a:r>
              <a:rPr lang="en-US" dirty="0" smtClean="0"/>
              <a:t>Traffic pattern analysis cannot detect slow-propagating worms</a:t>
            </a:r>
          </a:p>
          <a:p>
            <a:r>
              <a:rPr lang="en-US" dirty="0" smtClean="0"/>
              <a:t>Wide spread infection rate results</a:t>
            </a:r>
          </a:p>
          <a:p>
            <a:pPr lvl="1"/>
            <a:r>
              <a:rPr lang="en-US" dirty="0" smtClean="0"/>
              <a:t>Costly damage to network infrastructure</a:t>
            </a:r>
          </a:p>
          <a:p>
            <a:pPr lvl="1"/>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Existing Solutions</a:t>
            </a:r>
            <a:endParaRPr lang="en-US" dirty="0"/>
          </a:p>
        </p:txBody>
      </p:sp>
      <p:sp>
        <p:nvSpPr>
          <p:cNvPr id="3" name="Content Placeholder 2"/>
          <p:cNvSpPr>
            <a:spLocks noGrp="1"/>
          </p:cNvSpPr>
          <p:nvPr>
            <p:ph idx="1"/>
          </p:nvPr>
        </p:nvSpPr>
        <p:spPr>
          <a:xfrm>
            <a:off x="2819400" y="1905000"/>
            <a:ext cx="5943600" cy="4343400"/>
          </a:xfrm>
        </p:spPr>
        <p:txBody>
          <a:bodyPr>
            <a:normAutofit/>
          </a:bodyPr>
          <a:lstStyle/>
          <a:p>
            <a:r>
              <a:rPr lang="en-US" dirty="0" smtClean="0"/>
              <a:t>Honeycomb</a:t>
            </a:r>
          </a:p>
          <a:p>
            <a:pPr lvl="1"/>
            <a:r>
              <a:rPr lang="en-US" dirty="0" err="1" smtClean="0"/>
              <a:t>Honeypot</a:t>
            </a:r>
            <a:r>
              <a:rPr lang="en-US" dirty="0" smtClean="0"/>
              <a:t> to capture malicious traffic</a:t>
            </a:r>
          </a:p>
          <a:p>
            <a:pPr lvl="1"/>
            <a:r>
              <a:rPr lang="en-US" dirty="0" smtClean="0"/>
              <a:t>Longest Common Substring (LCS) generates a worm signature</a:t>
            </a:r>
          </a:p>
          <a:p>
            <a:r>
              <a:rPr lang="en-US" dirty="0" smtClean="0"/>
              <a:t>Autograph</a:t>
            </a:r>
          </a:p>
          <a:p>
            <a:pPr lvl="1"/>
            <a:r>
              <a:rPr lang="en-US" dirty="0" smtClean="0"/>
              <a:t>Reassemble suspicious packets, create fingerprints</a:t>
            </a:r>
          </a:p>
          <a:p>
            <a:r>
              <a:rPr lang="en-US" dirty="0" err="1" smtClean="0"/>
              <a:t>Earlybird</a:t>
            </a:r>
            <a:endParaRPr lang="en-US" dirty="0" smtClean="0"/>
          </a:p>
          <a:p>
            <a:pPr lvl="1"/>
            <a:r>
              <a:rPr lang="en-US" dirty="0" smtClean="0"/>
              <a:t>Similar to Autograph, insert frequency of signatures</a:t>
            </a:r>
          </a:p>
          <a:p>
            <a:pPr lvl="1"/>
            <a:r>
              <a:rPr lang="en-US" dirty="0" smtClean="0"/>
              <a:t>Helps reduce false positives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sp>
        <p:nvSpPr>
          <p:cNvPr id="3" name="Text Placeholder 2"/>
          <p:cNvSpPr>
            <a:spLocks noGrp="1"/>
          </p:cNvSpPr>
          <p:nvPr>
            <p:ph type="body" idx="1"/>
          </p:nvPr>
        </p:nvSpPr>
        <p:spPr/>
        <p:txBody>
          <a:bodyPr/>
          <a:lstStyle/>
          <a:p>
            <a:r>
              <a:rPr lang="en-US" dirty="0" smtClean="0"/>
              <a:t>Anomalous Payload Based Worm Detection and Signature Generation (PAYL)</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sp>
        <p:nvSpPr>
          <p:cNvPr id="3" name="Content Placeholder 2"/>
          <p:cNvSpPr>
            <a:spLocks noGrp="1"/>
          </p:cNvSpPr>
          <p:nvPr>
            <p:ph idx="1"/>
          </p:nvPr>
        </p:nvSpPr>
        <p:spPr/>
        <p:txBody>
          <a:bodyPr/>
          <a:lstStyle/>
          <a:p>
            <a:r>
              <a:rPr lang="en-US" dirty="0" smtClean="0"/>
              <a:t>Networks will have a nominal traffic signature</a:t>
            </a:r>
          </a:p>
          <a:p>
            <a:pPr lvl="1"/>
            <a:r>
              <a:rPr lang="en-US" dirty="0" smtClean="0"/>
              <a:t>Log anomalous traffic that does not match</a:t>
            </a:r>
          </a:p>
          <a:p>
            <a:r>
              <a:rPr lang="en-US" dirty="0" smtClean="0"/>
              <a:t>Worms are self-propagating by nature</a:t>
            </a:r>
          </a:p>
          <a:p>
            <a:pPr lvl="1"/>
            <a:r>
              <a:rPr lang="en-US" dirty="0" smtClean="0"/>
              <a:t>Sensors monitoring unusual scanning do not detect slow propagating worms</a:t>
            </a:r>
          </a:p>
          <a:p>
            <a:pPr lvl="1"/>
            <a:r>
              <a:rPr lang="en-US" dirty="0" smtClean="0"/>
              <a:t>Analyze payload of incoming anomalous traffic</a:t>
            </a:r>
          </a:p>
          <a:p>
            <a:pPr lvl="1"/>
            <a:r>
              <a:rPr lang="en-US" dirty="0" smtClean="0"/>
              <a:t>Similar outgoing traffic likely to be a worm attempting to self propagate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sp>
        <p:nvSpPr>
          <p:cNvPr id="3" name="Content Placeholder 2"/>
          <p:cNvSpPr>
            <a:spLocks noGrp="1"/>
          </p:cNvSpPr>
          <p:nvPr>
            <p:ph idx="1"/>
          </p:nvPr>
        </p:nvSpPr>
        <p:spPr>
          <a:xfrm>
            <a:off x="2819400" y="1981200"/>
            <a:ext cx="5943600" cy="4114799"/>
          </a:xfrm>
        </p:spPr>
        <p:txBody>
          <a:bodyPr/>
          <a:lstStyle/>
          <a:p>
            <a:r>
              <a:rPr lang="en-US" dirty="0" smtClean="0"/>
              <a:t>Create profile of nominal traffic payloads</a:t>
            </a:r>
          </a:p>
          <a:p>
            <a:r>
              <a:rPr lang="en-US" dirty="0" smtClean="0"/>
              <a:t>Monitor incoming traffic for non-conforming packets</a:t>
            </a:r>
          </a:p>
          <a:p>
            <a:pPr lvl="1"/>
            <a:r>
              <a:rPr lang="en-US" dirty="0" smtClean="0"/>
              <a:t>Log this anomalous packet</a:t>
            </a:r>
          </a:p>
          <a:p>
            <a:pPr lvl="1"/>
            <a:r>
              <a:rPr lang="en-US" dirty="0" smtClean="0"/>
              <a:t>Create signature automatically</a:t>
            </a:r>
          </a:p>
          <a:p>
            <a:r>
              <a:rPr lang="en-US" dirty="0" smtClean="0"/>
              <a:t>Monitor outgoing traffic for similar data</a:t>
            </a:r>
          </a:p>
          <a:p>
            <a:pPr lvl="1"/>
            <a:r>
              <a:rPr lang="en-US" dirty="0" smtClean="0"/>
              <a:t>Block or alert on this traffic</a:t>
            </a:r>
          </a:p>
          <a:p>
            <a:pPr lvl="1"/>
            <a:r>
              <a:rPr lang="en-US" dirty="0" smtClean="0"/>
              <a:t>Stops worms at the moment they start propagating</a:t>
            </a:r>
          </a:p>
          <a:p>
            <a:pPr lvl="1"/>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normAutofit/>
          </a:bodyPr>
          <a:lstStyle/>
          <a:p>
            <a:r>
              <a:rPr lang="en-US" dirty="0" smtClean="0"/>
              <a:t>N-gram scanning of all packets</a:t>
            </a:r>
          </a:p>
          <a:p>
            <a:pPr lvl="1"/>
            <a:r>
              <a:rPr lang="en-US" dirty="0" smtClean="0"/>
              <a:t>Normalized average frequency distribution of each gram in the packet</a:t>
            </a:r>
          </a:p>
          <a:p>
            <a:pPr lvl="1"/>
            <a:r>
              <a:rPr lang="en-US" dirty="0" smtClean="0"/>
              <a:t>Comparison with outgoing data (anomalous)</a:t>
            </a:r>
          </a:p>
          <a:p>
            <a:pPr lvl="2"/>
            <a:r>
              <a:rPr lang="en-US" dirty="0" smtClean="0"/>
              <a:t>Same port, packet length</a:t>
            </a:r>
          </a:p>
          <a:p>
            <a:r>
              <a:rPr lang="en-US" dirty="0" smtClean="0"/>
              <a:t>Extract a Z-string</a:t>
            </a:r>
          </a:p>
          <a:p>
            <a:pPr lvl="1"/>
            <a:r>
              <a:rPr lang="en-US" dirty="0" smtClean="0"/>
              <a:t>String of distinct bytes in order of frequency</a:t>
            </a:r>
          </a:p>
          <a:p>
            <a:pPr lvl="1"/>
            <a:r>
              <a:rPr lang="en-US" dirty="0" smtClean="0"/>
              <a:t>Preserves privacy</a:t>
            </a:r>
          </a:p>
          <a:p>
            <a:pPr lvl="1"/>
            <a:r>
              <a:rPr lang="en-US" dirty="0" smtClean="0"/>
              <a:t>Not used for detection</a:t>
            </a:r>
          </a:p>
          <a:p>
            <a:pPr lvl="1"/>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4" name="Text Placeholder 3"/>
          <p:cNvSpPr>
            <a:spLocks noGrp="1"/>
          </p:cNvSpPr>
          <p:nvPr>
            <p:ph type="body" sz="half" idx="2"/>
          </p:nvPr>
        </p:nvSpPr>
        <p:spPr/>
        <p:txBody>
          <a:bodyPr/>
          <a:lstStyle/>
          <a:p>
            <a:r>
              <a:rPr lang="en-US" dirty="0" smtClean="0"/>
              <a:t>CodeRed II packet analysis using Payload based anomaly detection algorithms</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2867025" y="568325"/>
            <a:ext cx="5467350" cy="2771775"/>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nels">
  <a:themeElements>
    <a:clrScheme name="Panels">
      <a:dk1>
        <a:srgbClr val="340B07"/>
      </a:dk1>
      <a:lt1>
        <a:srgbClr val="FFFFFF"/>
      </a:lt1>
      <a:dk2>
        <a:srgbClr val="182912"/>
      </a:dk2>
      <a:lt2>
        <a:srgbClr val="FBF0F2"/>
      </a:lt2>
      <a:accent1>
        <a:srgbClr val="694F36"/>
      </a:accent1>
      <a:accent2>
        <a:srgbClr val="98604A"/>
      </a:accent2>
      <a:accent3>
        <a:srgbClr val="8E3B4D"/>
      </a:accent3>
      <a:accent4>
        <a:srgbClr val="837954"/>
      </a:accent4>
      <a:accent5>
        <a:srgbClr val="4E3B28"/>
      </a:accent5>
      <a:accent6>
        <a:srgbClr val="AC7A0C"/>
      </a:accent6>
      <a:hlink>
        <a:srgbClr val="A03849"/>
      </a:hlink>
      <a:folHlink>
        <a:srgbClr val="AA845D"/>
      </a:folHlink>
    </a:clrScheme>
    <a:fontScheme name="Panels">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Panels">
      <a:fillStyleLst>
        <a:solidFill>
          <a:schemeClr val="phClr"/>
        </a:solidFill>
        <a:gradFill rotWithShape="1">
          <a:gsLst>
            <a:gs pos="0">
              <a:schemeClr val="phClr">
                <a:tint val="90000"/>
                <a:shade val="100000"/>
                <a:satMod val="150000"/>
              </a:schemeClr>
            </a:gs>
            <a:gs pos="35000">
              <a:schemeClr val="phClr">
                <a:tint val="90000"/>
                <a:alpha val="85000"/>
                <a:satMod val="150000"/>
              </a:schemeClr>
            </a:gs>
            <a:gs pos="100000">
              <a:schemeClr val="phClr">
                <a:tint val="80000"/>
                <a:alpha val="75000"/>
                <a:satMod val="150000"/>
              </a:schemeClr>
            </a:gs>
          </a:gsLst>
          <a:lin ang="16200000" scaled="1"/>
        </a:gradFill>
        <a:gradFill rotWithShape="1">
          <a:gsLst>
            <a:gs pos="0">
              <a:schemeClr val="phClr">
                <a:shade val="60000"/>
                <a:satMod val="135000"/>
              </a:schemeClr>
            </a:gs>
            <a:gs pos="80000">
              <a:schemeClr val="phClr">
                <a:shade val="90000"/>
                <a:satMod val="135000"/>
              </a:schemeClr>
            </a:gs>
            <a:gs pos="100000">
              <a:schemeClr val="phClr">
                <a:tint val="90000"/>
                <a:shade val="100000"/>
                <a:satMod val="135000"/>
              </a:schemeClr>
            </a:gs>
          </a:gsLst>
          <a:lin ang="16200000" scaled="0"/>
        </a:gradFill>
      </a:fillStyleLst>
      <a:lnStyleLst>
        <a:ln w="6350" cap="flat" cmpd="sng" algn="ctr">
          <a:solidFill>
            <a:schemeClr val="phClr">
              <a:shade val="95000"/>
              <a:alpha val="80000"/>
              <a:satMod val="105000"/>
            </a:schemeClr>
          </a:solidFill>
          <a:prstDash val="solid"/>
        </a:ln>
        <a:ln w="12700" cap="flat" cmpd="sng" algn="ctr">
          <a:solidFill>
            <a:schemeClr val="phClr">
              <a:alpha val="70000"/>
            </a:schemeClr>
          </a:solidFill>
          <a:prstDash val="solid"/>
        </a:ln>
        <a:ln w="19050" cap="flat" cmpd="sng" algn="ctr">
          <a:solidFill>
            <a:schemeClr val="phClr">
              <a:alpha val="60000"/>
            </a:schemeClr>
          </a:solidFill>
          <a:prstDash val="solid"/>
        </a:ln>
      </a:lnStyleLst>
      <a:effectStyleLst>
        <a:effectStyle>
          <a:effectLst/>
        </a:effectStyle>
        <a:effectStyle>
          <a:effectLst>
            <a:outerShdw blurRad="101600" sx="101000" sy="101000" rotWithShape="0">
              <a:srgbClr val="FFFFFF">
                <a:alpha val="25000"/>
              </a:srgbClr>
            </a:outerShdw>
          </a:effectLst>
        </a:effectStyle>
        <a:effectStyle>
          <a:effectLst>
            <a:outerShdw blurRad="101600" sx="101000" sy="101000" rotWithShape="0">
              <a:srgbClr val="FFFFFF">
                <a:alpha val="25000"/>
              </a:srgbClr>
            </a:outerShdw>
            <a:reflection blurRad="12700" stA="35000" endPos="40000" dist="50800" dir="5400000" sy="-100000" rotWithShape="0"/>
          </a:effectLst>
          <a:scene3d>
            <a:camera prst="orthographicFront">
              <a:rot lat="0" lon="0" rev="0"/>
            </a:camera>
            <a:lightRig rig="twoPt" dir="t">
              <a:rot lat="0" lon="0" rev="4200000"/>
            </a:lightRig>
          </a:scene3d>
          <a:sp3d prstMaterial="softEdge">
            <a:bevelT w="63500" h="25400"/>
          </a:sp3d>
        </a:effectStyle>
      </a:effectStyleLst>
      <a:bgFillStyleLst>
        <a:solidFill>
          <a:schemeClr val="phClr"/>
        </a:solidFill>
        <a:blipFill rotWithShape="1">
          <a:blip xmlns:r="http://schemas.openxmlformats.org/officeDocument/2006/relationships" r:embed="rId1">
            <a:duotone>
              <a:schemeClr val="phClr">
                <a:shade val="40000"/>
                <a:satMod val="150000"/>
              </a:schemeClr>
              <a:schemeClr val="phClr">
                <a:tint val="97000"/>
                <a:shade val="85000"/>
                <a:satMod val="150000"/>
              </a:schemeClr>
            </a:duotone>
          </a:blip>
          <a:tile tx="0" ty="0" sx="100000" sy="100000" flip="none" algn="tl"/>
        </a:blipFill>
        <a:gradFill rotWithShape="1">
          <a:gsLst>
            <a:gs pos="0">
              <a:schemeClr val="phClr">
                <a:tint val="100000"/>
                <a:shade val="90000"/>
                <a:satMod val="150000"/>
              </a:schemeClr>
            </a:gs>
            <a:gs pos="100000">
              <a:schemeClr val="phClr">
                <a:shade val="40000"/>
                <a:satMod val="15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Panels</Template>
  <TotalTime>2174</TotalTime>
  <Words>833</Words>
  <Application>Microsoft Office PowerPoint</Application>
  <PresentationFormat>On-screen Show (4:3)</PresentationFormat>
  <Paragraphs>122</Paragraphs>
  <Slides>14</Slides>
  <Notes>6</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Panels</vt:lpstr>
      <vt:lpstr>Anomalous Payload Based Worm Detection</vt:lpstr>
      <vt:lpstr>Agenda</vt:lpstr>
      <vt:lpstr>The Problem </vt:lpstr>
      <vt:lpstr>Existing Solutions</vt:lpstr>
      <vt:lpstr>Solution</vt:lpstr>
      <vt:lpstr>Solution</vt:lpstr>
      <vt:lpstr>Solution</vt:lpstr>
      <vt:lpstr>Methodology</vt:lpstr>
      <vt:lpstr>Methodology</vt:lpstr>
      <vt:lpstr>Collaboration</vt:lpstr>
      <vt:lpstr>Evaluation</vt:lpstr>
      <vt:lpstr>Other Issues</vt:lpstr>
      <vt:lpstr>Conclusion</vt:lpstr>
      <vt:lpstr>Further Reading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Anomalous Payload Based Worm Detection</dc:title>
  <dc:creator>Michael Kopps</dc:creator>
  <cp:keywords>CS591</cp:keywords>
  <cp:lastModifiedBy>Michael Kopps</cp:lastModifiedBy>
  <cp:revision>119</cp:revision>
  <dcterms:created xsi:type="dcterms:W3CDTF">2009-12-05T17:21:23Z</dcterms:created>
  <dcterms:modified xsi:type="dcterms:W3CDTF">2009-12-09T02:47:17Z</dcterms:modified>
</cp:coreProperties>
</file>