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7" r:id="rId6"/>
    <p:sldId id="261" r:id="rId7"/>
    <p:sldId id="269" r:id="rId8"/>
    <p:sldId id="274" r:id="rId9"/>
    <p:sldId id="273" r:id="rId10"/>
    <p:sldId id="271" r:id="rId11"/>
    <p:sldId id="268" r:id="rId12"/>
    <p:sldId id="263" r:id="rId13"/>
    <p:sldId id="275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3556" autoAdjust="0"/>
  </p:normalViewPr>
  <p:slideViewPr>
    <p:cSldViewPr>
      <p:cViewPr varScale="1">
        <p:scale>
          <a:sx n="52" d="100"/>
          <a:sy n="52" d="100"/>
        </p:scale>
        <p:origin x="-7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74E55-39D9-4BED-BD06-7C9E9D358F9E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719D7-1963-4E89-A7F8-88755E3D4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ss.tresys.com/projects/selinux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n-lt"/>
              </a:rPr>
              <a:t>The Trusted Computer System Evaluation Criteria (TCSEC) definition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719D7-1963-4E89-A7F8-88755E3D44A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719D7-1963-4E89-A7F8-88755E3D44A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Domain</a:t>
            </a:r>
            <a:r>
              <a:rPr lang="en-US" baseline="0" dirty="0" smtClean="0"/>
              <a:t> model – uses a </a:t>
            </a:r>
            <a:r>
              <a:rPr lang="en-US" dirty="0" smtClean="0"/>
              <a:t>combination of IBAC, RBAC, TE, and optionally MLS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719D7-1963-4E89-A7F8-88755E3D44A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NSA example policy was refactored using design principles of layering, encapsulation, and abstraction.  The smallest component of the policy is called a module.  The modules are organized into groups according to their particular function.  Currently the groups are admin, apps, kernel, roles, services, and system.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Mention SLIDE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the graphical user interface to Reference creating and testing reference policy.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Needs a Test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SELinux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development environment.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Open Source Software site provides a home for collaborative software development of tools and technology sponsored by Tresys Technology. Many of the projects originated in the R&amp;D division at Tresys. Other projects, such as the 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action="ppaction://hlinkfile"/>
              </a:rPr>
              <a:t>Security Enhanced Linux Project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started elsewhere but are now hosted here.</a:t>
            </a:r>
          </a:p>
          <a:p>
            <a:endParaRPr lang="en-US" sz="120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Limited support for manipulating policy in production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719D7-1963-4E89-A7F8-88755E3D44A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type is assigned to an object and determines who gets to access that object. The definition for domain is roughly the same, except a domain applies to process and a type applies to objects such as directories, files, sockets, etc.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Every process runs in a domain. A domain directly determines the access a process has. A domain is basically a list of what processes can do, or what actions a process can perform on different types. Think of a domain like a standard Unix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uid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Say root has a program and does a 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chmod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4777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that program (making it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setuid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root). Anyone on the system, even the nobody user, can run this program as root thereby creating a security issue. With SE Linux however, if you have a process which triggers a domain transition to a privileged domain, if the role of the process is not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authorised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enter a particular domain, then the program can't be run.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 if you look in /proc where most of the process files lives and do an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–Z you will find that it also has a type.  Even though proc represents running processes, the entries under /proc are labeled as  types.  IMPORTANT CLARIFICATION – the type is also the domain that the process runs in.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 examples of domains are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sysadm_t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which is the system administration domain, and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user_t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which is the general unprivileged user domain.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runs in the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init_t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domain, and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named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runs in the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named_t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domain.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719D7-1963-4E89-A7F8-88755E3D44A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baseline="0" dirty="0" smtClean="0"/>
              <a:t>  Can become </a:t>
            </a:r>
            <a:r>
              <a:rPr lang="en-US" baseline="0" dirty="0" err="1" smtClean="0"/>
              <a:t>superuser</a:t>
            </a:r>
            <a:r>
              <a:rPr lang="en-US" baseline="0" dirty="0" smtClean="0"/>
              <a:t> but in </a:t>
            </a:r>
            <a:r>
              <a:rPr lang="en-US" baseline="0" dirty="0" err="1" smtClean="0"/>
              <a:t>SELinux</a:t>
            </a:r>
            <a:r>
              <a:rPr lang="en-US" baseline="0" dirty="0" smtClean="0"/>
              <a:t> world the MAC policy is the deciding factor and not the discretionary.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Need to login as specific role or use </a:t>
            </a:r>
            <a:r>
              <a:rPr lang="en-US" baseline="0" dirty="0" err="1" smtClean="0"/>
              <a:t>newrole</a:t>
            </a:r>
            <a:r>
              <a:rPr lang="en-US" baseline="0" dirty="0" smtClean="0"/>
              <a:t> to change roles.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719D7-1963-4E89-A7F8-88755E3D44A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81000"/>
            <a:ext cx="20383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59626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005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40005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rotWithShape="0">
          <a:gsLst>
            <a:gs pos="0">
              <a:srgbClr val="333399"/>
            </a:gs>
            <a:gs pos="100000">
              <a:srgbClr val="00006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Text Box 88"/>
          <p:cNvSpPr txBox="1">
            <a:spLocks noChangeArrowheads="1"/>
          </p:cNvSpPr>
          <p:nvPr/>
        </p:nvSpPr>
        <p:spPr bwMode="auto">
          <a:xfrm>
            <a:off x="4330700" y="6375400"/>
            <a:ext cx="369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85725446-3E1C-4600-88F4-24A525766F17}" type="slidenum">
              <a:rPr lang="en-US" sz="1200">
                <a:solidFill>
                  <a:schemeClr val="bg1"/>
                </a:solidFill>
                <a:latin typeface="Arial" charset="0"/>
              </a:rPr>
              <a:pPr/>
              <a:t>‹#›</a:t>
            </a:fld>
            <a:endParaRPr lang="en-US" sz="1200">
              <a:latin typeface="Arial" charset="0"/>
            </a:endParaRPr>
          </a:p>
        </p:txBody>
      </p:sp>
      <p:sp>
        <p:nvSpPr>
          <p:cNvPr id="1134" name="Rectangle 1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153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35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FF33"/>
        </a:buClr>
        <a:buSzPct val="80000"/>
        <a:buFont typeface="Wingdings" pitchFamily="2" charset="2"/>
        <a:buChar char="n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FF33"/>
        </a:buClr>
        <a:buSzPct val="80000"/>
        <a:buFont typeface="Wingdings" pitchFamily="2" charset="2"/>
        <a:buChar char="l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FF33"/>
        </a:buClr>
        <a:buChar char="–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FF33"/>
        </a:buClr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FF33"/>
        </a:buClr>
        <a:buChar char="–"/>
        <a:defRPr sz="24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66FF33"/>
        </a:buClr>
        <a:buChar char="–"/>
        <a:defRPr sz="24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66FF33"/>
        </a:buClr>
        <a:buChar char="–"/>
        <a:defRPr sz="24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66FF33"/>
        </a:buClr>
        <a:buChar char="–"/>
        <a:defRPr sz="24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66FF33"/>
        </a:buClr>
        <a:buChar char="–"/>
        <a:defRPr sz="24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src.nist.gov/nissc/1998/proceeding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iscretionary_access_contro" TargetMode="External"/><Relationship Id="rId7" Type="http://schemas.openxmlformats.org/officeDocument/2006/relationships/hyperlink" Target="http://selinux-symposium.org/2006/papers/03-SELinux-and-MLS.pdf" TargetMode="External"/><Relationship Id="rId2" Type="http://schemas.openxmlformats.org/officeDocument/2006/relationships/hyperlink" Target="http://en.wikipedia.org/wiki/Mandatory_Access_Contro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edora_(operating_system)" TargetMode="External"/><Relationship Id="rId5" Type="http://schemas.openxmlformats.org/officeDocument/2006/relationships/hyperlink" Target="http://www.lurking-grue.org/writingselinuxpolicyHOWTO.html" TargetMode="External"/><Relationship Id="rId4" Type="http://schemas.openxmlformats.org/officeDocument/2006/relationships/hyperlink" Target="http://oss.tresys.com/projects/refpolic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Operating_system" TargetMode="External"/><Relationship Id="rId2" Type="http://schemas.openxmlformats.org/officeDocument/2006/relationships/hyperlink" Target="http://en.wikipedia.org/wiki/Access_contro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ss.tresys.com/project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3600451"/>
          </a:xfrm>
        </p:spPr>
        <p:txBody>
          <a:bodyPr/>
          <a:lstStyle/>
          <a:p>
            <a:r>
              <a:rPr lang="en-US" sz="2800" dirty="0" smtClean="0"/>
              <a:t>Flexible Mandatory Access Control (MAC) </a:t>
            </a:r>
            <a:br>
              <a:rPr lang="en-US" sz="2800" dirty="0" smtClean="0"/>
            </a:br>
            <a:r>
              <a:rPr lang="en-US" sz="2800" dirty="0" smtClean="0"/>
              <a:t>in Modern Operating Systems </a:t>
            </a:r>
            <a:br>
              <a:rPr lang="en-US" sz="2800" dirty="0" smtClean="0"/>
            </a:br>
            <a:r>
              <a:rPr lang="en-US" sz="2800" dirty="0" smtClean="0"/>
              <a:t> 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Jeffrey H. Jewell</a:t>
            </a:r>
          </a:p>
          <a:p>
            <a:r>
              <a:rPr lang="en-US" dirty="0" smtClean="0"/>
              <a:t>CS 591</a:t>
            </a:r>
          </a:p>
          <a:p>
            <a:r>
              <a:rPr lang="en-US" dirty="0" smtClean="0"/>
              <a:t>December 7, 2009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Confined domains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0"/>
            <a:ext cx="8305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724400" y="5105400"/>
            <a:ext cx="2775183" cy="646331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Type distinction between </a:t>
            </a:r>
          </a:p>
          <a:p>
            <a:r>
              <a:rPr lang="en-US" dirty="0" smtClean="0"/>
              <a:t>processes and objects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733800" y="4724400"/>
            <a:ext cx="11430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ITCCenturyBookT" pitchFamily="2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0" y="3429000"/>
            <a:ext cx="7620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ITCCenturyBookT" pitchFamily="2" charset="0"/>
            </a:endParaRPr>
          </a:p>
        </p:txBody>
      </p:sp>
      <p:cxnSp>
        <p:nvCxnSpPr>
          <p:cNvPr id="8" name="Straight Arrow Connector 7"/>
          <p:cNvCxnSpPr>
            <a:stCxn id="4" idx="0"/>
            <a:endCxn id="6" idx="3"/>
          </p:cNvCxnSpPr>
          <p:nvPr/>
        </p:nvCxnSpPr>
        <p:spPr bwMode="auto">
          <a:xfrm rot="16200000" flipV="1">
            <a:off x="3779896" y="2773304"/>
            <a:ext cx="1600200" cy="30639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4" idx="0"/>
            <a:endCxn id="5" idx="3"/>
          </p:cNvCxnSpPr>
          <p:nvPr/>
        </p:nvCxnSpPr>
        <p:spPr bwMode="auto">
          <a:xfrm rot="16200000" flipV="1">
            <a:off x="5361046" y="4354454"/>
            <a:ext cx="266700" cy="12351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dirty="0" smtClean="0"/>
              <a:t>Policy Enforcement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90601"/>
            <a:ext cx="8229599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62400" y="3657600"/>
            <a:ext cx="1518429" cy="646331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Temp mod to</a:t>
            </a:r>
          </a:p>
          <a:p>
            <a:r>
              <a:rPr lang="en-US" dirty="0" smtClean="0"/>
              <a:t>file context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0"/>
          </p:cNvCxnSpPr>
          <p:nvPr/>
        </p:nvCxnSpPr>
        <p:spPr bwMode="auto">
          <a:xfrm rot="5400000" flipH="1" flipV="1">
            <a:off x="4761108" y="2932307"/>
            <a:ext cx="685800" cy="7647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685800" y="5029200"/>
            <a:ext cx="43434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ITCCenturyBookT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2600" y="4572000"/>
            <a:ext cx="1523999" cy="646331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Policy</a:t>
            </a:r>
          </a:p>
          <a:p>
            <a:r>
              <a:rPr lang="en-US" dirty="0" smtClean="0"/>
              <a:t>Enforcement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3" idx="1"/>
            <a:endCxn id="10" idx="3"/>
          </p:cNvCxnSpPr>
          <p:nvPr/>
        </p:nvCxnSpPr>
        <p:spPr bwMode="auto">
          <a:xfrm rot="10800000" flipV="1">
            <a:off x="5029200" y="4895166"/>
            <a:ext cx="533400" cy="5531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4419600" y="2057400"/>
            <a:ext cx="32766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ITCCenturyBookT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0" y="3124200"/>
            <a:ext cx="1313180" cy="646331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Loaded file</a:t>
            </a:r>
          </a:p>
          <a:p>
            <a:r>
              <a:rPr lang="en-US" dirty="0" smtClean="0"/>
              <a:t>context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6324601" y="2286000"/>
            <a:ext cx="1066801" cy="83819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4419600" y="2667000"/>
            <a:ext cx="2819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ITCCenturyBookT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SELinux</a:t>
            </a:r>
            <a:r>
              <a:rPr lang="en-US" dirty="0" smtClean="0"/>
              <a:t>  Reference Policy allows customizable fine-grained control of all processes and objects in the computer system.</a:t>
            </a:r>
          </a:p>
          <a:p>
            <a:r>
              <a:rPr lang="en-US" dirty="0" smtClean="0"/>
              <a:t>Manipulation of policy in Fedora release still cumbersome.</a:t>
            </a:r>
          </a:p>
          <a:p>
            <a:pPr lvl="1"/>
            <a:r>
              <a:rPr lang="en-US" dirty="0" smtClean="0"/>
              <a:t>Need familiarization with Reference Policy.</a:t>
            </a:r>
          </a:p>
          <a:p>
            <a:pPr lvl="1"/>
            <a:r>
              <a:rPr lang="en-US" dirty="0" smtClean="0"/>
              <a:t>Limited source code although you can create module executables via the built-in GUI tools.</a:t>
            </a:r>
          </a:p>
          <a:p>
            <a:pPr lvl="1"/>
            <a:r>
              <a:rPr lang="en-US" dirty="0" smtClean="0"/>
              <a:t>On-line help still immature.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914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153400" cy="4572000"/>
          </a:xfrm>
        </p:spPr>
        <p:txBody>
          <a:bodyPr/>
          <a:lstStyle/>
          <a:p>
            <a:r>
              <a:rPr lang="en-US" sz="1800" dirty="0" smtClean="0"/>
              <a:t>Red Hat documentation (2009). </a:t>
            </a:r>
            <a:r>
              <a:rPr lang="en-US" sz="1800" dirty="0" err="1" smtClean="0"/>
              <a:t>SELinux</a:t>
            </a:r>
            <a:r>
              <a:rPr lang="en-US" sz="1800" dirty="0" smtClean="0"/>
              <a:t> Architectural </a:t>
            </a:r>
            <a:r>
              <a:rPr lang="en-US" sz="1800" dirty="0" smtClean="0"/>
              <a:t>Overview.  Retrieved Nov. 5, 2009 from http</a:t>
            </a:r>
            <a:r>
              <a:rPr lang="en-US" sz="1800" dirty="0" smtClean="0"/>
              <a:t>://www.redhat.com/docs/manuals/enterprise/RHEL-4-Manual/selinux-guide/selg-chapter-0013.html#SELG-SECT1-0014</a:t>
            </a:r>
          </a:p>
          <a:p>
            <a:r>
              <a:rPr lang="en-US" sz="1800" dirty="0" smtClean="0"/>
              <a:t>P</a:t>
            </a:r>
            <a:r>
              <a:rPr lang="en-US" sz="1800" dirty="0" smtClean="0"/>
              <a:t>. </a:t>
            </a:r>
            <a:r>
              <a:rPr lang="en-US" sz="1800" dirty="0" err="1" smtClean="0"/>
              <a:t>Loscocco</a:t>
            </a:r>
            <a:r>
              <a:rPr lang="en-US" sz="1800" dirty="0" smtClean="0"/>
              <a:t>, Smalley S. </a:t>
            </a:r>
            <a:r>
              <a:rPr lang="en-US" sz="1800" dirty="0" err="1" smtClean="0"/>
              <a:t>Muckelbauer</a:t>
            </a:r>
            <a:r>
              <a:rPr lang="en-US" sz="1800" dirty="0" smtClean="0"/>
              <a:t>, P, Taylor, R, Turner S., and Farrell, J.  The Inevitability of Failure:  The Flawed Assumption of Security in Modern Computing Environment. Proceedings of the </a:t>
            </a:r>
            <a:r>
              <a:rPr lang="en-US" sz="1800" dirty="0" smtClean="0">
                <a:hlinkClick r:id="rId2"/>
              </a:rPr>
              <a:t>21st National Information Systems Security Conference</a:t>
            </a:r>
            <a:r>
              <a:rPr lang="en-US" sz="1800" dirty="0" smtClean="0"/>
              <a:t>, pages 303-314, October 1998. </a:t>
            </a:r>
          </a:p>
          <a:p>
            <a:r>
              <a:rPr lang="en-US" sz="1800" dirty="0" smtClean="0"/>
              <a:t>P</a:t>
            </a:r>
            <a:r>
              <a:rPr lang="en-US" sz="1800" dirty="0" smtClean="0"/>
              <a:t>. </a:t>
            </a:r>
            <a:r>
              <a:rPr lang="en-US" sz="1800" dirty="0" err="1" smtClean="0"/>
              <a:t>Loscocco</a:t>
            </a:r>
            <a:r>
              <a:rPr lang="en-US" sz="1800" dirty="0" smtClean="0"/>
              <a:t> and  Smalley S. Integrating Flexible Support for Security Policies into the Linux Operating System. Proceedings of the FREENIX Track: 2001 USENIX Annual Technical Conference (FREENIX '01), June 2001 </a:t>
            </a:r>
            <a:endParaRPr lang="en-US" sz="1800" dirty="0" smtClean="0"/>
          </a:p>
          <a:p>
            <a:r>
              <a:rPr lang="en-US" sz="1800" dirty="0" smtClean="0"/>
              <a:t>P. </a:t>
            </a:r>
            <a:r>
              <a:rPr lang="en-US" sz="1800" dirty="0" err="1" smtClean="0"/>
              <a:t>Loscocco</a:t>
            </a:r>
            <a:r>
              <a:rPr lang="en-US" sz="1800" dirty="0" smtClean="0"/>
              <a:t> and  Smalley S. Meeting Critical Security Objectives with Security-Enhanced Linux. Proceedings of the 2001 Ottawa Linux Symposium </a:t>
            </a:r>
            <a:endParaRPr lang="en-US" sz="1800" dirty="0" smtClean="0"/>
          </a:p>
          <a:p>
            <a:r>
              <a:rPr lang="en-US" sz="1800" dirty="0" smtClean="0"/>
              <a:t>J. </a:t>
            </a:r>
            <a:r>
              <a:rPr lang="en-US" sz="1800" dirty="0" err="1" smtClean="0"/>
              <a:t>PeBenito</a:t>
            </a:r>
            <a:r>
              <a:rPr lang="en-US" sz="1800" dirty="0" smtClean="0"/>
              <a:t>, F. Mayer, and K. MacMillan  Reference Policy for Security Enhanced Linux. 2006 </a:t>
            </a:r>
            <a:r>
              <a:rPr lang="en-US" sz="1800" b="1" dirty="0" smtClean="0"/>
              <a:t>Security</a:t>
            </a:r>
            <a:r>
              <a:rPr lang="en-US" sz="1800" dirty="0" smtClean="0"/>
              <a:t> </a:t>
            </a:r>
            <a:r>
              <a:rPr lang="en-US" sz="1800" b="1" dirty="0" smtClean="0"/>
              <a:t>Enhanced</a:t>
            </a:r>
            <a:r>
              <a:rPr lang="en-US" sz="1800" dirty="0" smtClean="0"/>
              <a:t> </a:t>
            </a:r>
            <a:r>
              <a:rPr lang="en-US" sz="1800" b="1" dirty="0" smtClean="0"/>
              <a:t>Linux</a:t>
            </a:r>
            <a:r>
              <a:rPr lang="en-US" sz="1800" dirty="0" smtClean="0"/>
              <a:t> Symposium</a:t>
            </a:r>
          </a:p>
          <a:p>
            <a:endParaRPr lang="en-US" sz="1800" dirty="0" smtClean="0"/>
          </a:p>
          <a:p>
            <a:endParaRPr lang="en-US" sz="1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 smtClean="0"/>
              <a:t>References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305800" cy="4572000"/>
          </a:xfrm>
        </p:spPr>
        <p:txBody>
          <a:bodyPr/>
          <a:lstStyle/>
          <a:p>
            <a:r>
              <a:rPr lang="en-US" sz="1800" dirty="0" smtClean="0">
                <a:hlinkClick r:id="rId2"/>
              </a:rPr>
              <a:t>Wikipedia (2009). </a:t>
            </a:r>
            <a:r>
              <a:rPr lang="en-US" sz="1800" dirty="0" err="1" smtClean="0">
                <a:hlinkClick r:id="rId2"/>
              </a:rPr>
              <a:t>Manadatory</a:t>
            </a:r>
            <a:r>
              <a:rPr lang="en-US" sz="1800" dirty="0" smtClean="0">
                <a:hlinkClick r:id="rId2"/>
              </a:rPr>
              <a:t> </a:t>
            </a:r>
            <a:r>
              <a:rPr lang="en-US" sz="1800" dirty="0" err="1" smtClean="0">
                <a:hlinkClick r:id="rId2"/>
              </a:rPr>
              <a:t>Acce</a:t>
            </a:r>
            <a:r>
              <a:rPr lang="en-US" sz="1800" dirty="0" smtClean="0">
                <a:hlinkClick r:id="rId2"/>
              </a:rPr>
              <a:t> Control Retrieved Nov 10, 2009 from http</a:t>
            </a:r>
            <a:r>
              <a:rPr lang="en-US" sz="1800" dirty="0" smtClean="0">
                <a:hlinkClick r:id="rId2"/>
              </a:rPr>
              <a:t>://</a:t>
            </a:r>
            <a:r>
              <a:rPr lang="en-US" sz="1800" dirty="0" smtClean="0">
                <a:hlinkClick r:id="rId2"/>
              </a:rPr>
              <a:t>en.wikipedia.org/wiki/Mandatory_Access_Control</a:t>
            </a:r>
            <a:endParaRPr lang="en-US" sz="1800" dirty="0" smtClean="0">
              <a:hlinkClick r:id="rId3"/>
            </a:endParaRPr>
          </a:p>
          <a:p>
            <a:r>
              <a:rPr lang="en-US" sz="1800" dirty="0" err="1" smtClean="0">
                <a:hlinkClick r:id="rId3"/>
              </a:rPr>
              <a:t>Widipedia</a:t>
            </a:r>
            <a:r>
              <a:rPr lang="en-US" sz="1800" dirty="0" smtClean="0">
                <a:hlinkClick r:id="rId3"/>
              </a:rPr>
              <a:t> (2009). Discretionary Access Control.  Retrieved Nov 10, 2009 from http</a:t>
            </a:r>
            <a:r>
              <a:rPr lang="en-US" sz="1800" dirty="0" smtClean="0">
                <a:hlinkClick r:id="rId3"/>
              </a:rPr>
              <a:t>://</a:t>
            </a:r>
            <a:r>
              <a:rPr lang="en-US" sz="1800" dirty="0" smtClean="0">
                <a:hlinkClick r:id="rId3"/>
              </a:rPr>
              <a:t>en.wikipedia.org/wiki/Discretionary_access_</a:t>
            </a:r>
            <a:r>
              <a:rPr lang="en-US" sz="1800" u="sng" dirty="0" smtClean="0">
                <a:hlinkClick r:id="rId3"/>
              </a:rPr>
              <a:t>c</a:t>
            </a:r>
            <a:r>
              <a:rPr lang="en-US" sz="1800" dirty="0" smtClean="0">
                <a:hlinkClick r:id="rId3"/>
              </a:rPr>
              <a:t>ontro</a:t>
            </a:r>
            <a:r>
              <a:rPr lang="en-US" sz="1800" dirty="0" smtClean="0"/>
              <a:t>l</a:t>
            </a:r>
          </a:p>
          <a:p>
            <a:r>
              <a:rPr lang="en-US" sz="1800" u="sng" dirty="0" err="1" smtClean="0">
                <a:hlinkClick r:id="rId4"/>
              </a:rPr>
              <a:t>Tresys</a:t>
            </a:r>
            <a:r>
              <a:rPr lang="en-US" sz="1800" u="sng" dirty="0" smtClean="0">
                <a:hlinkClick r:id="rId4"/>
              </a:rPr>
              <a:t> Open Source Software (2009). </a:t>
            </a:r>
            <a:r>
              <a:rPr lang="en-US" sz="1800" dirty="0" err="1" smtClean="0"/>
              <a:t>SELinux</a:t>
            </a:r>
            <a:r>
              <a:rPr lang="en-US" sz="1800" dirty="0" smtClean="0"/>
              <a:t> Reference </a:t>
            </a:r>
            <a:r>
              <a:rPr lang="en-US" sz="1800" dirty="0" smtClean="0"/>
              <a:t>Policy. Retrieved Nov 10, 2009 from </a:t>
            </a:r>
            <a:r>
              <a:rPr lang="en-US" sz="1800" u="sng" dirty="0" smtClean="0">
                <a:hlinkClick r:id="rId4"/>
              </a:rPr>
              <a:t>http</a:t>
            </a:r>
            <a:r>
              <a:rPr lang="en-US" sz="1800" u="sng" dirty="0" smtClean="0">
                <a:hlinkClick r:id="rId4"/>
              </a:rPr>
              <a:t>://oss.tresys.com/projects/refpolicy</a:t>
            </a:r>
            <a:endParaRPr lang="en-US" sz="1800" dirty="0" smtClean="0"/>
          </a:p>
          <a:p>
            <a:r>
              <a:rPr lang="en-US" sz="1800" u="sng" dirty="0" smtClean="0"/>
              <a:t>(2009</a:t>
            </a:r>
            <a:r>
              <a:rPr lang="en-US" sz="1800" dirty="0" smtClean="0"/>
              <a:t>) . Writing </a:t>
            </a:r>
            <a:r>
              <a:rPr lang="en-US" sz="1800" dirty="0" smtClean="0"/>
              <a:t>SE Linux policy </a:t>
            </a:r>
            <a:r>
              <a:rPr lang="en-US" sz="1800" dirty="0" smtClean="0"/>
              <a:t>HOWTO. Retrieved Nov 15, 2009 from </a:t>
            </a:r>
            <a:r>
              <a:rPr lang="en-US" sz="1800" u="sng" dirty="0" smtClean="0">
                <a:hlinkClick r:id="rId5"/>
              </a:rPr>
              <a:t>http</a:t>
            </a:r>
            <a:r>
              <a:rPr lang="en-US" sz="1800" u="sng" dirty="0" smtClean="0">
                <a:hlinkClick r:id="rId5"/>
              </a:rPr>
              <a:t>://</a:t>
            </a:r>
            <a:r>
              <a:rPr lang="en-US" sz="1800" u="sng" dirty="0" smtClean="0">
                <a:hlinkClick r:id="rId5"/>
              </a:rPr>
              <a:t>www.lurking-grue.org/writingselinuxpolicyHOWTO.html</a:t>
            </a:r>
            <a:endParaRPr lang="en-US" u="sng" dirty="0" smtClean="0"/>
          </a:p>
          <a:p>
            <a:r>
              <a:rPr lang="en-US" sz="1800" dirty="0" smtClean="0"/>
              <a:t>Fedora Project (2009).  Fedora 11 </a:t>
            </a:r>
            <a:r>
              <a:rPr lang="en-US" sz="1800" dirty="0" err="1" smtClean="0"/>
              <a:t>SELinux</a:t>
            </a:r>
            <a:r>
              <a:rPr lang="en-US" sz="1800" dirty="0" smtClean="0"/>
              <a:t> user’s guide.  Retrieved Nov 15, 2009 from http</a:t>
            </a:r>
            <a:r>
              <a:rPr lang="en-US" sz="1800" dirty="0" smtClean="0"/>
              <a:t>://docs.fedoraproject.org/selinux-user-guide/f11/pdf/Security-Enhanced_Linux.pdf</a:t>
            </a:r>
          </a:p>
          <a:p>
            <a:r>
              <a:rPr lang="en-US" sz="1800" u="sng" dirty="0" smtClean="0">
                <a:hlinkClick r:id="rId6"/>
              </a:rPr>
              <a:t>Wikipedia (2009). Fedora operating system.  Retrieved Nov 10, 2009 from http://en.wikipedia.org/wiki/Fedora_(operating_system)</a:t>
            </a:r>
            <a:endParaRPr lang="en-US" sz="1800" dirty="0" smtClean="0">
              <a:hlinkClick r:id="rId7"/>
            </a:endParaRPr>
          </a:p>
          <a:p>
            <a:r>
              <a:rPr lang="en-US" sz="1800" dirty="0" smtClean="0">
                <a:hlinkClick r:id="rId7"/>
              </a:rPr>
              <a:t>C. Hanson. </a:t>
            </a:r>
            <a:r>
              <a:rPr lang="en-US" sz="1800" dirty="0" err="1" smtClean="0">
                <a:hlinkClick r:id="rId7"/>
              </a:rPr>
              <a:t>SELinux</a:t>
            </a:r>
            <a:r>
              <a:rPr lang="en-US" sz="1800" dirty="0" smtClean="0">
                <a:hlinkClick r:id="rId7"/>
              </a:rPr>
              <a:t> and MLS:  Putting the pieces together.  </a:t>
            </a:r>
            <a:r>
              <a:rPr lang="en-US" sz="1800" dirty="0" smtClean="0"/>
              <a:t>Proceeding from the 2006 </a:t>
            </a:r>
            <a:r>
              <a:rPr lang="en-US" sz="1800" dirty="0" err="1" smtClean="0"/>
              <a:t>SELinux</a:t>
            </a:r>
            <a:r>
              <a:rPr lang="en-US" sz="1800" dirty="0" smtClean="0"/>
              <a:t> Symposium.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</a:p>
          <a:p>
            <a:r>
              <a:rPr lang="en-US" dirty="0" smtClean="0"/>
              <a:t>MAC Architecture</a:t>
            </a:r>
          </a:p>
          <a:p>
            <a:r>
              <a:rPr lang="en-US" dirty="0" smtClean="0"/>
              <a:t>Linux implementation</a:t>
            </a:r>
          </a:p>
          <a:p>
            <a:r>
              <a:rPr lang="en-US" dirty="0" smtClean="0"/>
              <a:t>Fedora Examples</a:t>
            </a:r>
          </a:p>
          <a:p>
            <a:r>
              <a:rPr lang="en-US" dirty="0" smtClean="0"/>
              <a:t>Conclusion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OS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4572000"/>
          </a:xfrm>
        </p:spPr>
        <p:txBody>
          <a:bodyPr/>
          <a:lstStyle/>
          <a:p>
            <a:r>
              <a:rPr lang="en-US" dirty="0" smtClean="0"/>
              <a:t>Discretionary Access Control (DAC)</a:t>
            </a:r>
          </a:p>
          <a:p>
            <a:pPr lvl="1"/>
            <a:r>
              <a:rPr lang="en-US" dirty="0" smtClean="0"/>
              <a:t>Most commonly used mechanism today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n-lt"/>
              </a:rPr>
              <a:t>Definition - a means of restricting access to objects based on the </a:t>
            </a:r>
            <a:r>
              <a:rPr lang="en-US" i="1" u="sng" dirty="0" smtClean="0">
                <a:solidFill>
                  <a:schemeClr val="bg1"/>
                </a:solidFill>
                <a:latin typeface="+mn-lt"/>
              </a:rPr>
              <a:t>identity of subjects 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and/or </a:t>
            </a:r>
            <a:r>
              <a:rPr lang="en-US" i="1" u="sng" dirty="0" smtClean="0">
                <a:solidFill>
                  <a:schemeClr val="bg1"/>
                </a:solidFill>
                <a:latin typeface="+mn-lt"/>
              </a:rPr>
              <a:t>groups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to which they belong.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 Too much power to users.</a:t>
            </a:r>
            <a:endParaRPr lang="en-US" dirty="0" smtClean="0">
              <a:solidFill>
                <a:schemeClr val="bg1"/>
              </a:solidFill>
              <a:latin typeface="+mn-lt"/>
            </a:endParaRPr>
          </a:p>
          <a:p>
            <a:pPr lvl="1"/>
            <a:r>
              <a:rPr lang="en-US" dirty="0" smtClean="0"/>
              <a:t>Good security practice hard to enforce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approach - MAC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Definition - a type of </a:t>
            </a:r>
            <a:r>
              <a:rPr lang="en-US" u="sng" dirty="0" smtClean="0">
                <a:solidFill>
                  <a:schemeClr val="bg1"/>
                </a:solidFill>
                <a:latin typeface="+mn-lt"/>
                <a:hlinkClick r:id="rId2" tooltip="Access control"/>
              </a:rPr>
              <a:t>access control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by which the </a:t>
            </a:r>
            <a:r>
              <a:rPr lang="en-US" u="sng" dirty="0" smtClean="0">
                <a:solidFill>
                  <a:schemeClr val="bg1"/>
                </a:solidFill>
                <a:latin typeface="+mn-lt"/>
                <a:hlinkClick r:id="rId3" tooltip="Operating system"/>
              </a:rPr>
              <a:t>operating system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constrains the ability of a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subject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or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initiator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to access or generally perform some sort of operation on an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object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or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target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. </a:t>
            </a:r>
          </a:p>
          <a:p>
            <a:r>
              <a:rPr lang="en-US" dirty="0" smtClean="0"/>
              <a:t>Policy controlled by a security administrator</a:t>
            </a:r>
            <a:endParaRPr lang="en-US" dirty="0" smtClean="0">
              <a:solidFill>
                <a:schemeClr val="bg1"/>
              </a:solidFill>
              <a:latin typeface="+mn-lt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MAC issues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n-lt"/>
              </a:rPr>
              <a:t>tightly coupled to the DOD multi-level security (MLS) policy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Access decisions in MLS are based on clearances for subjects and classifications for objects. </a:t>
            </a:r>
          </a:p>
          <a:p>
            <a:pPr lvl="1"/>
            <a:r>
              <a:rPr lang="en-US" dirty="0" smtClean="0">
                <a:ea typeface="+mn-ea"/>
                <a:cs typeface="+mn-cs"/>
              </a:rPr>
              <a:t>Considers only confidentiality and </a:t>
            </a:r>
            <a:r>
              <a:rPr lang="en-US" i="1" u="sng" dirty="0" smtClean="0">
                <a:ea typeface="+mn-ea"/>
                <a:cs typeface="+mn-cs"/>
              </a:rPr>
              <a:t>not integrity</a:t>
            </a:r>
            <a:r>
              <a:rPr lang="en-US" dirty="0" smtClean="0">
                <a:ea typeface="+mn-ea"/>
                <a:cs typeface="+mn-cs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Flask Architecture</a:t>
            </a:r>
            <a:endParaRPr lang="en-US" dirty="0"/>
          </a:p>
        </p:txBody>
      </p:sp>
      <p:pic>
        <p:nvPicPr>
          <p:cNvPr id="4" name="Picture 3" descr="http://www.redhat.com/docs/manuals/enterprise/RHEL-4-Manual/selinux-guide/figs/rhl-common/selinux-overview/flask-arch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066800"/>
            <a:ext cx="7162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685800" y="5181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1524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Security Enhanced Linux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534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Linux OS refactored to incorporate Flask architecture.</a:t>
            </a:r>
          </a:p>
          <a:p>
            <a:pPr lvl="1"/>
            <a:r>
              <a:rPr lang="en-US" dirty="0" smtClean="0">
                <a:ea typeface="+mn-ea"/>
                <a:cs typeface="+mn-cs"/>
              </a:rPr>
              <a:t>Selected due to its 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growing success </a:t>
            </a:r>
          </a:p>
          <a:p>
            <a:pPr lvl="1"/>
            <a:r>
              <a:rPr lang="en-US" dirty="0" smtClean="0">
                <a:ea typeface="+mn-ea"/>
                <a:cs typeface="+mn-cs"/>
              </a:rPr>
              <a:t>O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pen source development environment</a:t>
            </a:r>
          </a:p>
          <a:p>
            <a:pPr lvl="1"/>
            <a:r>
              <a:rPr lang="en-US" dirty="0" smtClean="0">
                <a:ea typeface="+mn-ea"/>
                <a:cs typeface="+mn-cs"/>
              </a:rPr>
              <a:t>Better feedback due to more users of Linux.</a:t>
            </a:r>
          </a:p>
          <a:p>
            <a:r>
              <a:rPr lang="en-US" dirty="0" smtClean="0"/>
              <a:t>Policy implementation</a:t>
            </a:r>
            <a:endParaRPr lang="en-US" dirty="0" smtClean="0">
              <a:ea typeface="+mn-ea"/>
              <a:cs typeface="+mn-cs"/>
            </a:endParaRPr>
          </a:p>
          <a:p>
            <a:pPr lvl="1"/>
            <a:r>
              <a:rPr lang="en-US" dirty="0" smtClean="0"/>
              <a:t>Based on domain-type model.</a:t>
            </a:r>
            <a:endParaRPr lang="en-US" dirty="0" smtClean="0">
              <a:ea typeface="+mn-ea"/>
              <a:cs typeface="+mn-cs"/>
            </a:endParaRPr>
          </a:p>
          <a:p>
            <a:pPr lvl="1"/>
            <a:r>
              <a:rPr lang="en-US" dirty="0" smtClean="0">
                <a:ea typeface="+mn-ea"/>
                <a:cs typeface="+mn-cs"/>
              </a:rPr>
              <a:t>Policy built using </a:t>
            </a:r>
            <a:r>
              <a:rPr lang="en-US" i="1" u="sng" dirty="0" smtClean="0">
                <a:ea typeface="+mn-ea"/>
                <a:cs typeface="+mn-cs"/>
              </a:rPr>
              <a:t>Reference Policy</a:t>
            </a:r>
            <a:r>
              <a:rPr lang="en-US" dirty="0" smtClean="0">
                <a:ea typeface="+mn-ea"/>
                <a:cs typeface="+mn-cs"/>
              </a:rPr>
              <a:t> language.</a:t>
            </a:r>
          </a:p>
          <a:p>
            <a:r>
              <a:rPr lang="en-US" dirty="0" smtClean="0"/>
              <a:t>Platforms</a:t>
            </a:r>
          </a:p>
          <a:p>
            <a:pPr lvl="1"/>
            <a:r>
              <a:rPr lang="en-US" dirty="0" smtClean="0">
                <a:ea typeface="+mn-ea"/>
                <a:cs typeface="+mn-cs"/>
              </a:rPr>
              <a:t>Red Hat, Fedora, Ubuntu, Debian (Linux)</a:t>
            </a:r>
          </a:p>
          <a:p>
            <a:pPr lvl="1"/>
            <a:r>
              <a:rPr lang="en-US" dirty="0" smtClean="0">
                <a:ea typeface="+mn-ea"/>
                <a:cs typeface="+mn-cs"/>
              </a:rPr>
              <a:t>Solaris, FreeBSD (Unix)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endParaRPr lang="en-US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dirty="0" smtClean="0"/>
              <a:t>Reference Policy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85800" y="2895600"/>
            <a:ext cx="10668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1" dirty="0" smtClean="0">
              <a:latin typeface="ITCCenturyBookT" pitchFamily="2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TCCenturyBookT" pitchFamily="2" charset="0"/>
              </a:rPr>
              <a:t>Admin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057400" y="2895600"/>
            <a:ext cx="10668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1" dirty="0" smtClean="0">
              <a:latin typeface="ITCCenturyBookT" pitchFamily="2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TCCenturyBookT" pitchFamily="2" charset="0"/>
              </a:rPr>
              <a:t>Apps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352800" y="2895600"/>
            <a:ext cx="10668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1" dirty="0" smtClean="0">
              <a:latin typeface="ITCCenturyBookT" pitchFamily="2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ITCCenturyBookT" pitchFamily="2" charset="0"/>
              </a:rPr>
              <a:t>Kernel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ITCCenturyBookT" pitchFamily="2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648200" y="2895600"/>
            <a:ext cx="11430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1" dirty="0" smtClean="0">
              <a:latin typeface="ITCCenturyBookT" pitchFamily="2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TCCenturyBookT" pitchFamily="2" charset="0"/>
              </a:rPr>
              <a:t>Roles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019800" y="2895600"/>
            <a:ext cx="11430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1" dirty="0" smtClean="0">
              <a:latin typeface="ITCCenturyBookT" pitchFamily="2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TCCenturyBookT" pitchFamily="2" charset="0"/>
              </a:rPr>
              <a:t>Services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7391400" y="2895600"/>
            <a:ext cx="11430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1" dirty="0" smtClean="0">
              <a:latin typeface="ITCCenturyBookT" pitchFamily="2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TCCenturyBookT" pitchFamily="2" charset="0"/>
              </a:rPr>
              <a:t>System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895600" y="1828800"/>
            <a:ext cx="1219200" cy="609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ITCCenturyBookT" pitchFamily="2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err="1" smtClean="0">
                <a:latin typeface="ITCCenturyBookT" pitchFamily="2" charset="0"/>
              </a:rPr>
              <a:t>Apache.te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ITCCenturyBookT" pitchFamily="2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191000" y="1828800"/>
            <a:ext cx="1219200" cy="609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ITCCenturyBookT" pitchFamily="2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err="1" smtClean="0">
                <a:latin typeface="ITCCenturyBookT" pitchFamily="2" charset="0"/>
              </a:rPr>
              <a:t>Apache.fc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ITCCenturyBookT" pitchFamily="2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486400" y="1828800"/>
            <a:ext cx="1219200" cy="609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ITCCenturyBookT" pitchFamily="2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err="1" smtClean="0">
                <a:latin typeface="ITCCenturyBookT" pitchFamily="2" charset="0"/>
              </a:rPr>
              <a:t>Apache.if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ITCCenturyBookT" pitchFamily="2" charset="0"/>
            </a:endParaRPr>
          </a:p>
        </p:txBody>
      </p:sp>
      <p:cxnSp>
        <p:nvCxnSpPr>
          <p:cNvPr id="13" name="Straight Arrow Connector 12"/>
          <p:cNvCxnSpPr>
            <a:stCxn id="7" idx="0"/>
            <a:endCxn id="9" idx="2"/>
          </p:cNvCxnSpPr>
          <p:nvPr/>
        </p:nvCxnSpPr>
        <p:spPr bwMode="auto">
          <a:xfrm rot="16200000" flipV="1">
            <a:off x="4819650" y="1123950"/>
            <a:ext cx="457200" cy="3086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endCxn id="10" idx="2"/>
          </p:cNvCxnSpPr>
          <p:nvPr/>
        </p:nvCxnSpPr>
        <p:spPr bwMode="auto">
          <a:xfrm rot="10800000">
            <a:off x="4800600" y="2438400"/>
            <a:ext cx="19050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endCxn id="11" idx="2"/>
          </p:cNvCxnSpPr>
          <p:nvPr/>
        </p:nvCxnSpPr>
        <p:spPr bwMode="auto">
          <a:xfrm rot="10800000">
            <a:off x="6096000" y="2438400"/>
            <a:ext cx="6096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Left Brace 21"/>
          <p:cNvSpPr/>
          <p:nvPr/>
        </p:nvSpPr>
        <p:spPr bwMode="auto">
          <a:xfrm rot="5400000">
            <a:off x="4610100" y="-266700"/>
            <a:ext cx="304800" cy="3733800"/>
          </a:xfrm>
          <a:prstGeom prst="leftBrace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ITCCenturyBookT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52800" y="4114800"/>
            <a:ext cx="255281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Makefile =&gt; policy.VER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Left Brace 36"/>
          <p:cNvSpPr/>
          <p:nvPr/>
        </p:nvSpPr>
        <p:spPr bwMode="auto">
          <a:xfrm rot="-5400000">
            <a:off x="4419600" y="-76200"/>
            <a:ext cx="381000" cy="7848600"/>
          </a:xfrm>
          <a:prstGeom prst="leftBrace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ITCCenturyBookT" pitchFamily="2" charset="0"/>
            </a:endParaRPr>
          </a:p>
        </p:txBody>
      </p:sp>
      <p:sp>
        <p:nvSpPr>
          <p:cNvPr id="38" name="Down Arrow 37"/>
          <p:cNvSpPr/>
          <p:nvPr/>
        </p:nvSpPr>
        <p:spPr bwMode="auto">
          <a:xfrm>
            <a:off x="4343400" y="4572000"/>
            <a:ext cx="228600" cy="381000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ITCCenturyBookT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05200" y="1066800"/>
            <a:ext cx="251863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Makefile =&gt; apache.pp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505200" y="5029200"/>
            <a:ext cx="2209800" cy="762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ITCCenturyBookT" pitchFamily="2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TCCenturyBookT" pitchFamily="2" charset="0"/>
              </a:rPr>
              <a:t>Fedora Production Release</a:t>
            </a:r>
          </a:p>
        </p:txBody>
      </p:sp>
      <p:sp>
        <p:nvSpPr>
          <p:cNvPr id="41" name="Right Brace 40"/>
          <p:cNvSpPr/>
          <p:nvPr/>
        </p:nvSpPr>
        <p:spPr bwMode="auto">
          <a:xfrm>
            <a:off x="6096000" y="3962400"/>
            <a:ext cx="155448" cy="685800"/>
          </a:xfrm>
          <a:prstGeom prst="rightBrace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ITCCenturyBookT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48400" y="3962400"/>
            <a:ext cx="251863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Targeted (default)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MLS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Config files – file contexts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38200" y="5791200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>
                <a:hlinkClick r:id="rId3"/>
              </a:rPr>
              <a:t>Tresys link - http://oss.tresys.com/projects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28194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Fedora examples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Unconfined domain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219200"/>
            <a:ext cx="7620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8"/>
          <p:cNvSpPr/>
          <p:nvPr/>
        </p:nvSpPr>
        <p:spPr bwMode="auto">
          <a:xfrm>
            <a:off x="4724400" y="2209800"/>
            <a:ext cx="2590800" cy="304800"/>
          </a:xfrm>
          <a:prstGeom prst="roundRect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ITCCenturyBookT" pitchFamily="2" charset="0"/>
            </a:endParaRPr>
          </a:p>
        </p:txBody>
      </p:sp>
      <p:cxnSp>
        <p:nvCxnSpPr>
          <p:cNvPr id="11" name="Straight Arrow Connector 10"/>
          <p:cNvCxnSpPr>
            <a:endCxn id="9" idx="2"/>
          </p:cNvCxnSpPr>
          <p:nvPr/>
        </p:nvCxnSpPr>
        <p:spPr bwMode="auto">
          <a:xfrm flipV="1">
            <a:off x="3352800" y="2514600"/>
            <a:ext cx="2667000" cy="1905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981200" y="4419600"/>
            <a:ext cx="2890535" cy="646331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Security context:</a:t>
            </a:r>
          </a:p>
          <a:p>
            <a:r>
              <a:rPr lang="en-US" dirty="0" smtClean="0"/>
              <a:t>&lt;user&gt;&lt;role&gt;&lt;type&gt;&lt;</a:t>
            </a:r>
            <a:r>
              <a:rPr lang="en-US" dirty="0" err="1" smtClean="0"/>
              <a:t>mls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TCCenturyBookT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TCCenturyBookT" pitchFamily="2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</TotalTime>
  <Words>1021</Words>
  <Application>Microsoft Office PowerPoint</Application>
  <PresentationFormat>On-screen Show (4:3)</PresentationFormat>
  <Paragraphs>120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</vt:lpstr>
      <vt:lpstr>Flexible Mandatory Access Control (MAC)  in Modern Operating Systems    </vt:lpstr>
      <vt:lpstr>Introduction</vt:lpstr>
      <vt:lpstr>OS Controls</vt:lpstr>
      <vt:lpstr>Alternative approach - MAC </vt:lpstr>
      <vt:lpstr>Flask Architecture</vt:lpstr>
      <vt:lpstr>  Security Enhanced Linux   </vt:lpstr>
      <vt:lpstr>Reference Policy</vt:lpstr>
      <vt:lpstr>Fedora examples</vt:lpstr>
      <vt:lpstr>Unconfined domain</vt:lpstr>
      <vt:lpstr>Confined domains</vt:lpstr>
      <vt:lpstr>Policy Enforcement </vt:lpstr>
      <vt:lpstr>Conclusion </vt:lpstr>
      <vt:lpstr>References</vt:lpstr>
      <vt:lpstr>References (Cont’d)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Realization of Flexible Mandatory Access Control (MAC) Protection Mechanisms in Modern Operating Systems –   Security Enhanced Linux (SELinux)</dc:title>
  <dc:creator/>
  <cp:lastModifiedBy>John Powell</cp:lastModifiedBy>
  <cp:revision>89</cp:revision>
  <dcterms:created xsi:type="dcterms:W3CDTF">2006-08-16T00:00:00Z</dcterms:created>
  <dcterms:modified xsi:type="dcterms:W3CDTF">2009-12-07T03:51:20Z</dcterms:modified>
</cp:coreProperties>
</file>