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8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69638" autoAdjust="0"/>
  </p:normalViewPr>
  <p:slideViewPr>
    <p:cSldViewPr>
      <p:cViewPr varScale="1">
        <p:scale>
          <a:sx n="74" d="100"/>
          <a:sy n="74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62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6D47-E9C5-4161-89CD-9CB9B650592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A391C-D05F-4D23-8124-92C2FDCFA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BA1FD-6C3D-48EF-AD93-FFE141D9DF56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64D1A-BC4E-480A-B0DE-540853C6F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research topic was to compile an SQL Injection Primer.</a:t>
            </a:r>
          </a:p>
          <a:p>
            <a:endParaRPr lang="en-US" dirty="0" smtClean="0"/>
          </a:p>
          <a:p>
            <a:r>
              <a:rPr lang="en-US" dirty="0" smtClean="0"/>
              <a:t>The authors are </a:t>
            </a:r>
            <a:r>
              <a:rPr lang="en-US" dirty="0" smtClean="0"/>
              <a:t>Nicole Gray,</a:t>
            </a:r>
            <a:r>
              <a:rPr lang="en-US" baseline="0" dirty="0" smtClean="0"/>
              <a:t> </a:t>
            </a:r>
            <a:r>
              <a:rPr lang="en-US" dirty="0" smtClean="0"/>
              <a:t>Joe Hernandez, and Cliff McCullough.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We start with an</a:t>
            </a:r>
            <a:r>
              <a:rPr lang="en-US" baseline="0" dirty="0" smtClean="0"/>
              <a:t> overview of SQL Injection.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Then elaborate on some methods and tools an adversary might use.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We explain some detection techniques and, most important, some prevention strategies.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We conclude with a summary.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</a:t>
            </a:r>
            <a:r>
              <a:rPr lang="en-US" baseline="0" dirty="0" smtClean="0"/>
              <a:t> types of SQL Injection:  In-band, Out-of-band, and Inferential.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In-band is a direct attack, for example, </a:t>
            </a:r>
            <a:r>
              <a:rPr lang="en-US" baseline="0" dirty="0" smtClean="0"/>
              <a:t>exploiting </a:t>
            </a:r>
            <a:r>
              <a:rPr lang="en-US" baseline="0" dirty="0" smtClean="0"/>
              <a:t>a web page.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Out-of-band could supply information indirectly, for example, by successfully sending an e-mail back to the adversary.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Inferential can return information to the adversary through </a:t>
            </a:r>
            <a:r>
              <a:rPr lang="en-US" baseline="0" dirty="0" smtClean="0"/>
              <a:t>an error message.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tools are available to the adversary.</a:t>
            </a:r>
          </a:p>
          <a:p>
            <a:endParaRPr lang="en-US" dirty="0" smtClean="0"/>
          </a:p>
          <a:p>
            <a:r>
              <a:rPr lang="en-US" dirty="0" smtClean="0"/>
              <a:t>Here we list some of them.  The links are provided so you can checkout the tool</a:t>
            </a:r>
            <a:r>
              <a:rPr lang="en-US" baseline="0" dirty="0" smtClean="0"/>
              <a:t> and get more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Google </a:t>
            </a:r>
            <a:r>
              <a:rPr lang="en-US" dirty="0" smtClean="0"/>
              <a:t>search engine can be used to identify web sites with poor security practices.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The </a:t>
            </a:r>
            <a:r>
              <a:rPr lang="en-US" baseline="0" dirty="0" smtClean="0"/>
              <a:t>adversary </a:t>
            </a:r>
            <a:r>
              <a:rPr lang="en-US" baseline="0" dirty="0" smtClean="0"/>
              <a:t>uses this information to identify weaknesses to exploit.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Some advanced operators listed here aid the search.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Note that these operators can also aid our web searches.  They can greatly reduce the "noise" usually returned by a web 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Application layer firewalls and intrusion detection systems match a list of signatures and patterns to traffic.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 detection system can monitor </a:t>
            </a:r>
            <a:r>
              <a:rPr lang="en-US" baseline="0" dirty="0" smtClean="0"/>
              <a:t>a </a:t>
            </a:r>
            <a:r>
              <a:rPr lang="en-US" baseline="0" dirty="0" smtClean="0"/>
              <a:t>network, a system, or a single host computer.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It captures and compares the packet and the activity to a rule-set specified by the security administrator.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Action can include </a:t>
            </a:r>
            <a:r>
              <a:rPr lang="en-US" baseline="0" dirty="0" smtClean="0"/>
              <a:t>pass </a:t>
            </a:r>
            <a:r>
              <a:rPr lang="en-US" baseline="0" dirty="0" smtClean="0"/>
              <a:t>the packet, </a:t>
            </a:r>
            <a:r>
              <a:rPr lang="en-US" baseline="0" dirty="0" smtClean="0"/>
              <a:t>reject </a:t>
            </a:r>
            <a:r>
              <a:rPr lang="en-US" baseline="0" dirty="0" smtClean="0"/>
              <a:t>the packet, </a:t>
            </a:r>
            <a:r>
              <a:rPr lang="en-US" baseline="0" dirty="0" smtClean="0"/>
              <a:t>and/or </a:t>
            </a:r>
            <a:r>
              <a:rPr lang="en-US" baseline="0" dirty="0" smtClean="0"/>
              <a:t>notify the system operator with an alert.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A reactive IDS </a:t>
            </a:r>
            <a:r>
              <a:rPr lang="en-US" baseline="0" dirty="0" smtClean="0"/>
              <a:t>can even </a:t>
            </a:r>
            <a:r>
              <a:rPr lang="en-US" baseline="0" dirty="0" smtClean="0"/>
              <a:t>reset a connection or reconfigure the firewall.  This is generally referred to as an Intrusion Prevention System (IPS).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Many argue</a:t>
            </a:r>
            <a:r>
              <a:rPr lang="en-US" baseline="0" dirty="0" smtClean="0"/>
              <a:t> that it is impossible to eliminate all risk from SQL injection.  Still the risk can be reduced.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Regularly</a:t>
            </a:r>
            <a:r>
              <a:rPr lang="en-US" baseline="0" dirty="0" smtClean="0"/>
              <a:t> audit and update application layer firewalls.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Regularly review IDS and IPS logs.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Stay up to date with vulnerabilities such as SQL injection, buffer overflow, stack interrogation, or </a:t>
            </a:r>
            <a:r>
              <a:rPr lang="en-US" baseline="0" dirty="0" smtClean="0"/>
              <a:t>especially </a:t>
            </a:r>
            <a:r>
              <a:rPr lang="en-US" baseline="0" dirty="0" smtClean="0"/>
              <a:t>anything new.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Unguarded SQL queries use the user input directly in the query.  Examples are discussed in our paper</a:t>
            </a:r>
            <a:r>
              <a:rPr lang="en-US" baseline="0" dirty="0" smtClean="0"/>
              <a:t>.  These are generally opportunities for exploit.</a:t>
            </a:r>
            <a:endParaRPr lang="en-US" baseline="0" dirty="0" smtClean="0"/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Instead, use parameterized </a:t>
            </a:r>
            <a:r>
              <a:rPr lang="en-US" baseline="0" dirty="0" smtClean="0"/>
              <a:t>SQL </a:t>
            </a:r>
            <a:r>
              <a:rPr lang="en-US" baseline="0" dirty="0" smtClean="0"/>
              <a:t>queries.  They </a:t>
            </a:r>
            <a:r>
              <a:rPr lang="en-US" baseline="0" dirty="0" smtClean="0"/>
              <a:t>include automatic variable-type checking that can reject many exploit attempts.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Stored SQL procedures achieve much the same thing because the query is not easily altered by an outsider.</a:t>
            </a:r>
          </a:p>
          <a:p>
            <a:pPr lvl="0">
              <a:buFont typeface="Arial" pitchFamily="34" charset="0"/>
              <a:buChar char="•"/>
            </a:pPr>
            <a:r>
              <a:rPr lang="en-US" baseline="0" dirty="0" smtClean="0"/>
              <a:t>Always, always </a:t>
            </a:r>
            <a:r>
              <a:rPr lang="en-US" baseline="0" dirty="0" smtClean="0"/>
              <a:t>validate user input.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Restrict access privileges to the database according to account name.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Each account should be restricted to only access necessary information and activities.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This is a fundamental good security practice.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Give the </a:t>
            </a:r>
            <a:r>
              <a:rPr lang="en-US" baseline="0" smtClean="0"/>
              <a:t>web </a:t>
            </a:r>
            <a:r>
              <a:rPr lang="en-US" baseline="0" smtClean="0"/>
              <a:t>application </a:t>
            </a:r>
            <a:r>
              <a:rPr lang="en-US" baseline="0" dirty="0" smtClean="0"/>
              <a:t>its </a:t>
            </a:r>
            <a:r>
              <a:rPr lang="en-US" baseline="0" dirty="0" smtClean="0"/>
              <a:t>own user account for authentication.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A </a:t>
            </a:r>
            <a:r>
              <a:rPr lang="en-US" baseline="0" dirty="0" smtClean="0"/>
              <a:t>black list </a:t>
            </a:r>
            <a:r>
              <a:rPr lang="en-US" baseline="0" dirty="0" smtClean="0"/>
              <a:t>is a list of </a:t>
            </a:r>
            <a:r>
              <a:rPr lang="en-US" baseline="0" dirty="0" smtClean="0"/>
              <a:t>things that should be denied.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A white list </a:t>
            </a:r>
            <a:r>
              <a:rPr lang="en-US" baseline="0" dirty="0" smtClean="0"/>
              <a:t>is a list of </a:t>
            </a:r>
            <a:r>
              <a:rPr lang="en-US" baseline="0" dirty="0" smtClean="0"/>
              <a:t>things that should be accepted.  Sometimes a white list is easier to write and maintain</a:t>
            </a:r>
            <a:r>
              <a:rPr lang="en-US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Consider using both.</a:t>
            </a: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There is no one perfect way to stop SQL injections, but by using a combination of preventative methods, the risk can be greatly reduced.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Our paper</a:t>
            </a:r>
            <a:r>
              <a:rPr lang="en-US" baseline="0" dirty="0" smtClean="0"/>
              <a:t> includes a discussion of databases and includes a simple database for examination and practice exploit.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paper also discusses and elaborates on everything presented here.  See the full paper for more information.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64D1A-BC4E-480A-B0DE-540853C6F8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447800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07 December 2009</a:t>
            </a:r>
            <a:endParaRPr lang="en-US" dirty="0"/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6054968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pPr algn="r"/>
            <a:r>
              <a:rPr lang="en-US" dirty="0" smtClean="0"/>
              <a:t>Slide </a:t>
            </a:r>
            <a:fld id="{6B1B0D02-2E20-4130-ABEF-27E0D933FA65}" type="slidenum">
              <a:rPr lang="en-US" smtClean="0"/>
              <a:pPr algn="r"/>
              <a:t>‹#›</a:t>
            </a:fld>
            <a:r>
              <a:rPr lang="en-US" dirty="0" smtClean="0"/>
              <a:t> of 9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6EE4270-71FB-4327-9CC9-395B879B2E02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6B132D8-D42C-4679-99E5-D790D6EF6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219200" y="6324600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07 December 2009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7315200" y="6324600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B6BDE441-C166-4BF1-8C1E-2DDEC01B8443}" type="slidenum">
              <a:rPr lang="en-US" smtClean="0"/>
              <a:pPr/>
              <a:t>‹#›</a:t>
            </a:fld>
            <a:r>
              <a:rPr lang="en-US" dirty="0" smtClean="0"/>
              <a:t> of 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qlninja.sourceforge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curitytube.net/" TargetMode="External"/><Relationship Id="rId4" Type="http://schemas.openxmlformats.org/officeDocument/2006/relationships/hyperlink" Target="http://scoobygang.org/magicsq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ohnny.ihackstuff.com/ghdb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Injection Primer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Nicole Gray, Cliff McCullough, Joe Hernandez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Overview of SQL Injection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Elaboration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Detection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Prevention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Wrap-up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572314"/>
                </a:solidFill>
                <a:latin typeface="Gill Sans MT" pitchFamily="34" charset="0"/>
                <a:ea typeface="DejaVu Sans"/>
                <a:cs typeface="DejaVu Sans"/>
              </a:rPr>
              <a:t>Types of 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Three types</a:t>
            </a:r>
          </a:p>
          <a:p>
            <a:pPr lvl="1"/>
            <a:r>
              <a:rPr lang="en-US" sz="1600" dirty="0" smtClean="0"/>
              <a:t>In-band: same user interface i.e. webpage</a:t>
            </a:r>
          </a:p>
          <a:p>
            <a:pPr lvl="1"/>
            <a:r>
              <a:rPr lang="en-US" sz="1600" dirty="0" smtClean="0"/>
              <a:t>Out-of-band: different communications channel i.e. e-mail</a:t>
            </a:r>
          </a:p>
          <a:p>
            <a:r>
              <a:rPr lang="en-US" sz="2000" dirty="0" smtClean="0"/>
              <a:t>Inferential: can’t see the results of injection i.e. blind SQL injection</a:t>
            </a:r>
          </a:p>
          <a:p>
            <a:pPr lvl="1"/>
            <a:r>
              <a:rPr lang="en-US" sz="1600" dirty="0" smtClean="0"/>
              <a:t>Error Based – asking the database questions </a:t>
            </a:r>
          </a:p>
          <a:p>
            <a:pPr lvl="1"/>
            <a:r>
              <a:rPr lang="en-US" sz="1600" dirty="0" smtClean="0"/>
              <a:t>a‘ or ‘a’ = ‘a</a:t>
            </a:r>
          </a:p>
          <a:p>
            <a:r>
              <a:rPr lang="en-US" sz="2000" dirty="0" smtClean="0"/>
              <a:t>Answer may be returned as an error</a:t>
            </a:r>
          </a:p>
          <a:p>
            <a:pPr lvl="1"/>
            <a:r>
              <a:rPr lang="en-US" sz="1600" dirty="0" smtClean="0"/>
              <a:t>Union Based – combines the results of two SQL statements</a:t>
            </a:r>
          </a:p>
          <a:p>
            <a:pPr lvl="1"/>
            <a:r>
              <a:rPr lang="en-US" sz="1600" dirty="0" smtClean="0"/>
              <a:t>SELECT * from </a:t>
            </a:r>
            <a:r>
              <a:rPr lang="en-US" sz="1600" dirty="0" err="1" smtClean="0"/>
              <a:t>lastname</a:t>
            </a:r>
            <a:r>
              <a:rPr lang="en-US" sz="1600" dirty="0" smtClean="0"/>
              <a:t> UNION SELECT * from office</a:t>
            </a:r>
          </a:p>
          <a:p>
            <a:r>
              <a:rPr lang="en-US" sz="2000" dirty="0" smtClean="0"/>
              <a:t>Blind – asks the database true and false questions may not see specific results</a:t>
            </a:r>
          </a:p>
          <a:p>
            <a:pPr lvl="1"/>
            <a:r>
              <a:rPr lang="en-US" sz="1600" dirty="0" smtClean="0"/>
              <a:t>Interrupt or deduce results </a:t>
            </a:r>
          </a:p>
          <a:p>
            <a:pPr lvl="1"/>
            <a:r>
              <a:rPr lang="en-US" sz="1600" dirty="0" smtClean="0"/>
              <a:t>Game of 20 questions</a:t>
            </a:r>
            <a:endParaRPr lang="en-US" sz="1600" dirty="0" smtClean="0">
              <a:solidFill>
                <a:srgbClr val="000000"/>
              </a:solidFill>
              <a:latin typeface="Gill Sans MT" pitchFamily="34" charset="0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SQL Map* is a tool that aids in the fingerprinting of a backend database</a:t>
            </a:r>
          </a:p>
          <a:p>
            <a:r>
              <a:rPr lang="en-US" dirty="0" smtClean="0"/>
              <a:t>SQL Ninja* </a:t>
            </a:r>
            <a:r>
              <a:rPr lang="en-US" u="sng" dirty="0" smtClean="0">
                <a:hlinkClick r:id="rId3"/>
              </a:rPr>
              <a:t>http://sqlninja.sourceforge.net/ </a:t>
            </a:r>
            <a:endParaRPr lang="en-US" dirty="0" smtClean="0"/>
          </a:p>
          <a:p>
            <a:pPr lvl="1"/>
            <a:r>
              <a:rPr lang="en-US" dirty="0" smtClean="0"/>
              <a:t>Aids in the exploitation of SQL injection vulnerabilities can provide root level command access to system</a:t>
            </a:r>
          </a:p>
          <a:p>
            <a:r>
              <a:rPr lang="en-US" dirty="0" err="1" smtClean="0"/>
              <a:t>Automagic</a:t>
            </a:r>
            <a:r>
              <a:rPr lang="en-US" dirty="0" smtClean="0"/>
              <a:t> SQL Injector*</a:t>
            </a:r>
          </a:p>
          <a:p>
            <a:pPr lvl="1"/>
            <a:r>
              <a:rPr lang="en-US" dirty="0" smtClean="0"/>
              <a:t>Designed to work with generic installation of MS SQL</a:t>
            </a:r>
          </a:p>
          <a:p>
            <a:pPr lvl="2"/>
            <a:r>
              <a:rPr lang="en-US" u="sng" dirty="0" smtClean="0">
                <a:hlinkClick r:id="rId4"/>
              </a:rPr>
              <a:t>http://scoobygang.org/magicsql/</a:t>
            </a:r>
            <a:endParaRPr lang="en-US" dirty="0" smtClean="0"/>
          </a:p>
          <a:p>
            <a:pPr lvl="1"/>
            <a:r>
              <a:rPr lang="en-US" dirty="0" smtClean="0"/>
              <a:t>Videos on SQL injection can be found on the internet one great source</a:t>
            </a:r>
          </a:p>
          <a:p>
            <a:pPr lvl="2"/>
            <a:r>
              <a:rPr lang="en-US" u="sng" dirty="0" smtClean="0">
                <a:hlinkClick r:id="rId5"/>
              </a:rPr>
              <a:t>http://securitytube.net/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*Source: EC Council Certified Ethical Hacker Volume 3 Chapter 19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700" b="1" dirty="0" smtClean="0">
                <a:latin typeface="Gill Sans MT" pitchFamily="34" charset="0"/>
                <a:ea typeface="DejaVu Sans"/>
                <a:cs typeface="DejaVu Sans"/>
              </a:rPr>
              <a:t>Use the Google search engine to identify information or web sites with poor security practices Advanced Operators aid the search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restricts the search to text in the title of the page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  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allintitle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similar to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 operator, allows concatenation of key words in title search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allintitle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Password (is the same as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intitle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Password)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inurl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:, </a:t>
            </a: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allinurl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will search for keywords in the URL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inurl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login.aspx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smtClean="0">
                <a:latin typeface="FreeSans"/>
                <a:ea typeface="DejaVu Sans"/>
                <a:cs typeface="DejaVu Sans"/>
              </a:rPr>
              <a:t>site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will narrow the search a specific site or domain like uccs.edu or .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gov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 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site:.uccs.edu</a:t>
            </a:r>
            <a:endParaRPr lang="en-US" sz="1100" dirty="0" smtClean="0">
              <a:latin typeface="FreeSans"/>
              <a:ea typeface="DejaVu Sans"/>
              <a:cs typeface="DejaVu Sans"/>
            </a:endParaRP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filetype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used to search for a specific file like doc,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php,cgi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, or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aspx</a:t>
            </a:r>
            <a:endParaRPr lang="en-US" sz="1100" dirty="0" smtClean="0">
              <a:latin typeface="FreeSans"/>
              <a:ea typeface="DejaVu Sans"/>
              <a:cs typeface="DejaVu Sans"/>
            </a:endParaRP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filetype:aspx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 (do not use dot operator to identify the file type, like .doc)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b="1" dirty="0" err="1" smtClean="0">
                <a:latin typeface="FreeSans"/>
                <a:ea typeface="DejaVu Sans"/>
                <a:cs typeface="DejaVu Sans"/>
              </a:rPr>
              <a:t>intext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- will identify keywords in the text of the webpage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FreeSans"/>
                <a:ea typeface="DejaVu Sans"/>
                <a:cs typeface="DejaVu Sans"/>
              </a:rPr>
              <a:t>	Ex. </a:t>
            </a:r>
            <a:r>
              <a:rPr lang="en-US" sz="1100" dirty="0" err="1" smtClean="0">
                <a:latin typeface="FreeSans"/>
                <a:ea typeface="DejaVu Sans"/>
                <a:cs typeface="DejaVu Sans"/>
              </a:rPr>
              <a:t>intext</a:t>
            </a:r>
            <a:r>
              <a:rPr lang="en-US" sz="1100" dirty="0" smtClean="0">
                <a:latin typeface="FreeSans"/>
                <a:ea typeface="DejaVu Sans"/>
                <a:cs typeface="DejaVu Sans"/>
              </a:rPr>
              <a:t>: SQL Injection</a:t>
            </a: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endParaRPr lang="en-US" sz="1100" dirty="0" smtClean="0">
              <a:latin typeface="Gill Sans MT" pitchFamily="34" charset="0"/>
              <a:ea typeface="DejaVu Sans"/>
              <a:cs typeface="DejaVu Sans"/>
            </a:endParaRPr>
          </a:p>
          <a:p>
            <a:pPr marL="431800" indent="-323850">
              <a:spcBef>
                <a:spcPct val="0"/>
              </a:spcBef>
              <a:spcAft>
                <a:spcPts val="1413"/>
              </a:spcAft>
              <a:buNone/>
            </a:pPr>
            <a:r>
              <a:rPr lang="en-US" sz="1100" dirty="0" smtClean="0">
                <a:latin typeface="Gill Sans MT" pitchFamily="34" charset="0"/>
                <a:ea typeface="DejaVu Sans"/>
                <a:cs typeface="DejaVu Sans"/>
                <a:hlinkClick r:id="rId3"/>
              </a:rPr>
              <a:t>http://johnny.ihackstuff.com/ghdb/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819400"/>
            <a:ext cx="274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layer firewalls</a:t>
            </a:r>
          </a:p>
          <a:p>
            <a:pPr lvl="1"/>
            <a:r>
              <a:rPr lang="en-US" dirty="0" smtClean="0"/>
              <a:t>Inspects each packet, decides to pass or reject</a:t>
            </a:r>
          </a:p>
          <a:p>
            <a:pPr lvl="1"/>
            <a:r>
              <a:rPr lang="en-US" dirty="0" smtClean="0"/>
              <a:t>Easier to update firewall rules than update application program code</a:t>
            </a:r>
          </a:p>
          <a:p>
            <a:r>
              <a:rPr lang="en-US" dirty="0" smtClean="0"/>
              <a:t>Intrusion Detection System (IDS)</a:t>
            </a:r>
          </a:p>
          <a:p>
            <a:pPr lvl="1"/>
            <a:r>
              <a:rPr lang="en-US" dirty="0" smtClean="0"/>
              <a:t>Network-based, Systems-based, Host-based</a:t>
            </a:r>
          </a:p>
          <a:p>
            <a:pPr lvl="1"/>
            <a:r>
              <a:rPr lang="en-US" dirty="0" smtClean="0"/>
              <a:t>Compares packets to known signatures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Mitigate the risk</a:t>
            </a:r>
          </a:p>
          <a:p>
            <a:r>
              <a:rPr lang="en-US" dirty="0" smtClean="0"/>
              <a:t>Review web applications, program code, and back-end system design</a:t>
            </a:r>
          </a:p>
          <a:p>
            <a:r>
              <a:rPr lang="en-US" dirty="0" smtClean="0"/>
              <a:t>SQL queries should be parameterized or stored procedures</a:t>
            </a:r>
          </a:p>
          <a:p>
            <a:r>
              <a:rPr lang="en-US" dirty="0" smtClean="0"/>
              <a:t>Validate user input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 privileges</a:t>
            </a:r>
          </a:p>
          <a:p>
            <a:r>
              <a:rPr lang="en-US" dirty="0" smtClean="0"/>
              <a:t>White lists and black lists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 Injection is increasing in prevalence</a:t>
            </a:r>
          </a:p>
          <a:p>
            <a:r>
              <a:rPr lang="en-US" dirty="0" smtClean="0"/>
              <a:t>Not possible to absolutely defend against all possible attacks</a:t>
            </a:r>
          </a:p>
          <a:p>
            <a:r>
              <a:rPr lang="en-US" dirty="0" smtClean="0"/>
              <a:t>Risk of attack can be reduced:</a:t>
            </a:r>
          </a:p>
          <a:p>
            <a:pPr lvl="1"/>
            <a:r>
              <a:rPr lang="en-US" dirty="0" smtClean="0"/>
              <a:t>Maintain firewalls, intrusion detection / prevention systems</a:t>
            </a:r>
          </a:p>
          <a:p>
            <a:pPr lvl="1"/>
            <a:r>
              <a:rPr lang="en-US" dirty="0" smtClean="0"/>
              <a:t>Manage access to queries through parameterization and stored procedures</a:t>
            </a:r>
          </a:p>
          <a:p>
            <a:pPr lvl="1"/>
            <a:r>
              <a:rPr lang="en-US" dirty="0" smtClean="0"/>
              <a:t>Always validate user input</a:t>
            </a:r>
          </a:p>
          <a:p>
            <a:pPr lvl="1"/>
            <a:r>
              <a:rPr lang="en-US" dirty="0" smtClean="0"/>
              <a:t>Restrict accounts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whitelists</a:t>
            </a:r>
            <a:r>
              <a:rPr lang="en-US" dirty="0" smtClean="0"/>
              <a:t> and blacklists.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352</TotalTime>
  <Words>968</Words>
  <Application>Microsoft Office PowerPoint</Application>
  <PresentationFormat>On-screen Show (4:3)</PresentationFormat>
  <Paragraphs>122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SQL Injection Primer</vt:lpstr>
      <vt:lpstr>Agenda</vt:lpstr>
      <vt:lpstr>Types of SQL Injection</vt:lpstr>
      <vt:lpstr>SQL Injection Tools</vt:lpstr>
      <vt:lpstr>Google Hacking</vt:lpstr>
      <vt:lpstr>Detection</vt:lpstr>
      <vt:lpstr>Prevention</vt:lpstr>
      <vt:lpstr>Prevention continued</vt:lpstr>
      <vt:lpstr>Wrap-up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Injection Primer</dc:title>
  <dc:creator>Cliff McCullough</dc:creator>
  <cp:lastModifiedBy>Cliff McCullough</cp:lastModifiedBy>
  <cp:revision>44</cp:revision>
  <dcterms:created xsi:type="dcterms:W3CDTF">2009-12-02T19:11:31Z</dcterms:created>
  <dcterms:modified xsi:type="dcterms:W3CDTF">2009-12-09T21:59:26Z</dcterms:modified>
</cp:coreProperties>
</file>