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69638" autoAdjust="0"/>
  </p:normalViewPr>
  <p:slideViewPr>
    <p:cSldViewPr>
      <p:cViewPr varScale="1">
        <p:scale>
          <a:sx n="74" d="100"/>
          <a:sy n="74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60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BA1FD-6C3D-48EF-AD93-FFE141D9DF5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64D1A-BC4E-480A-B0DE-540853C6F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SQL Injection</a:t>
            </a:r>
            <a:r>
              <a:rPr lang="en-US" baseline="0" dirty="0" smtClean="0"/>
              <a:t> is increasing in prevalence.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</a:t>
            </a:r>
            <a:r>
              <a:rPr lang="en-US" baseline="0" dirty="0" smtClean="0"/>
              <a:t> is climbing the OWASP list as one of the most dangerous vulnerabilities.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As web applications involve more processing of data, taking a person out of data review,  safeguarding from SQL Injection becomes more important.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It is not possible to absolutely defend against all possible attacks.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The risk of attack can be reduced: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Maintain</a:t>
            </a:r>
            <a:r>
              <a:rPr lang="en-US" baseline="0" dirty="0" smtClean="0"/>
              <a:t> firewalls and intrusion detection and prevention systems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Manage access to SQL processing by using parameterization and stored procedures.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Always validate user input.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Restrict accounts to only that which is needed.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Use </a:t>
            </a:r>
            <a:r>
              <a:rPr lang="en-US" baseline="0" dirty="0" err="1" smtClean="0"/>
              <a:t>whitelists</a:t>
            </a:r>
            <a:r>
              <a:rPr lang="en-US" baseline="0" dirty="0" smtClean="0"/>
              <a:t> and blacklists.  </a:t>
            </a:r>
            <a:r>
              <a:rPr lang="en-US" baseline="0" dirty="0" err="1" smtClean="0"/>
              <a:t>Whitelists</a:t>
            </a:r>
            <a:r>
              <a:rPr lang="en-US" baseline="0" dirty="0" smtClean="0"/>
              <a:t> are sometimes easier to generate and can be used in addition to blacklists.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Structured Query Language (SQL) injection is a vulnerability in which an adversary exploits an SQL processor.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SQL processor is used to execute injected commands the owner did not intend, usually leaking or releasing unintended information.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Outsider Exploit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website asks for a name and e-mail address.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merchandising company allows the public to search for an item to buy.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library allows patrons to search for a book title.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Insider Exploit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 on-line company phone number lookup. Hosted by HR, the same database links employee names to other records.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 on-line Purchase Request form. Hosted by Purchasing and Accounting could give access to employee payroll information.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basic premise of Information Assurance is to trust no one.  Generally, any input that can be entered to a computer is an avenue for attack.  Once an adversary has access to the host system, the entire system and its records are at the command of the adversary.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Records</a:t>
            </a:r>
            <a:r>
              <a:rPr lang="en-US" baseline="0" dirty="0" smtClean="0"/>
              <a:t> for a person can link to their addresses, password, pay grade, etc.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 demonstration database is available on the project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Here, instead of entering a President’s name to search for, the adversary entered a Union statement.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Normally, the</a:t>
            </a:r>
            <a:r>
              <a:rPr lang="en-US" baseline="0" dirty="0" smtClean="0"/>
              <a:t> name and address information would be retrieved.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addition to</a:t>
            </a:r>
            <a:r>
              <a:rPr lang="en-US" baseline="0" dirty="0" smtClean="0"/>
              <a:t> intended information, the adversary also retrieves salary information and social security numbers.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Google search engine can be used to identify web sites with poor security practices.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Vulnerabilities</a:t>
            </a:r>
            <a:r>
              <a:rPr lang="en-US" baseline="0" dirty="0" smtClean="0"/>
              <a:t> may include hidden fields, hidden pages, password files, log files, etc.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The hacker uses this information to identify weaknesses to exploit.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Advanced operators aid the search.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err="1" smtClean="0"/>
              <a:t>intitle</a:t>
            </a:r>
            <a:r>
              <a:rPr lang="en-US" baseline="0" dirty="0" smtClean="0"/>
              <a:t> restricts the search to text in the title of the page.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err="1" smtClean="0"/>
              <a:t>allintitle</a:t>
            </a:r>
            <a:r>
              <a:rPr lang="en-US" baseline="0" dirty="0" smtClean="0"/>
              <a:t> is a similar operator that allows concatenation of key words in title search.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err="1" smtClean="0"/>
              <a:t>inurl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allinurl</a:t>
            </a:r>
            <a:r>
              <a:rPr lang="en-US" baseline="0" dirty="0" smtClean="0"/>
              <a:t> will search for keywords in the URL.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site will narrow the search to a specific site or domain like uccs.edu or .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err="1" smtClean="0"/>
              <a:t>filetype</a:t>
            </a:r>
            <a:r>
              <a:rPr lang="en-US" baseline="0" dirty="0" smtClean="0"/>
              <a:t> searches for a specific file like doc, </a:t>
            </a:r>
            <a:r>
              <a:rPr lang="en-US" baseline="0" dirty="0" err="1" smtClean="0"/>
              <a:t>php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cgi</a:t>
            </a:r>
            <a:r>
              <a:rPr lang="en-US" baseline="0" dirty="0" smtClean="0"/>
              <a:t>, or </a:t>
            </a:r>
            <a:r>
              <a:rPr lang="en-US" baseline="0" dirty="0" err="1" smtClean="0"/>
              <a:t>aspx</a:t>
            </a:r>
            <a:r>
              <a:rPr lang="en-US" baseline="0" dirty="0" smtClean="0"/>
              <a:t> for example.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err="1" smtClean="0"/>
              <a:t>intext</a:t>
            </a:r>
            <a:r>
              <a:rPr lang="en-US" baseline="0" dirty="0" smtClean="0"/>
              <a:t> identifies keywords in the text of a webpage.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Application layer firewalls and intrusion detection systems match a list of signatures and patterns to traffic.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firewall</a:t>
            </a:r>
            <a:r>
              <a:rPr lang="en-US" baseline="0" dirty="0" smtClean="0"/>
              <a:t> inspects packets and decides to pass the packet or drop the packet based on its rule set.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An intrusion detection system can monitor the network, a system, or a single host computer.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It captures and compares the packet and the activity to its rule set.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Action can include passing the packet, reject the packet, and notify the system operator with an alert.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 reactive IDS can reset a connection or reconfigure the firewall.  This is generally referred to as an Intrusion Prevention System (IPS).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Many argue</a:t>
            </a:r>
            <a:r>
              <a:rPr lang="en-US" baseline="0" dirty="0" smtClean="0"/>
              <a:t> that it is impossible to eliminate all risk from SQL injection.  Still the risk can be reduced.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Regularly</a:t>
            </a:r>
            <a:r>
              <a:rPr lang="en-US" baseline="0" dirty="0" smtClean="0"/>
              <a:t> audit and update application layer firewalls.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Regularly review IDS and IPS logs.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Review of web applications, program code, and back-end system design can identify vulnerabilities.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Check for known vulnerabilities such as SQL injection, buffer overflow, or stack interrogation.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Dynamic SQL queries inject the user input directly into the query such as the Example Exploit shown above.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Parameterized SQL queries binds the user input to pre-defined variables before executing the query and retrieving data.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Stored SQL procedures achieve the same thing as parameters because the query is not easily altered by an outsider.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Always validate user input.  This is not as easy as it may sound.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Names like O'Brien contain apostrophes.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Surnames can include hyphens.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As much as possible, eliminate special characters.</a:t>
            </a:r>
          </a:p>
          <a:p>
            <a:pPr lvl="1">
              <a:buFont typeface="Arial" pitchFamily="34" charset="0"/>
              <a:buChar char="•"/>
            </a:pPr>
            <a:endParaRPr lang="en-US" baseline="0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Restrict access privileges to the database based on account name.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 web application can have its own user account for authentication.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Each account should be restricted to only access necessary information and activities.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 black list is things that should be denied.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 white list is things that should be accepted.  Sometimes a white list is easier to write and maintain.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There is no one perfect way to stop SQL injections, but by using a combination of preventative methods, the risk can be greatly reduced.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219200" y="6324600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315200" y="6324600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B6BDE441-C166-4BF1-8C1E-2DDEC01B8443}" type="slidenum">
              <a:rPr lang="en-US" smtClean="0"/>
              <a:t>‹#›</a:t>
            </a:fld>
            <a:r>
              <a:rPr lang="en-US" dirty="0" smtClean="0"/>
              <a:t> of 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6054968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/>
            <a:r>
              <a:rPr lang="en-US" dirty="0" smtClean="0"/>
              <a:t>Slide </a:t>
            </a:r>
            <a:fld id="{6B1B0D02-2E20-4130-ABEF-27E0D933FA65}" type="slidenum">
              <a:rPr lang="en-US" smtClean="0"/>
              <a:pPr algn="r"/>
              <a:t>‹#›</a:t>
            </a:fld>
            <a:r>
              <a:rPr lang="en-US" dirty="0" smtClean="0"/>
              <a:t> of 12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6054968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/>
            <a:r>
              <a:rPr lang="en-US" dirty="0" smtClean="0"/>
              <a:t>Slide </a:t>
            </a:r>
            <a:fld id="{6B1B0D02-2E20-4130-ABEF-27E0D933FA65}" type="slidenum">
              <a:rPr lang="en-US" smtClean="0"/>
              <a:pPr algn="r"/>
              <a:t>‹#›</a:t>
            </a:fld>
            <a:r>
              <a:rPr lang="en-US" dirty="0" smtClean="0"/>
              <a:t> of 12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219200" y="6324600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315200" y="6324600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B6BDE441-C166-4BF1-8C1E-2DDEC01B8443}" type="slidenum">
              <a:rPr lang="en-US" smtClean="0"/>
              <a:t>‹#›</a:t>
            </a:fld>
            <a:r>
              <a:rPr lang="en-US" dirty="0" smtClean="0"/>
              <a:t> of 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ohnny.ihackstuff.com/ghd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oobygang.org/magicsql/" TargetMode="External"/><Relationship Id="rId2" Type="http://schemas.openxmlformats.org/officeDocument/2006/relationships/hyperlink" Target="http://sqlninja.sourcefor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curitytube.ne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Injection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Nicole Gray, Cliff McCullough, Joe Hernandez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Mitigate the risk</a:t>
            </a:r>
          </a:p>
          <a:p>
            <a:r>
              <a:rPr lang="en-US" dirty="0" smtClean="0"/>
              <a:t>Review web applications, program code, and back-end system design</a:t>
            </a:r>
          </a:p>
          <a:p>
            <a:r>
              <a:rPr lang="en-US" dirty="0" smtClean="0"/>
              <a:t>SQL queries should be parameterized or stored procedures</a:t>
            </a:r>
          </a:p>
          <a:p>
            <a:r>
              <a:rPr lang="en-US" dirty="0" smtClean="0"/>
              <a:t>Validate user input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privileges</a:t>
            </a:r>
          </a:p>
          <a:p>
            <a:r>
              <a:rPr lang="en-US" dirty="0" smtClean="0"/>
              <a:t>White lists and black lists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 Injection is increasing in prevalence</a:t>
            </a:r>
          </a:p>
          <a:p>
            <a:r>
              <a:rPr lang="en-US" dirty="0" smtClean="0"/>
              <a:t>Not possible to absolutely defend against all possible attacks</a:t>
            </a:r>
          </a:p>
          <a:p>
            <a:r>
              <a:rPr lang="en-US" dirty="0" smtClean="0"/>
              <a:t>Risk of attack can be reduced:</a:t>
            </a:r>
          </a:p>
          <a:p>
            <a:pPr lvl="1"/>
            <a:r>
              <a:rPr lang="en-US" dirty="0" smtClean="0"/>
              <a:t>Maintain firewalls, intrusion detection / prevention systems</a:t>
            </a:r>
          </a:p>
          <a:p>
            <a:pPr lvl="1"/>
            <a:r>
              <a:rPr lang="en-US" dirty="0" smtClean="0"/>
              <a:t>Manage access to queries through parameterization and stored procedures</a:t>
            </a:r>
          </a:p>
          <a:p>
            <a:pPr lvl="1"/>
            <a:r>
              <a:rPr lang="en-US" dirty="0" smtClean="0"/>
              <a:t>Always validate user input</a:t>
            </a:r>
          </a:p>
          <a:p>
            <a:pPr lvl="1"/>
            <a:r>
              <a:rPr lang="en-US" dirty="0" smtClean="0"/>
              <a:t>Restrict accounts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whitelists</a:t>
            </a:r>
            <a:r>
              <a:rPr lang="en-US" dirty="0" smtClean="0"/>
              <a:t> and blacklists.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Overview of SQL Injection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Elaboration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Detection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Prevention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Wrap-up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access to a database</a:t>
            </a:r>
          </a:p>
          <a:p>
            <a:r>
              <a:rPr lang="en-US" dirty="0" smtClean="0"/>
              <a:t>Outsider Exploit</a:t>
            </a:r>
          </a:p>
          <a:p>
            <a:r>
              <a:rPr lang="en-US" dirty="0" smtClean="0"/>
              <a:t>Insider Exploit</a:t>
            </a:r>
          </a:p>
          <a:p>
            <a:r>
              <a:rPr lang="en-US" dirty="0" smtClean="0"/>
              <a:t>Trust no 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pic>
        <p:nvPicPr>
          <p:cNvPr id="4" name="Content Placeholder 3" descr="C:\Users\Cliff\Documents\MEIA\CS 591 Fun Comp Net Sec\Project\CS519-Report\Relationships2.bmp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0965" y="1767147"/>
            <a:ext cx="5647619" cy="416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Exploit</a:t>
            </a:r>
            <a:endParaRPr lang="en-US" dirty="0"/>
          </a:p>
        </p:txBody>
      </p:sp>
      <p:pic>
        <p:nvPicPr>
          <p:cNvPr id="1026" name="Picture 2" descr="Union_explo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5943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700" b="1" dirty="0" smtClean="0">
                <a:latin typeface="Gill Sans MT" pitchFamily="34" charset="0"/>
                <a:ea typeface="DejaVu Sans"/>
                <a:cs typeface="DejaVu Sans"/>
              </a:rPr>
              <a:t>Use the Google search engine to identify information or web sites with poor security practices Advanced Operators aid the search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restricts the search to text in the title of the page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  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allintitle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similar to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operator, allows concatenation of key words in title search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allintitle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Password (is the same as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Password)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:, </a:t>
            </a: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allinurl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search for keywords in the URL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login.aspx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smtClean="0">
                <a:latin typeface="FreeSans"/>
                <a:ea typeface="DejaVu Sans"/>
                <a:cs typeface="DejaVu Sans"/>
              </a:rPr>
              <a:t>site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narrow the search a specific site or domain like uccs.edu or .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gov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site:.uccs.edu</a:t>
            </a:r>
            <a:endParaRPr lang="en-US" sz="1100" dirty="0" smtClean="0">
              <a:latin typeface="FreeSans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filetype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used to search for a specific file like doc,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php,cgi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, or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aspx</a:t>
            </a:r>
            <a:endParaRPr lang="en-US" sz="1100" dirty="0" smtClean="0">
              <a:latin typeface="FreeSans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filetype:aspx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(do not use dot operator to identify the file type, like .doc)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intext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identify keywords in the text of the webpage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intext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Injection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endParaRPr lang="en-US" sz="1100" dirty="0" smtClean="0">
              <a:latin typeface="Gill Sans MT" pitchFamily="34" charset="0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Gill Sans MT" pitchFamily="34" charset="0"/>
                <a:ea typeface="DejaVu Sans"/>
                <a:cs typeface="DejaVu Sans"/>
                <a:hlinkClick r:id="rId3"/>
              </a:rPr>
              <a:t>http://johnny.ihackstuff.com/ghdb/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819400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72314"/>
                </a:solidFill>
                <a:latin typeface="Gill Sans MT" pitchFamily="34" charset="0"/>
                <a:ea typeface="DejaVu Sans"/>
                <a:cs typeface="DejaVu Sans"/>
              </a:rPr>
              <a:t>Types of 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Three types</a:t>
            </a:r>
          </a:p>
          <a:p>
            <a:pPr lvl="1"/>
            <a:r>
              <a:rPr lang="en-US" sz="1600" dirty="0" err="1" smtClean="0"/>
              <a:t>Inband</a:t>
            </a:r>
            <a:r>
              <a:rPr lang="en-US" sz="1600" dirty="0" smtClean="0"/>
              <a:t>: same user interface i.e. webpage</a:t>
            </a:r>
          </a:p>
          <a:p>
            <a:pPr lvl="1"/>
            <a:r>
              <a:rPr lang="en-US" sz="1600" dirty="0" smtClean="0"/>
              <a:t>Out-of-band: different communications channel i.e. e-mail</a:t>
            </a:r>
          </a:p>
          <a:p>
            <a:r>
              <a:rPr lang="en-US" sz="2000" dirty="0" smtClean="0"/>
              <a:t>Inferential: can’t see the results of injection i.e. blind SQL injection</a:t>
            </a:r>
          </a:p>
          <a:p>
            <a:pPr lvl="1"/>
            <a:r>
              <a:rPr lang="en-US" sz="1600" dirty="0" smtClean="0"/>
              <a:t>Error Based – asking the database questions </a:t>
            </a:r>
          </a:p>
          <a:p>
            <a:pPr lvl="1"/>
            <a:r>
              <a:rPr lang="en-US" sz="1600" dirty="0" smtClean="0"/>
              <a:t>a‘ or ‘a’ = ‘a</a:t>
            </a:r>
          </a:p>
          <a:p>
            <a:r>
              <a:rPr lang="en-US" sz="2000" dirty="0" smtClean="0"/>
              <a:t>Answer may be returned as an error</a:t>
            </a:r>
          </a:p>
          <a:p>
            <a:pPr lvl="1"/>
            <a:r>
              <a:rPr lang="en-US" sz="1600" dirty="0" smtClean="0"/>
              <a:t>Union Based – combines the results of two SQL statements</a:t>
            </a:r>
          </a:p>
          <a:p>
            <a:pPr lvl="1"/>
            <a:r>
              <a:rPr lang="en-US" sz="1600" dirty="0" smtClean="0"/>
              <a:t>SELECT * from 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 UNION SELECT * from office</a:t>
            </a:r>
          </a:p>
          <a:p>
            <a:r>
              <a:rPr lang="en-US" sz="2000" dirty="0" smtClean="0"/>
              <a:t>Blind – asks the database true and false questions may not see specific results</a:t>
            </a:r>
          </a:p>
          <a:p>
            <a:pPr lvl="1"/>
            <a:r>
              <a:rPr lang="en-US" sz="1600" dirty="0" smtClean="0"/>
              <a:t>Interrupt or deduce results </a:t>
            </a:r>
          </a:p>
          <a:p>
            <a:pPr lvl="1"/>
            <a:r>
              <a:rPr lang="en-US" sz="1600" dirty="0" smtClean="0"/>
              <a:t>Game of 20 questions</a:t>
            </a:r>
            <a:endParaRPr lang="en-US" sz="1600" dirty="0" smtClean="0">
              <a:solidFill>
                <a:srgbClr val="000000"/>
              </a:solidFill>
              <a:latin typeface="Gill Sans MT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SQL Map* is a tool that aids in the fingerprinting of a backend database</a:t>
            </a:r>
          </a:p>
          <a:p>
            <a:r>
              <a:rPr lang="en-US" dirty="0" smtClean="0"/>
              <a:t>SQL Ninja* </a:t>
            </a:r>
            <a:r>
              <a:rPr lang="en-US" u="sng" dirty="0" smtClean="0">
                <a:hlinkClick r:id="rId2"/>
              </a:rPr>
              <a:t>http://sqlninja.sourceforge.net/ </a:t>
            </a:r>
            <a:endParaRPr lang="en-US" dirty="0" smtClean="0"/>
          </a:p>
          <a:p>
            <a:pPr lvl="1"/>
            <a:r>
              <a:rPr lang="en-US" dirty="0" smtClean="0"/>
              <a:t>Aids in the exploitation of SQL injection vulnerabilities can provide root level command access to system</a:t>
            </a:r>
          </a:p>
          <a:p>
            <a:r>
              <a:rPr lang="en-US" dirty="0" err="1" smtClean="0"/>
              <a:t>Automagic</a:t>
            </a:r>
            <a:r>
              <a:rPr lang="en-US" dirty="0" smtClean="0"/>
              <a:t> SQL Injector*</a:t>
            </a:r>
          </a:p>
          <a:p>
            <a:pPr lvl="1"/>
            <a:r>
              <a:rPr lang="en-US" dirty="0" smtClean="0"/>
              <a:t>Designed to work with generic installation of MS SQL</a:t>
            </a:r>
          </a:p>
          <a:p>
            <a:pPr lvl="2"/>
            <a:r>
              <a:rPr lang="en-US" u="sng" dirty="0" smtClean="0">
                <a:hlinkClick r:id="rId3"/>
              </a:rPr>
              <a:t>http://scoobygang.org/magicsql/</a:t>
            </a:r>
            <a:endParaRPr lang="en-US" dirty="0" smtClean="0"/>
          </a:p>
          <a:p>
            <a:pPr lvl="1"/>
            <a:r>
              <a:rPr lang="en-US" dirty="0" smtClean="0"/>
              <a:t>Videos on SQL injection can be found on the internet one great source</a:t>
            </a:r>
          </a:p>
          <a:p>
            <a:pPr lvl="2"/>
            <a:r>
              <a:rPr lang="en-US" u="sng" dirty="0" smtClean="0">
                <a:hlinkClick r:id="rId4"/>
              </a:rPr>
              <a:t>http://securitytube.net/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*Source: EC Council Certified Ethical Hacker Volume 3 Chapter 19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layer firewalls</a:t>
            </a:r>
          </a:p>
          <a:p>
            <a:pPr lvl="1"/>
            <a:r>
              <a:rPr lang="en-US" dirty="0" smtClean="0"/>
              <a:t>Inspects each packet, decides to pass or reject</a:t>
            </a:r>
          </a:p>
          <a:p>
            <a:pPr lvl="1"/>
            <a:r>
              <a:rPr lang="en-US" dirty="0" smtClean="0"/>
              <a:t>Easier to update firewall rules than update application program code</a:t>
            </a:r>
          </a:p>
          <a:p>
            <a:r>
              <a:rPr lang="en-US" dirty="0" smtClean="0"/>
              <a:t>Intrusion Detection System (IDS)</a:t>
            </a:r>
          </a:p>
          <a:p>
            <a:pPr lvl="1"/>
            <a:r>
              <a:rPr lang="en-US" dirty="0" smtClean="0"/>
              <a:t>Network-based, Systems-based, Host-based</a:t>
            </a:r>
          </a:p>
          <a:p>
            <a:pPr lvl="1"/>
            <a:r>
              <a:rPr lang="en-US" dirty="0" smtClean="0"/>
              <a:t>Compares packets to known signatures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1264</Words>
  <Application>Microsoft Office PowerPoint</Application>
  <PresentationFormat>On-screen Show (4:3)</PresentationFormat>
  <Paragraphs>148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SQL Injection Primer</vt:lpstr>
      <vt:lpstr>Agenda</vt:lpstr>
      <vt:lpstr>Vulnerability</vt:lpstr>
      <vt:lpstr>Relational Database</vt:lpstr>
      <vt:lpstr>Example Exploit</vt:lpstr>
      <vt:lpstr>Google Hacking</vt:lpstr>
      <vt:lpstr>Types of SQL Injection</vt:lpstr>
      <vt:lpstr>SQL Injection Tools</vt:lpstr>
      <vt:lpstr>Detection</vt:lpstr>
      <vt:lpstr>Prevention</vt:lpstr>
      <vt:lpstr>Prevention continued</vt:lpstr>
      <vt:lpstr>Wrap-up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 Primer</dc:title>
  <dc:creator>Cliff McCullough</dc:creator>
  <cp:lastModifiedBy>Cliff McCullough</cp:lastModifiedBy>
  <cp:revision>19</cp:revision>
  <dcterms:created xsi:type="dcterms:W3CDTF">2009-12-02T19:11:31Z</dcterms:created>
  <dcterms:modified xsi:type="dcterms:W3CDTF">2009-12-07T16:46:40Z</dcterms:modified>
</cp:coreProperties>
</file>