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9834" autoAdjust="0"/>
  </p:normalViewPr>
  <p:slideViewPr>
    <p:cSldViewPr>
      <p:cViewPr>
        <p:scale>
          <a:sx n="70" d="100"/>
          <a:sy n="70" d="100"/>
        </p:scale>
        <p:origin x="-11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1965-25B7-4471-B167-9D1A4360EB16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71E-5818-4F3B-9016-CA6B6ED16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1965-25B7-4471-B167-9D1A4360EB16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71E-5818-4F3B-9016-CA6B6ED16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1965-25B7-4471-B167-9D1A4360EB16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71E-5818-4F3B-9016-CA6B6ED16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1965-25B7-4471-B167-9D1A4360EB16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71E-5818-4F3B-9016-CA6B6ED16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1965-25B7-4471-B167-9D1A4360EB16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71E-5818-4F3B-9016-CA6B6ED16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1965-25B7-4471-B167-9D1A4360EB16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71E-5818-4F3B-9016-CA6B6ED16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1965-25B7-4471-B167-9D1A4360EB16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71E-5818-4F3B-9016-CA6B6ED16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1965-25B7-4471-B167-9D1A4360EB16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71E-5818-4F3B-9016-CA6B6ED16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1965-25B7-4471-B167-9D1A4360EB16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71E-5818-4F3B-9016-CA6B6ED16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1965-25B7-4471-B167-9D1A4360EB16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71E-5818-4F3B-9016-CA6B6ED16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1965-25B7-4471-B167-9D1A4360EB16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71E-5818-4F3B-9016-CA6B6ED16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01965-25B7-4471-B167-9D1A4360EB16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871E-5818-4F3B-9016-CA6B6ED16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cs.ed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kenegozi.com/blog/content/binary/hacked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blog.jbi.in/wp-content/uploads/2009/05/hacker.gif" TargetMode="Externa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downloads.phpmotion.com/fileupload/files/rzvqqjdikfiekyog.png" TargetMode="External"/><Relationship Id="rId5" Type="http://schemas.openxmlformats.org/officeDocument/2006/relationships/image" Target="../media/image27.png"/><Relationship Id="rId4" Type="http://schemas.openxmlformats.org/officeDocument/2006/relationships/image" Target="http://www.getmoldfree.com/suspendedSite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http://forum.mamboserver.com/faq_images/chmod/screen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files.vbulletin.com/doc_images/runinstaller/delete_install.png" TargetMode="External"/><Relationship Id="rId5" Type="http://schemas.openxmlformats.org/officeDocument/2006/relationships/image" Target="../media/image31.png"/><Relationship Id="rId4" Type="http://schemas.openxmlformats.org/officeDocument/2006/relationships/image" Target="http://www.marcwatts.com.au/images/blog/directory_listing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http://yastook.com/quotes/help/images/config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http://www.marketmixup.com/wp-content/uploads/2009/07/hacker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gamexe.net/tutorials/vbinstall/image3.png" TargetMode="Externa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acunetix.com/websitesecurity/images/acusensor_php_report.jpg" TargetMode="Externa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7" Type="http://schemas.openxmlformats.org/officeDocument/2006/relationships/image" Target="../media/image4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http://community.ca.com/blogs/securityadvisor/Ricardo/pdfserver_decrypted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i190.photobucket.com/albums/z295/alluth/d3m20.gif" TargetMode="External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http://img12.nnm.ru/d/e/1/0/7/de107bcc0f542e509a98aa02b7e44a72_full.jpg" TargetMode="External"/><Relationship Id="rId7" Type="http://schemas.openxmlformats.org/officeDocument/2006/relationships/image" Target="../media/image5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http://img12.nnm.ru/d/e/1/0/7/de107bcc0f542e509a98aa02b7e44a72_full.jpg" TargetMode="External"/><Relationship Id="rId7" Type="http://schemas.openxmlformats.org/officeDocument/2006/relationships/image" Target="../media/image5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www.goolag.org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9/9c/Rasmus_Lerdorf_cropped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http://upload.wikimedia.org/wikipedia/commons/thumb/9/9c/Rasmus_Lerdorf_cropped.jpg/443px-Rasmus_Lerdorf_cropped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http://www.oreillynet.com/php/2001/02/22/graphics/php_f_1.gi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infoq.com/resource/news/2009/03/top-scripting-languages-php-ruby/en/resources/scripting_language_overall_satisfaction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http://userserve-ak.last.fm/serve/_/4597598/Lastfm+for+Wordpress+logo.png" TargetMode="External"/><Relationship Id="rId3" Type="http://schemas.openxmlformats.org/officeDocument/2006/relationships/image" Target="http://img12.nnm.ru/d/e/1/0/7/de107bcc0f542e509a98aa02b7e44a72_full.jpg" TargetMode="External"/><Relationship Id="rId7" Type="http://schemas.openxmlformats.org/officeDocument/2006/relationships/image" Target="http://myhosting.com/blog/wp-content/uploads/2009/10/Joomla_Logo_Vert_Color1.png" TargetMode="External"/><Relationship Id="rId12" Type="http://schemas.openxmlformats.org/officeDocument/2006/relationships/image" Target="../media/image19.png"/><Relationship Id="rId17" Type="http://schemas.openxmlformats.org/officeDocument/2006/relationships/image" Target="http://www.installatron.com/script_images/phpnuke_logo.gif" TargetMode="External"/><Relationship Id="rId2" Type="http://schemas.openxmlformats.org/officeDocument/2006/relationships/image" Target="../media/image14.jpeg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http://qwertyphilia.com/wp-content/uploads/2009/01/drupal1.gif" TargetMode="External"/><Relationship Id="rId5" Type="http://schemas.openxmlformats.org/officeDocument/2006/relationships/image" Target="http://plentyofhosting.com/logos/phpbb_logo.jpg" TargetMode="External"/><Relationship Id="rId15" Type="http://schemas.openxmlformats.org/officeDocument/2006/relationships/image" Target="http://www.iconarchive.com/icons/benjigarner/softdimension/Xoops-256x256.png" TargetMode="External"/><Relationship Id="rId10" Type="http://schemas.openxmlformats.org/officeDocument/2006/relationships/image" Target="../media/image18.gif"/><Relationship Id="rId4" Type="http://schemas.openxmlformats.org/officeDocument/2006/relationships/image" Target="../media/image15.jpeg"/><Relationship Id="rId9" Type="http://schemas.openxmlformats.org/officeDocument/2006/relationships/image" Target="http://www.ibexpert.net/ibe/uploads/Main/FirebirdPhoenix_Logo.gif" TargetMode="External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hp-cover-preview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276600"/>
            <a:ext cx="4552657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 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Open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Source PHP</a:t>
            </a:r>
          </a:p>
          <a:p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3352800"/>
            <a:ext cx="383310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The Secure Use of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257800"/>
            <a:ext cx="27542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Presented for: </a:t>
            </a:r>
          </a:p>
          <a:p>
            <a:r>
              <a:rPr lang="en-US" sz="2000" b="1" i="1" dirty="0" smtClean="0"/>
              <a:t>         Dr. Edward Chow</a:t>
            </a:r>
          </a:p>
          <a:p>
            <a:r>
              <a:rPr lang="en-US" sz="2000" b="1" i="1" dirty="0" smtClean="0"/>
              <a:t>By:</a:t>
            </a:r>
          </a:p>
          <a:p>
            <a:r>
              <a:rPr lang="en-US" sz="2000" b="1" i="1" dirty="0" smtClean="0"/>
              <a:t>         Abdullah </a:t>
            </a:r>
            <a:r>
              <a:rPr lang="en-US" sz="2000" b="1" i="1" dirty="0" err="1" smtClean="0"/>
              <a:t>Almurayh</a:t>
            </a:r>
            <a:endParaRPr lang="en-US" sz="2000" b="1" i="1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52400" cy="15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48600" y="5715000"/>
            <a:ext cx="1157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CS591</a:t>
            </a:r>
          </a:p>
          <a:p>
            <a:r>
              <a:rPr lang="en-US" b="1" dirty="0" smtClean="0"/>
              <a:t>Fall2009</a:t>
            </a:r>
          </a:p>
          <a:p>
            <a:r>
              <a:rPr lang="en-US" b="1" dirty="0" smtClean="0">
                <a:hlinkClick r:id="rId3"/>
              </a:rPr>
              <a:t>UCCS.EDU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kenegozi.com/blog/content/binary/hacked.PNG"/>
          <p:cNvPicPr/>
          <p:nvPr/>
        </p:nvPicPr>
        <p:blipFill>
          <a:blip r:embed="rId2" r:link="rId3" cstate="print"/>
          <a:srcRect l="5255" t="36986" r="17547" b="34856"/>
          <a:stretch>
            <a:fillRect/>
          </a:stretch>
        </p:blipFill>
        <p:spPr bwMode="auto">
          <a:xfrm>
            <a:off x="5105400" y="1752600"/>
            <a:ext cx="31242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457200" y="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Reasons for Being Hacked 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143000"/>
            <a:ext cx="2842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Webmaster: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697069"/>
            <a:ext cx="1944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Hacker:</a:t>
            </a:r>
          </a:p>
        </p:txBody>
      </p:sp>
      <p:pic>
        <p:nvPicPr>
          <p:cNvPr id="12" name="Picture 11" descr="http://www.blog.jbi.in/wp-content/uploads/2009/05/hacker.gif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105400" y="4495800"/>
            <a:ext cx="3276600" cy="18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0" y="0"/>
            <a:ext cx="152400" cy="2362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6400" y="2057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Careless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inexpertness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76400" y="4343400"/>
            <a:ext cx="1445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Malice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harmfulness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Vulnerabilities 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143000"/>
            <a:ext cx="3791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Cracked Systems: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773269"/>
            <a:ext cx="3610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Bundled Scripts: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http://www.getmoldfree.com/suspendedSite.png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029200" y="1752600"/>
            <a:ext cx="3680576" cy="1981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Picture 14" descr="http://downloads.phpmotion.com/fileupload/files/rzvqqjdikfiekyog.png"/>
          <p:cNvPicPr/>
          <p:nvPr/>
        </p:nvPicPr>
        <p:blipFill>
          <a:blip r:embed="rId5" r:link="rId6" cstate="print"/>
          <a:srcRect l="23497" t="2773" r="19049" b="40877"/>
          <a:stretch>
            <a:fillRect/>
          </a:stretch>
        </p:blipFill>
        <p:spPr bwMode="auto">
          <a:xfrm>
            <a:off x="5029200" y="4419600"/>
            <a:ext cx="3705726" cy="1828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152400" cy="259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1905000"/>
            <a:ext cx="3856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Crackers create vulnerable codes to </a:t>
            </a:r>
          </a:p>
          <a:p>
            <a:r>
              <a:rPr lang="en-US" b="1" dirty="0" smtClean="0"/>
              <a:t>hack your website instead of assisting </a:t>
            </a:r>
          </a:p>
          <a:p>
            <a:r>
              <a:rPr lang="en-US" b="1" dirty="0" smtClean="0"/>
              <a:t>you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4563070"/>
            <a:ext cx="1695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Images storage</a:t>
            </a:r>
          </a:p>
          <a:p>
            <a:pPr>
              <a:buFont typeface="Arial" pitchFamily="34" charset="0"/>
              <a:buChar char="•"/>
            </a:pPr>
            <a:r>
              <a:rPr lang="en-US" b="1" dirty="0" err="1" smtClean="0"/>
              <a:t>Uploader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err="1" smtClean="0"/>
              <a:t>Filestorage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Vulnerabilities 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143000"/>
            <a:ext cx="2320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Firewalls: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773269"/>
            <a:ext cx="2931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Permissions: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http://forum.mamboserver.com/faq_images/chmod/screen3.jpg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499602" y="4378811"/>
            <a:ext cx="2288215" cy="186958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5801" y="1752600"/>
            <a:ext cx="2282199" cy="204039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152400" cy="2743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1981200"/>
            <a:ext cx="2684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Admin directories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Security directories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Configurations directories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4715470"/>
            <a:ext cx="299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or security files </a:t>
            </a:r>
          </a:p>
          <a:p>
            <a:pPr marL="519113">
              <a:buFont typeface="Arial" pitchFamily="34" charset="0"/>
              <a:buChar char="•"/>
            </a:pPr>
            <a:r>
              <a:rPr lang="en-US" dirty="0" smtClean="0"/>
              <a:t> Readable</a:t>
            </a:r>
          </a:p>
          <a:p>
            <a:pPr marL="519113">
              <a:buFont typeface="Arial" pitchFamily="34" charset="0"/>
              <a:buChar char="•"/>
            </a:pPr>
            <a:r>
              <a:rPr lang="en-US" dirty="0" smtClean="0"/>
              <a:t> Writable</a:t>
            </a:r>
          </a:p>
          <a:p>
            <a:pPr marL="519113">
              <a:buFont typeface="Arial" pitchFamily="34" charset="0"/>
              <a:buChar char="•"/>
            </a:pPr>
            <a:r>
              <a:rPr lang="en-US" dirty="0" smtClean="0"/>
              <a:t> Executable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Vulnerabilities 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143000"/>
            <a:ext cx="4505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Explored Directories: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773269"/>
            <a:ext cx="3743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Installation Files: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http://www.marcwatts.com.au/images/blog/directory_listing.jpg"/>
          <p:cNvPicPr/>
          <p:nvPr/>
        </p:nvPicPr>
        <p:blipFill>
          <a:blip r:embed="rId3" r:link="rId4" cstate="print"/>
          <a:srcRect t="879" r="45024" b="43752"/>
          <a:stretch>
            <a:fillRect/>
          </a:stretch>
        </p:blipFill>
        <p:spPr bwMode="auto">
          <a:xfrm>
            <a:off x="5455954" y="1752600"/>
            <a:ext cx="2164046" cy="205116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" name="Picture 13" descr="http://files.vbulletin.com/doc_images/runinstaller/delete_install.png"/>
          <p:cNvPicPr/>
          <p:nvPr/>
        </p:nvPicPr>
        <p:blipFill>
          <a:blip r:embed="rId5" r:link="rId6" cstate="print"/>
          <a:srcRect l="37151" t="8186" r="36366" b="40347"/>
          <a:stretch>
            <a:fillRect/>
          </a:stretch>
        </p:blipFill>
        <p:spPr bwMode="auto">
          <a:xfrm>
            <a:off x="5425412" y="4419600"/>
            <a:ext cx="2164142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52400" cy="3200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1981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to learn what a directory contains.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4535269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Overwrite the entire website if the installation  wizard is launched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Vulnerabilities 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143000"/>
            <a:ext cx="4200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Configuration Files: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773269"/>
            <a:ext cx="6824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Guessable Security Information: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http://yastook.com/quotes/help/images/config.png"/>
          <p:cNvPicPr/>
          <p:nvPr/>
        </p:nvPicPr>
        <p:blipFill>
          <a:blip r:embed="rId3" r:link="rId4" cstate="print"/>
          <a:srcRect r="49278"/>
          <a:stretch>
            <a:fillRect/>
          </a:stretch>
        </p:blipFill>
        <p:spPr bwMode="auto">
          <a:xfrm>
            <a:off x="5401043" y="1787326"/>
            <a:ext cx="2246558" cy="202267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" name="Picture 12" descr="pas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3795" y="4495800"/>
            <a:ext cx="240240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52400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2057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of configuration and setting parameters are included in these file.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44196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•</a:t>
            </a:r>
            <a:r>
              <a:rPr lang="en-US" sz="1400" b="1" dirty="0" smtClean="0">
                <a:solidFill>
                  <a:srgbClr val="C00000"/>
                </a:solidFill>
              </a:rPr>
              <a:t>Default passwords</a:t>
            </a:r>
            <a:r>
              <a:rPr lang="en-US" sz="1400" b="1" dirty="0" smtClean="0"/>
              <a:t>: password, default, admin, guest…</a:t>
            </a:r>
          </a:p>
          <a:p>
            <a:r>
              <a:rPr lang="en-US" sz="1400" b="1" dirty="0" smtClean="0"/>
              <a:t>•</a:t>
            </a:r>
            <a:r>
              <a:rPr lang="en-US" sz="1400" b="1" dirty="0" smtClean="0">
                <a:solidFill>
                  <a:srgbClr val="C00000"/>
                </a:solidFill>
              </a:rPr>
              <a:t>Doubled words</a:t>
            </a:r>
            <a:r>
              <a:rPr lang="en-US" sz="1400" b="1" dirty="0" smtClean="0"/>
              <a:t>: </a:t>
            </a:r>
            <a:r>
              <a:rPr lang="en-US" sz="1400" b="1" dirty="0" err="1" smtClean="0"/>
              <a:t>crabcrab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stopstop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treetree</a:t>
            </a:r>
            <a:r>
              <a:rPr lang="en-US" sz="1400" b="1" dirty="0" smtClean="0"/>
              <a:t>, etc </a:t>
            </a:r>
          </a:p>
          <a:p>
            <a:r>
              <a:rPr lang="en-US" sz="1400" b="1" dirty="0" smtClean="0"/>
              <a:t>•</a:t>
            </a:r>
            <a:r>
              <a:rPr lang="en-US" sz="1400" b="1" dirty="0" smtClean="0">
                <a:solidFill>
                  <a:srgbClr val="C00000"/>
                </a:solidFill>
              </a:rPr>
              <a:t>Common sequences</a:t>
            </a:r>
            <a:r>
              <a:rPr lang="en-US" sz="1400" b="1" dirty="0" smtClean="0"/>
              <a:t>: qwerty, 12345678, 111111  etc </a:t>
            </a:r>
          </a:p>
          <a:p>
            <a:r>
              <a:rPr lang="en-US" sz="1400" b="1" dirty="0" smtClean="0"/>
              <a:t>•</a:t>
            </a:r>
            <a:r>
              <a:rPr lang="en-US" sz="1400" b="1" dirty="0" smtClean="0">
                <a:solidFill>
                  <a:srgbClr val="C00000"/>
                </a:solidFill>
              </a:rPr>
              <a:t>personal </a:t>
            </a:r>
            <a:r>
              <a:rPr lang="en-US" sz="1400" b="1" dirty="0" smtClean="0"/>
              <a:t>: DL# , ID#, SSN, DOB SID 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Vulnerabilities 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143000"/>
            <a:ext cx="5512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Non-protected Computers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http://www.marketmixup.com/wp-content/uploads/2009/07/hacker.jpg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676400" y="1981200"/>
            <a:ext cx="3323699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4" name="Picture 2" descr="http://www.antioch.edu/at/images/computer-virus-bu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276600"/>
            <a:ext cx="35052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0" y="0"/>
            <a:ext cx="152400" cy="3657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Solutions: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143000"/>
            <a:ext cx="708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Trusted and Licensed PHP Systems: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product-forum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209800"/>
            <a:ext cx="4603447" cy="1003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http://www.gamexe.net/tutorials/vbinstall/image3.png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181600" y="4800600"/>
            <a:ext cx="3733800" cy="160616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219200" y="3697069"/>
            <a:ext cx="5200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Updating and Upgrading: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52400" cy="3886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5400" y="2286000"/>
            <a:ext cx="2910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Pay and be safe!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Use trusted free Systems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485471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Update to patch and secure.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Upgrading  for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Solutions: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143000"/>
            <a:ext cx="4709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 protection Tools: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3849469"/>
            <a:ext cx="507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Vulnerabilities Scanner: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ss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528" y="1752600"/>
            <a:ext cx="2286000" cy="219807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Picture 14" descr="http://www.acunetix.com/websitesecurity/images/acusensor_php_report.jpg"/>
          <p:cNvPicPr/>
          <p:nvPr/>
        </p:nvPicPr>
        <p:blipFill>
          <a:blip r:embed="rId4" r:link="rId5" cstate="print"/>
          <a:srcRect l="1529" t="32800" r="67683" b="31949"/>
          <a:stretch>
            <a:fillRect/>
          </a:stretch>
        </p:blipFill>
        <p:spPr bwMode="auto">
          <a:xfrm>
            <a:off x="5874327" y="4495800"/>
            <a:ext cx="2431473" cy="2133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152400" cy="411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6400" y="20574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Web Virus Scanning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Visitor log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HOT link protection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Backup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4542472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Errors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Danger functions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Exploits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Solutions: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143000"/>
            <a:ext cx="2799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Encryption 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3697069"/>
            <a:ext cx="4176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Disguised Contents: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http://community.ca.com/blogs/securityadvisor/Ricardo/pdfserver_decrypted.gif"/>
          <p:cNvPicPr/>
          <p:nvPr/>
        </p:nvPicPr>
        <p:blipFill>
          <a:blip r:embed="rId3" r:link="rId4" cstate="print"/>
          <a:srcRect l="1564" t="1321" r="73759" b="80814"/>
          <a:stretch>
            <a:fillRect/>
          </a:stretch>
        </p:blipFill>
        <p:spPr bwMode="auto">
          <a:xfrm>
            <a:off x="4724400" y="1828800"/>
            <a:ext cx="2503566" cy="1981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5" cstate="print"/>
          <a:srcRect l="2892" t="22928" r="53329" b="40062"/>
          <a:stretch>
            <a:fillRect/>
          </a:stretch>
        </p:blipFill>
        <p:spPr bwMode="auto">
          <a:xfrm>
            <a:off x="6096000" y="1371600"/>
            <a:ext cx="2438400" cy="1981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/>
          <p:nvPr/>
        </p:nvPicPr>
        <p:blipFill>
          <a:blip r:embed="rId6" cstate="print"/>
          <a:srcRect l="30060" t="42400" r="9306" b="19370"/>
          <a:stretch>
            <a:fillRect/>
          </a:stretch>
        </p:blipFill>
        <p:spPr bwMode="auto">
          <a:xfrm>
            <a:off x="4419600" y="4419600"/>
            <a:ext cx="4541804" cy="20574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0" y="0"/>
            <a:ext cx="152400" cy="434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7" cstate="print"/>
          <a:srcRect l="19933" t="38392" r="59615" b="41042"/>
          <a:stretch>
            <a:fillRect/>
          </a:stretch>
        </p:blipFill>
        <p:spPr bwMode="auto">
          <a:xfrm>
            <a:off x="4419600" y="5334000"/>
            <a:ext cx="2057400" cy="13716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447800" y="4724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Hide website contents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Change default paths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7800" y="19812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b="1" dirty="0" smtClean="0"/>
              <a:t>Encrypted files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b="1" dirty="0" smtClean="0"/>
              <a:t>Use Systems support Encryption mechanisms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b="1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Solutions: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143000"/>
            <a:ext cx="3714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 Cleaning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3697069"/>
            <a:ext cx="559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Forbidding and Premising: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/>
          <a:srcRect l="56909" t="54323" r="21230" b="15219"/>
          <a:stretch>
            <a:fillRect/>
          </a:stretch>
        </p:blipFill>
        <p:spPr bwMode="auto">
          <a:xfrm>
            <a:off x="5943600" y="1723103"/>
            <a:ext cx="2057400" cy="185829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Picture 14" descr="http://i190.photobucket.com/albums/z295/alluth/d3m20.gif"/>
          <p:cNvPicPr/>
          <p:nvPr/>
        </p:nvPicPr>
        <p:blipFill>
          <a:blip r:embed="rId4" r:link="rId5" cstate="print"/>
          <a:srcRect l="8829" t="71996" r="45599"/>
          <a:stretch>
            <a:fillRect/>
          </a:stretch>
        </p:blipFill>
        <p:spPr bwMode="auto">
          <a:xfrm>
            <a:off x="5914764" y="4419600"/>
            <a:ext cx="2086236" cy="1905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152400" cy="449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1905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Dump Unused files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Remove installation files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Clean anything causes hacking.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43434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administration Dirs.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Security information and settings.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Forbid configuration files from being :</a:t>
            </a:r>
          </a:p>
          <a:p>
            <a:pPr lvl="1">
              <a:buFont typeface="Wingdings" pitchFamily="2" charset="2"/>
              <a:buChar char="§"/>
            </a:pPr>
            <a:r>
              <a:rPr lang="en-US" b="1" i="1" dirty="0" smtClean="0"/>
              <a:t> Read</a:t>
            </a:r>
          </a:p>
          <a:p>
            <a:pPr lvl="1">
              <a:buFont typeface="Wingdings" pitchFamily="2" charset="2"/>
              <a:buChar char="§"/>
            </a:pPr>
            <a:r>
              <a:rPr lang="en-US" b="1" i="1" dirty="0" smtClean="0"/>
              <a:t> Overwritten</a:t>
            </a:r>
          </a:p>
          <a:p>
            <a:pPr lvl="1">
              <a:buFont typeface="Wingdings" pitchFamily="2" charset="2"/>
              <a:buChar char="§"/>
            </a:pPr>
            <a:r>
              <a:rPr lang="en-US" b="1" i="1" dirty="0" smtClean="0"/>
              <a:t> Downloaded</a:t>
            </a:r>
          </a:p>
          <a:p>
            <a:pPr lvl="1"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Outline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371600"/>
            <a:ext cx="739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/>
              <a:t>Background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Vulnerabilities 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Solutions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Outlook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Demos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Conclusion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References</a:t>
            </a:r>
          </a:p>
          <a:p>
            <a:pPr marL="342900" indent="-342900">
              <a:buAutoNum type="arabicPeriod"/>
            </a:pPr>
            <a:endParaRPr lang="en-US" sz="4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www.mandtsystem.com/mandtnew/why/check-mark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95400"/>
            <a:ext cx="2057400" cy="3082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http://www.geckoandfly.com/wp-content/uploads/2009/10/windows_7_compatible_antivirus_softw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81200"/>
            <a:ext cx="5029200" cy="3406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Solutions: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143000"/>
            <a:ext cx="5501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Protecting Our Computers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52400" cy="487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Outlook: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295400"/>
            <a:ext cx="460100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Changeable Variables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Auto: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Cleaning </a:t>
            </a:r>
          </a:p>
          <a:p>
            <a:pPr marL="457200">
              <a:buFont typeface="Wingdings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Maintaining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Continued Support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http://www.dbowman.com/photos/sxsw05/gallery/img/2005-03-15-07-49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438400"/>
            <a:ext cx="3517900" cy="2869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152400" cy="525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img12.nnm.ru/d/e/1/0/7/de107bcc0f542e509a98aa02b7e44a72_full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546274" y="0"/>
            <a:ext cx="1597726" cy="1601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Demos on </a:t>
            </a:r>
            <a:r>
              <a:rPr lang="en-US" sz="5400" b="1" dirty="0" err="1" smtClean="0">
                <a:solidFill>
                  <a:srgbClr val="FF0000"/>
                </a:solidFill>
              </a:rPr>
              <a:t>vBulletin</a:t>
            </a:r>
            <a:r>
              <a:rPr lang="en-US" sz="5400" b="1" dirty="0" smtClean="0">
                <a:solidFill>
                  <a:srgbClr val="FF0000"/>
                </a:solidFill>
              </a:rPr>
              <a:t>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1295400"/>
            <a:ext cx="5692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Exploiting Unsecure Scripts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 l="8830" t="28738" r="25252" b="17467"/>
          <a:stretch>
            <a:fillRect/>
          </a:stretch>
        </p:blipFill>
        <p:spPr bwMode="auto">
          <a:xfrm>
            <a:off x="3352800" y="2621799"/>
            <a:ext cx="5521049" cy="324617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 l="1195" t="42621" r="19402" b="10258"/>
          <a:stretch>
            <a:fillRect/>
          </a:stretch>
        </p:blipFill>
        <p:spPr bwMode="auto">
          <a:xfrm>
            <a:off x="3352800" y="2621799"/>
            <a:ext cx="5562600" cy="3276600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" name="Picture 9"/>
          <p:cNvPicPr/>
          <p:nvPr/>
        </p:nvPicPr>
        <p:blipFill>
          <a:blip r:embed="rId6" cstate="print"/>
          <a:srcRect l="1537" t="42264" r="29232" b="9772"/>
          <a:stretch>
            <a:fillRect/>
          </a:stretch>
        </p:blipFill>
        <p:spPr bwMode="auto">
          <a:xfrm>
            <a:off x="3352800" y="2621799"/>
            <a:ext cx="5562600" cy="3276600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1" name="Picture 10"/>
          <p:cNvPicPr/>
          <p:nvPr/>
        </p:nvPicPr>
        <p:blipFill>
          <a:blip r:embed="rId7" cstate="print"/>
          <a:srcRect l="2892" t="37839" r="30949" b="8713"/>
          <a:stretch>
            <a:fillRect/>
          </a:stretch>
        </p:blipFill>
        <p:spPr bwMode="auto">
          <a:xfrm>
            <a:off x="3352800" y="2393199"/>
            <a:ext cx="5715000" cy="4464801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0" y="0"/>
            <a:ext cx="1524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25908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Write an exploit code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Save it as an image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Upload it.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Run the hacking file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Admin gained!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1905000"/>
            <a:ext cx="683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http://www.cs591.edu/uploader/images/my_last_party2009.php.gif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 cstate="print"/>
          <a:srcRect l="4318" t="52565" r="33063" b="2170"/>
          <a:stretch>
            <a:fillRect/>
          </a:stretch>
        </p:blipFill>
        <p:spPr bwMode="auto">
          <a:xfrm>
            <a:off x="1371600" y="4114800"/>
            <a:ext cx="1568245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http://img12.nnm.ru/d/e/1/0/7/de107bcc0f542e509a98aa02b7e44a72_full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543800" y="0"/>
            <a:ext cx="1596489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2" name="Picture 11"/>
          <p:cNvPicPr/>
          <p:nvPr/>
        </p:nvPicPr>
        <p:blipFill>
          <a:blip r:embed="rId4" cstate="print"/>
          <a:srcRect l="5157" t="27705" r="7179" b="5312"/>
          <a:stretch>
            <a:fillRect/>
          </a:stretch>
        </p:blipFill>
        <p:spPr bwMode="auto">
          <a:xfrm>
            <a:off x="3657600" y="2004242"/>
            <a:ext cx="5486400" cy="3657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5" cstate="print"/>
          <a:srcRect l="2293" t="33763" r="4849" b="15697"/>
          <a:stretch>
            <a:fillRect/>
          </a:stretch>
        </p:blipFill>
        <p:spPr bwMode="auto">
          <a:xfrm>
            <a:off x="3657600" y="1981200"/>
            <a:ext cx="5486400" cy="3657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6" cstate="print"/>
          <a:srcRect l="2013" t="39226" r="4659" b="6587"/>
          <a:stretch>
            <a:fillRect/>
          </a:stretch>
        </p:blipFill>
        <p:spPr bwMode="auto">
          <a:xfrm>
            <a:off x="3657600" y="1981200"/>
            <a:ext cx="5486400" cy="3657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7" cstate="print"/>
          <a:srcRect l="1884" t="39240" r="5034" b="6317"/>
          <a:stretch>
            <a:fillRect/>
          </a:stretch>
        </p:blipFill>
        <p:spPr bwMode="auto">
          <a:xfrm>
            <a:off x="3657600" y="1981200"/>
            <a:ext cx="5486400" cy="3657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1295400"/>
            <a:ext cx="633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Exploiting Installation Wizard</a:t>
            </a:r>
          </a:p>
        </p:txBody>
      </p:sp>
      <p:pic>
        <p:nvPicPr>
          <p:cNvPr id="16" name="Picture 15"/>
          <p:cNvPicPr/>
          <p:nvPr/>
        </p:nvPicPr>
        <p:blipFill>
          <a:blip r:embed="rId8" cstate="print"/>
          <a:srcRect l="1884" t="39099" r="4904" b="6587"/>
          <a:stretch>
            <a:fillRect/>
          </a:stretch>
        </p:blipFill>
        <p:spPr bwMode="auto">
          <a:xfrm>
            <a:off x="3657600" y="1981200"/>
            <a:ext cx="5486400" cy="3657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152400" cy="586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9600" y="5867400"/>
            <a:ext cx="3995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http://www.cs591.edu/vBulletin/install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Demos on </a:t>
            </a:r>
            <a:r>
              <a:rPr lang="en-US" sz="5400" b="1" dirty="0" err="1" smtClean="0">
                <a:solidFill>
                  <a:srgbClr val="FF0000"/>
                </a:solidFill>
              </a:rPr>
              <a:t>vBulletin</a:t>
            </a:r>
            <a:r>
              <a:rPr lang="en-US" sz="5400" b="1" dirty="0" smtClean="0">
                <a:solidFill>
                  <a:srgbClr val="FF0000"/>
                </a:solidFill>
              </a:rPr>
              <a:t>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2590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Find the installation Dir.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Run the wizard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Drop &amp; create new.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Admin Gain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News: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1295400"/>
            <a:ext cx="6348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Vulnerabilities Search Engines:</a:t>
            </a:r>
          </a:p>
        </p:txBody>
      </p:sp>
      <p:pic>
        <p:nvPicPr>
          <p:cNvPr id="11" name="Picture 10">
            <a:hlinkClick r:id="rId2"/>
          </p:cNvPr>
          <p:cNvPicPr/>
          <p:nvPr/>
        </p:nvPicPr>
        <p:blipFill>
          <a:blip r:embed="rId3" cstate="print"/>
          <a:srcRect l="10757" t="20164" r="15184" b="14030"/>
          <a:stretch>
            <a:fillRect/>
          </a:stretch>
        </p:blipFill>
        <p:spPr bwMode="auto">
          <a:xfrm>
            <a:off x="2362200" y="1905000"/>
            <a:ext cx="52578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152400" cy="609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58674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Uses Google to search for vulnerabilities.  Cool! for fresh hackers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819400" y="6273225"/>
            <a:ext cx="4363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hlinkClick r:id="rId2"/>
              </a:rPr>
              <a:t>http://www.goolag.org/</a:t>
            </a:r>
            <a:endParaRPr lang="en-US" sz="3200" b="1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Conclusion: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1727061"/>
            <a:ext cx="723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Source PHP enhance websites’ performance.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Non-expert or careless webmasters inadvertently cause threats for websites.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Hackers exploit possible vulnerabilities to hack or crack websites.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Webmasters need to improve their abilities of website administration.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Webmasters should learn how their websites can be exploited and patch them.</a:t>
            </a:r>
          </a:p>
          <a:p>
            <a:pPr marL="177800" indent="-177800">
              <a:buFont typeface="Wingdings" pitchFamily="2" charset="2"/>
              <a:buChar char="§"/>
            </a:pPr>
            <a:endParaRPr lang="en-US" sz="1200" dirty="0" smtClean="0"/>
          </a:p>
          <a:p>
            <a:pPr marL="177800" indent="-177800">
              <a:buFont typeface="Wingdings" pitchFamily="2" charset="2"/>
              <a:buChar char="§"/>
            </a:pP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52400" cy="6477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References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962864"/>
            <a:ext cx="8001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[01] http://funkatron.com/</a:t>
            </a:r>
          </a:p>
          <a:p>
            <a:r>
              <a:rPr lang="en-US" sz="1400" dirty="0" smtClean="0"/>
              <a:t>[02] http://www.php.net/</a:t>
            </a:r>
          </a:p>
          <a:p>
            <a:r>
              <a:rPr lang="en-US" sz="1400" dirty="0" smtClean="0"/>
              <a:t>[03] http://en.wikipedia.org/wiki/PHP</a:t>
            </a:r>
          </a:p>
          <a:p>
            <a:r>
              <a:rPr lang="en-US" sz="1400" dirty="0" smtClean="0"/>
              <a:t>[04] http://www.devshed.com/c/a/PHP/</a:t>
            </a:r>
          </a:p>
          <a:p>
            <a:r>
              <a:rPr lang="en-US" sz="1400" dirty="0" smtClean="0"/>
              <a:t>[05] http://www.alberton.info/secure_php_installation.html</a:t>
            </a:r>
          </a:p>
          <a:p>
            <a:r>
              <a:rPr lang="en-US" sz="1400" dirty="0" smtClean="0"/>
              <a:t>[06] http://www.dwheeler.com/secure-programs/Secure-Programs-HOWTO/php.html</a:t>
            </a:r>
          </a:p>
          <a:p>
            <a:r>
              <a:rPr lang="en-US" sz="1400" dirty="0" smtClean="0"/>
              <a:t>[07] http://md5.kokosdesign.de/</a:t>
            </a:r>
          </a:p>
          <a:p>
            <a:r>
              <a:rPr lang="en-US" sz="1400" dirty="0" smtClean="0"/>
              <a:t>[08] http://www.w3schools.com/php/php_secure_mail.asp</a:t>
            </a:r>
          </a:p>
          <a:p>
            <a:r>
              <a:rPr lang="en-US" sz="1400" dirty="0" smtClean="0"/>
              <a:t>[09] http://www.zend.com/en/</a:t>
            </a:r>
          </a:p>
          <a:p>
            <a:r>
              <a:rPr lang="en-US" sz="1400" dirty="0" smtClean="0"/>
              <a:t>[10] http://www.apache.org/</a:t>
            </a:r>
          </a:p>
          <a:p>
            <a:r>
              <a:rPr lang="en-US" sz="1400" dirty="0" smtClean="0"/>
              <a:t>[11] http://www.addedbytes.com/php/writing-secure-php/</a:t>
            </a:r>
          </a:p>
          <a:p>
            <a:r>
              <a:rPr lang="en-US" sz="1400" dirty="0" smtClean="0"/>
              <a:t>[12] http://www.opensource.org/docs/definition.php</a:t>
            </a:r>
          </a:p>
          <a:p>
            <a:r>
              <a:rPr lang="en-US" sz="1400" dirty="0" smtClean="0"/>
              <a:t>[13] http://www.webdesignbooth.com/20-promising-open-source-php-content-management-systemscms/</a:t>
            </a:r>
          </a:p>
          <a:p>
            <a:r>
              <a:rPr lang="en-US" sz="1400" dirty="0" smtClean="0"/>
              <a:t>[14] http://www.sandhill.com/opinion/editorial.php?id=157</a:t>
            </a:r>
          </a:p>
          <a:p>
            <a:r>
              <a:rPr lang="en-US" sz="1400" dirty="0" smtClean="0"/>
              <a:t>[15] http://www.itsmproject.com/</a:t>
            </a:r>
          </a:p>
          <a:p>
            <a:r>
              <a:rPr lang="en-US" sz="1400" dirty="0" smtClean="0"/>
              <a:t>[16] http://php.opensourcecms.com/</a:t>
            </a:r>
          </a:p>
          <a:p>
            <a:r>
              <a:rPr lang="en-US" sz="1400" dirty="0" smtClean="0"/>
              <a:t>[17] http://www.oreillynet.com/pub/a/php/2001/02/22/php_foundations.html</a:t>
            </a:r>
          </a:p>
          <a:p>
            <a:r>
              <a:rPr lang="en-US" sz="1400" dirty="0" smtClean="0"/>
              <a:t>[18] http://www.breakingpointsystems.com/community/blog/php-safe-mode-considered-harmful</a:t>
            </a:r>
          </a:p>
          <a:p>
            <a:r>
              <a:rPr lang="en-US" sz="1400" dirty="0" smtClean="0"/>
              <a:t>[19] http://stateofsecurity.com/?p=554</a:t>
            </a:r>
          </a:p>
          <a:p>
            <a:r>
              <a:rPr lang="en-US" sz="1400" dirty="0" smtClean="0"/>
              <a:t>[20] http://www.learnphp-tutorial.com</a:t>
            </a:r>
          </a:p>
          <a:p>
            <a:r>
              <a:rPr lang="en-US" sz="1400" dirty="0" smtClean="0"/>
              <a:t>[21] http://www.gfi.com/whitepapers/detect-hackers-on-web-server.pdf</a:t>
            </a:r>
          </a:p>
          <a:p>
            <a:r>
              <a:rPr lang="en-US" sz="1400" dirty="0" smtClean="0"/>
              <a:t>[22] http://searchengineland.com/hackers-launch-goolag-a-google-vulnerability-scanner-13444</a:t>
            </a: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06680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611868"/>
            <a:ext cx="742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Web: 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1368623"/>
            <a:ext cx="5132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[01] UNIX </a:t>
            </a:r>
            <a:r>
              <a:rPr lang="en-US" sz="1400" dirty="0" err="1" smtClean="0"/>
              <a:t>WebMaster</a:t>
            </a:r>
            <a:r>
              <a:rPr lang="en-US" sz="1400" dirty="0" smtClean="0"/>
              <a:t> Bible   by </a:t>
            </a:r>
            <a:r>
              <a:rPr lang="en-US" sz="1400" dirty="0" err="1" smtClean="0"/>
              <a:t>Nabajyoti</a:t>
            </a:r>
            <a:r>
              <a:rPr lang="en-US" sz="1400" dirty="0" smtClean="0"/>
              <a:t> </a:t>
            </a:r>
            <a:r>
              <a:rPr lang="en-US" sz="1400" dirty="0" err="1" smtClean="0"/>
              <a:t>Barkakati</a:t>
            </a:r>
            <a:r>
              <a:rPr lang="en-US" sz="1400" dirty="0" smtClean="0"/>
              <a:t>, </a:t>
            </a:r>
            <a:r>
              <a:rPr lang="en-US" sz="1400" dirty="0" err="1" smtClean="0"/>
              <a:t>Naba</a:t>
            </a:r>
            <a:r>
              <a:rPr lang="en-US" sz="1400" dirty="0" smtClean="0"/>
              <a:t> </a:t>
            </a:r>
            <a:r>
              <a:rPr lang="en-US" sz="1400" dirty="0" err="1" smtClean="0"/>
              <a:t>Barkakati</a:t>
            </a:r>
            <a:endParaRPr lang="en-US" sz="1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6705600" y="-304800"/>
            <a:ext cx="2438400" cy="3352800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316659">
            <a:off x="7489145" y="129063"/>
            <a:ext cx="120389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1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PHP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765042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Created in 1994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PHP</a:t>
            </a:r>
            <a:r>
              <a:rPr lang="en-US" sz="2800" i="1" dirty="0" smtClean="0"/>
              <a:t>: </a:t>
            </a:r>
            <a:r>
              <a:rPr lang="en-US" sz="2800" b="1" i="1" dirty="0" smtClean="0"/>
              <a:t>H</a:t>
            </a:r>
            <a:r>
              <a:rPr lang="en-US" sz="2800" i="1" dirty="0" smtClean="0"/>
              <a:t>ypertext </a:t>
            </a:r>
            <a:r>
              <a:rPr lang="en-US" sz="2800" b="1" i="1" dirty="0" smtClean="0"/>
              <a:t>P</a:t>
            </a:r>
            <a:r>
              <a:rPr lang="en-US" sz="2800" i="1" dirty="0" smtClean="0"/>
              <a:t>reprocessor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Dynamic web pages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“High-level” languages</a:t>
            </a:r>
          </a:p>
          <a:p>
            <a:pPr marL="342900" indent="-342900"/>
            <a:endParaRPr lang="en-US" sz="2800" dirty="0" smtClean="0"/>
          </a:p>
          <a:p>
            <a:pPr marL="342900" indent="-342900"/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ile:Rasmus Lerdorf cropped.jpg">
            <a:hlinkClick r:id="rId2"/>
          </p:cNvPr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629400" y="457200"/>
            <a:ext cx="2245401" cy="2895600"/>
          </a:xfrm>
          <a:prstGeom prst="round2DiagRect">
            <a:avLst>
              <a:gd name="adj1" fmla="val 0"/>
              <a:gd name="adj2" fmla="val 1178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934200" y="3429000"/>
            <a:ext cx="16722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Rasmus</a:t>
            </a:r>
            <a:r>
              <a:rPr lang="en-US" dirty="0" smtClean="0"/>
              <a:t> </a:t>
            </a:r>
            <a:r>
              <a:rPr lang="en-US" b="1" i="1" dirty="0" err="1" smtClean="0"/>
              <a:t>Lerdorf</a:t>
            </a:r>
            <a:endParaRPr lang="en-US" b="1" i="1" dirty="0" smtClean="0"/>
          </a:p>
          <a:p>
            <a:pPr algn="ctr"/>
            <a:r>
              <a:rPr lang="en-US" sz="1200" b="1" i="1" dirty="0" smtClean="0"/>
              <a:t>Created PHP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1143000"/>
            <a:ext cx="2781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History: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4191000"/>
            <a:ext cx="518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math operations +, /, -, 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logical operations &lt;, &gt;, =, !, |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support databases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control files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3697069"/>
            <a:ext cx="27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can do!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52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PHP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1143000"/>
            <a:ext cx="2945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Support: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828800"/>
            <a:ext cx="36047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Operating systems </a:t>
            </a:r>
            <a:r>
              <a:rPr lang="en-US" dirty="0" smtClean="0"/>
              <a:t>:</a:t>
            </a:r>
          </a:p>
          <a:p>
            <a:r>
              <a:rPr lang="en-US" dirty="0" smtClean="0"/>
              <a:t>Linux, Unix, Solaris, Open BSD, Microsoft Windows, Mac OS X, RISC OS.</a:t>
            </a:r>
          </a:p>
          <a:p>
            <a:endParaRPr lang="en-US" dirty="0" smtClean="0"/>
          </a:p>
          <a:p>
            <a:r>
              <a:rPr lang="en-US" b="1" dirty="0" smtClean="0"/>
              <a:t>Web servers :</a:t>
            </a:r>
          </a:p>
          <a:p>
            <a:r>
              <a:rPr lang="en-US" dirty="0" smtClean="0"/>
              <a:t>Apache, IIS , Personal Web Server, Netscape and </a:t>
            </a:r>
            <a:r>
              <a:rPr lang="en-US" dirty="0" err="1" smtClean="0"/>
              <a:t>iPlanet</a:t>
            </a:r>
            <a:r>
              <a:rPr lang="en-US" dirty="0" smtClean="0"/>
              <a:t> servers, </a:t>
            </a:r>
            <a:r>
              <a:rPr lang="en-US" dirty="0" err="1" smtClean="0"/>
              <a:t>Oreilly</a:t>
            </a:r>
            <a:r>
              <a:rPr lang="en-US" dirty="0" smtClean="0"/>
              <a:t> Website Pro server, </a:t>
            </a:r>
            <a:r>
              <a:rPr lang="en-US" dirty="0" err="1" smtClean="0"/>
              <a:t>Caudium</a:t>
            </a:r>
            <a:r>
              <a:rPr lang="en-US" dirty="0" smtClean="0"/>
              <a:t>, </a:t>
            </a:r>
            <a:r>
              <a:rPr lang="en-US" dirty="0" err="1" smtClean="0"/>
              <a:t>Xitami</a:t>
            </a:r>
            <a:r>
              <a:rPr lang="en-US" dirty="0" smtClean="0"/>
              <a:t>, </a:t>
            </a:r>
            <a:r>
              <a:rPr lang="en-US" dirty="0" err="1" smtClean="0"/>
              <a:t>OmniHTTPd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 descr="http://www.wescodns.net/services/images/server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914400"/>
            <a:ext cx="3419475" cy="3952875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http://www.redcetus.com/en/images/apach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" t="23333" r="6250" b="23333"/>
          <a:stretch>
            <a:fillRect/>
          </a:stretch>
        </p:blipFill>
        <p:spPr bwMode="auto">
          <a:xfrm>
            <a:off x="6019800" y="4876800"/>
            <a:ext cx="2500313" cy="1143000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3" name="Rectangle 12"/>
          <p:cNvSpPr/>
          <p:nvPr/>
        </p:nvSpPr>
        <p:spPr>
          <a:xfrm>
            <a:off x="0" y="0"/>
            <a:ext cx="1524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 l="10157" t="26000" r="66775" b="42000"/>
          <a:stretch>
            <a:fillRect/>
          </a:stretch>
        </p:blipFill>
        <p:spPr bwMode="auto">
          <a:xfrm>
            <a:off x="5181600" y="228600"/>
            <a:ext cx="3581400" cy="623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eeepc.net/wp-content/uploads/2009/06/m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3810000"/>
            <a:ext cx="1143000" cy="101162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100" name="Picture 4" descr="http://www.epanorama.net/blog/wp-content/uploads/2009/10/linux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066800"/>
            <a:ext cx="1136879" cy="136207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102" name="Picture 6" descr="http://nexus404.com/Blog/wp-content/uploads2/2009/01/apple-logo-blu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2438400"/>
            <a:ext cx="1295400" cy="12954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PHP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eb request processing with and without PHP.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648200" y="838200"/>
            <a:ext cx="4419600" cy="5791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1665744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2400" dirty="0" smtClean="0"/>
              <a:t>Performs programmed actions, and returns HTML code that will then be sent back to your customer's web browser.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400" dirty="0" smtClean="0"/>
              <a:t>Embedded in HTML code:</a:t>
            </a:r>
            <a:endParaRPr lang="en-US" sz="24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143000"/>
            <a:ext cx="2442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Work: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4191000"/>
            <a:ext cx="25146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html</a:t>
            </a:r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&gt;</a:t>
            </a:r>
            <a:b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body</a:t>
            </a:r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&gt;</a:t>
            </a:r>
            <a:b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?</a:t>
            </a:r>
            <a:r>
              <a:rPr lang="en-US" sz="16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php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echo</a:t>
            </a:r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"Hello World";</a:t>
            </a:r>
            <a:b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?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6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body</a:t>
            </a:r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&gt;</a:t>
            </a:r>
            <a:b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6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html</a:t>
            </a:r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PHP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"/>
          <p:cNvPicPr/>
          <p:nvPr/>
        </p:nvPicPr>
        <p:blipFill>
          <a:blip r:embed="rId2" cstate="print"/>
          <a:srcRect r="717" b="1754"/>
          <a:stretch>
            <a:fillRect/>
          </a:stretch>
        </p:blipFill>
        <p:spPr bwMode="auto">
          <a:xfrm>
            <a:off x="1447800" y="2133600"/>
            <a:ext cx="7467600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19200" y="1143000"/>
            <a:ext cx="2569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Usage: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524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PHP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143000"/>
            <a:ext cx="2569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Usage: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http://www.infoq.com/resource/news/2009/03/top-scripting-languages-php-ruby/en/resources/scripting_language_overall_satisfaction.pn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71600" y="2057400"/>
            <a:ext cx="7615005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1524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Open Source PHP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143000"/>
            <a:ext cx="551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Source PHP Systems: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765042"/>
            <a:ext cx="739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Programmed by Organizations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Professional features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Advanced Functions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Secured and Supported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Freeware or shareware</a:t>
            </a:r>
          </a:p>
          <a:p>
            <a:pPr marL="342900" indent="-342900"/>
            <a:endParaRPr lang="en-US" sz="2800" dirty="0" smtClean="0"/>
          </a:p>
          <a:p>
            <a:pPr marL="342900" indent="-342900"/>
            <a:endParaRPr lang="en-US" sz="2800" dirty="0" smtClean="0"/>
          </a:p>
        </p:txBody>
      </p:sp>
      <p:pic>
        <p:nvPicPr>
          <p:cNvPr id="11" name="Picture 10" descr="http://img12.nnm.ru/d/e/1/0/7/de107bcc0f542e509a98aa02b7e44a72_full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826326" y="4191000"/>
            <a:ext cx="911926" cy="905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8" name="Picture 17" descr="http://plentyofhosting.com/logos/phpbb_logo.jpg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664526" y="4419600"/>
            <a:ext cx="911926" cy="854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3" name="Picture 12" descr="http://myhosting.com/blog/wp-content/uploads/2009/10/Joomla_Logo_Vert_Color1.png"/>
          <p:cNvPicPr/>
          <p:nvPr/>
        </p:nvPicPr>
        <p:blipFill>
          <a:blip r:embed="rId6" r:link="rId7" cstate="print"/>
          <a:srcRect l="3401" r="8815"/>
          <a:stretch>
            <a:fillRect/>
          </a:stretch>
        </p:blipFill>
        <p:spPr bwMode="auto">
          <a:xfrm>
            <a:off x="3505200" y="4648200"/>
            <a:ext cx="911926" cy="911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2" name="Picture 11" descr="http://www.ibexpert.net/ibe/uploads/Main/FirebirdPhoenix_Logo.gif"/>
          <p:cNvPicPr/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4343400" y="4879274"/>
            <a:ext cx="911926" cy="911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4" name="Picture 13" descr="http://qwertyphilia.com/wp-content/uploads/2009/01/drupal1.gif"/>
          <p:cNvPicPr/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5181600" y="5107874"/>
            <a:ext cx="911926" cy="911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5" name="Picture 14" descr="http://userserve-ak.last.fm/serve/_/4597598/Lastfm+for+Wordpress+logo.png"/>
          <p:cNvPicPr/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6019800" y="5336474"/>
            <a:ext cx="911926" cy="911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6" name="Picture 15" descr="http://www.iconarchive.com/icons/benjigarner/softdimension/Xoops-256x256.png"/>
          <p:cNvPicPr/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6858000" y="5565074"/>
            <a:ext cx="911926" cy="911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7" name="Picture 16" descr="http://www.installatron.com/script_images/phpnuke_logo.gif"/>
          <p:cNvPicPr/>
          <p:nvPr/>
        </p:nvPicPr>
        <p:blipFill>
          <a:blip r:embed="rId16" r:link="rId17" cstate="print"/>
          <a:srcRect t="-139796" b="-205103"/>
          <a:stretch>
            <a:fillRect/>
          </a:stretch>
        </p:blipFill>
        <p:spPr bwMode="auto">
          <a:xfrm>
            <a:off x="7696200" y="5793674"/>
            <a:ext cx="911926" cy="911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9" name="Rectangle 18"/>
          <p:cNvSpPr/>
          <p:nvPr/>
        </p:nvSpPr>
        <p:spPr>
          <a:xfrm>
            <a:off x="0" y="0"/>
            <a:ext cx="152400" cy="18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Open Source PHP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143000"/>
            <a:ext cx="551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Source PHP Systems: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 descr="php-top20-april-sc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7772400" cy="4191000"/>
          </a:xfrm>
          <a:prstGeom prst="roundRect">
            <a:avLst>
              <a:gd name="adj" fmla="val 63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ctangle 19"/>
          <p:cNvSpPr/>
          <p:nvPr/>
        </p:nvSpPr>
        <p:spPr>
          <a:xfrm>
            <a:off x="0" y="0"/>
            <a:ext cx="152400" cy="213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821</Words>
  <Application>Microsoft Office PowerPoint</Application>
  <PresentationFormat>On-screen Show (4:3)</PresentationFormat>
  <Paragraphs>198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XPS</dc:creator>
  <cp:lastModifiedBy>xps</cp:lastModifiedBy>
  <cp:revision>96</cp:revision>
  <dcterms:created xsi:type="dcterms:W3CDTF">2009-12-04T04:05:02Z</dcterms:created>
  <dcterms:modified xsi:type="dcterms:W3CDTF">2009-12-09T23:46:48Z</dcterms:modified>
</cp:coreProperties>
</file>