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9" r:id="rId2"/>
  </p:sldMasterIdLst>
  <p:notesMasterIdLst>
    <p:notesMasterId r:id="rId21"/>
  </p:notesMasterIdLst>
  <p:handoutMasterIdLst>
    <p:handoutMasterId r:id="rId22"/>
  </p:handoutMasterIdLst>
  <p:sldIdLst>
    <p:sldId id="317" r:id="rId3"/>
    <p:sldId id="318" r:id="rId4"/>
    <p:sldId id="321" r:id="rId5"/>
    <p:sldId id="322" r:id="rId6"/>
    <p:sldId id="325" r:id="rId7"/>
    <p:sldId id="323" r:id="rId8"/>
    <p:sldId id="324" r:id="rId9"/>
    <p:sldId id="319" r:id="rId10"/>
    <p:sldId id="320" r:id="rId11"/>
    <p:sldId id="316" r:id="rId12"/>
    <p:sldId id="311" r:id="rId13"/>
    <p:sldId id="312" r:id="rId14"/>
    <p:sldId id="308" r:id="rId15"/>
    <p:sldId id="309" r:id="rId16"/>
    <p:sldId id="315" r:id="rId17"/>
    <p:sldId id="328" r:id="rId18"/>
    <p:sldId id="327" r:id="rId19"/>
    <p:sldId id="326" r:id="rId20"/>
  </p:sldIdLst>
  <p:sldSz cx="9144000" cy="6858000" type="screen4x3"/>
  <p:notesSz cx="7010400" cy="92964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Segoe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egoe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 useTimings="0">
    <p:present/>
    <p:sldAll/>
    <p:penClr>
      <a:srgbClr val="FF0000"/>
    </p:penClr>
  </p:showPr>
  <p:clrMru>
    <a:srgbClr val="1A09F7"/>
    <a:srgbClr val="FFCCCC"/>
    <a:srgbClr val="FF7C80"/>
    <a:srgbClr val="08F81F"/>
    <a:srgbClr val="FF9999"/>
    <a:srgbClr val="04E4FC"/>
    <a:srgbClr val="777777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0" autoAdjust="0"/>
    <p:restoredTop sz="90125" autoAdjust="0"/>
  </p:normalViewPr>
  <p:slideViewPr>
    <p:cSldViewPr snapToGrid="0">
      <p:cViewPr>
        <p:scale>
          <a:sx n="75" d="100"/>
          <a:sy n="75" d="100"/>
        </p:scale>
        <p:origin x="-756" y="282"/>
      </p:cViewPr>
      <p:guideLst>
        <p:guide orient="horz" pos="144"/>
        <p:guide orient="horz" pos="4176"/>
        <p:guide orient="horz" pos="893"/>
        <p:guide orient="horz" pos="1200"/>
        <p:guide orient="horz" pos="1492"/>
        <p:guide orient="horz" pos="2764"/>
        <p:guide pos="240"/>
        <p:guide pos="5627"/>
        <p:guide pos="4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714" y="403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1200" b="1">
                <a:effectLst/>
                <a:latin typeface="Segoe Semibol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000">
                <a:effectLst/>
                <a:latin typeface="Segoe" pitchFamily="34" charset="0"/>
              </a:defRPr>
            </a:lvl1pPr>
          </a:lstStyle>
          <a:p>
            <a:pPr>
              <a:defRPr/>
            </a:pPr>
            <a:fld id="{757FD9A1-65E7-42CF-9C29-182F184DE7DE}" type="datetime8">
              <a:rPr lang="en-US"/>
              <a:pPr>
                <a:defRPr/>
              </a:pPr>
              <a:t>8/26/2009 5:48 PM</a:t>
            </a:fld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84925" y="8831263"/>
            <a:ext cx="625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 b="1">
                <a:effectLst/>
                <a:latin typeface="Segoe Semibold" pitchFamily="34" charset="0"/>
              </a:defRPr>
            </a:lvl1pPr>
          </a:lstStyle>
          <a:p>
            <a:pPr>
              <a:defRPr/>
            </a:pPr>
            <a:fld id="{850BBAF8-C407-4006-98D8-1DEEF2FC5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85A561A1-71D1-4483-A88B-842B0AC931A2}" type="datetime8">
              <a:rPr lang="en-US"/>
              <a:pPr>
                <a:defRPr/>
              </a:pPr>
              <a:t>8/26/2009 5:48 PM</a:t>
            </a:fld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57927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 eaLnBrk="1" hangingPunct="1">
              <a:lnSpc>
                <a:spcPct val="100000"/>
              </a:lnSpc>
              <a:spcBef>
                <a:spcPct val="0"/>
              </a:spcBef>
              <a:defRPr sz="800">
                <a:effectLst/>
                <a:latin typeface="Segoe" pitchFamily="34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©2005 Microsoft Corporation. All rights reserved.</a:t>
            </a:r>
          </a:p>
          <a:p>
            <a:pPr>
              <a:defRPr/>
            </a:pPr>
            <a:r>
              <a:rPr lang="en-US"/>
              <a:t>This presentation is for informational purposes only. Microsoft makes no warranties, express or implied, in this summary.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07063" y="8829675"/>
            <a:ext cx="13017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lnSpc>
                <a:spcPct val="100000"/>
              </a:lnSpc>
              <a:spcBef>
                <a:spcPct val="0"/>
              </a:spcBef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9EAC0CD0-DB8E-4177-998E-938BC85B7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01BBB5-8EBA-468D-A480-0260566868D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C0D76D-DAD5-43CD-AF22-B54865094CD7}" type="slidenum">
              <a:rPr lang="ar-SA" smtClean="0"/>
              <a:pPr/>
              <a:t>4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EC324-E470-4234-92D7-9B2487D54850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4113751-E1B9-4596-9455-338D069E026D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E07AC-F0D7-49BB-A909-5BE06CDD69E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ribb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-33338" y="2039938"/>
            <a:ext cx="9177338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0" descr="pikepeak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5000" y="3049588"/>
            <a:ext cx="6696075" cy="585787"/>
          </a:xfrm>
          <a:ln algn="ctr"/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5000" y="4387850"/>
            <a:ext cx="6642100" cy="420688"/>
          </a:xfrm>
        </p:spPr>
        <p:txBody>
          <a:bodyPr/>
          <a:lstStyle>
            <a:lvl1pPr marL="0" indent="0">
              <a:spcBef>
                <a:spcPct val="0"/>
              </a:spcBef>
              <a:buFont typeface="Wingdings 2" pitchFamily="18" charset="2"/>
              <a:buNone/>
              <a:defRPr sz="2400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7106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5522-76F7-4C83-9F78-C6E7534F0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8130" name="Photo Editor Photo" r:id="rId3" imgW="1647619" imgH="1600000" progId="">
              <p:embed/>
            </p:oleObj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200025"/>
            <a:ext cx="2101850" cy="2844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00025"/>
            <a:ext cx="6156325" cy="2844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00608-F248-43F3-B4AB-9FFA2D5AC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Chow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86021-4C7A-4968-8CC9-EFCEABA13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Chow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31784-8E35-4AF9-9FE0-D84B18B40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0962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03313"/>
            <a:ext cx="4129088" cy="194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103313"/>
            <a:ext cx="4129087" cy="1941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C6CE1-B16E-4265-92EA-312BEE0B0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1986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10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D567-444C-41E1-A262-403689FC0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3010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927DC-081D-430A-812E-2727E9D36D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4034" name="Photo Editor Photo" r:id="rId3" imgW="1647619" imgH="1600000" progId="">
              <p:embed/>
            </p:oleObj>
          </a:graphicData>
        </a:graphic>
      </p:graphicFrame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2C9C6-C796-4B04-9892-3046B2C8B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5058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3F494-BDE2-42E0-95B4-7E89D6562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46082" name="Photo Editor Photo" r:id="rId3" imgW="1647619" imgH="160000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1E225-37A6-4819-8E75-FF282146A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00025"/>
            <a:ext cx="83820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74001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Title Slide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03313"/>
            <a:ext cx="841057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7845425" y="0"/>
          <a:ext cx="1298575" cy="1260475"/>
        </p:xfrm>
        <a:graphic>
          <a:graphicData uri="http://schemas.openxmlformats.org/presentationml/2006/ole">
            <p:oleObj spid="_x0000_s1026" name="Photo Editor Photo" r:id="rId15" imgW="1647619" imgH="1600000" progId="">
              <p:embed/>
            </p:oleObj>
          </a:graphicData>
        </a:graphic>
      </p:graphicFrame>
      <p:sp>
        <p:nvSpPr>
          <p:cNvPr id="1037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1" i="1" dirty="0" smtClean="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1" i="1" dirty="0" smtClean="0"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Chow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1" i="1">
                <a:effectLst/>
                <a:latin typeface="Arial" charset="0"/>
              </a:defRPr>
            </a:lvl1pPr>
          </a:lstStyle>
          <a:p>
            <a:pPr>
              <a:defRPr/>
            </a:pPr>
            <a:fld id="{FA13B8FE-8F6F-428B-8F50-F1CF24951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58" r:id="rId2"/>
    <p:sldLayoutId id="2147483759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2pPr>
      <a:lvl3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3pPr>
      <a:lvl4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4pPr>
      <a:lvl5pPr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5pPr>
      <a:lvl6pPr marL="4572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6pPr>
      <a:lvl7pPr marL="9144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7pPr>
      <a:lvl8pPr marL="13716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8pPr>
      <a:lvl9pPr marL="1828800" algn="l" rtl="0" fontAlgn="base">
        <a:lnSpc>
          <a:spcPct val="90000"/>
        </a:lnSpc>
        <a:spcBef>
          <a:spcPct val="30000"/>
        </a:spcBef>
        <a:spcAft>
          <a:spcPct val="0"/>
        </a:spcAft>
        <a:defRPr sz="48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Segoe Semibold" pitchFamily="34" charset="0"/>
        </a:defRPr>
      </a:lvl9pPr>
    </p:titleStyle>
    <p:bodyStyle>
      <a:lvl1pPr marL="461963" indent="-46196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Font typeface="Wingdings 2" pitchFamily="18" charset="2"/>
        <a:buBlip>
          <a:blip r:embed="rId16"/>
        </a:buBlip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850900" indent="-3873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257300" indent="-404813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55763" indent="-396875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2638" indent="-3952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098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670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42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1438" indent="-395288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chemeClr val="tx2"/>
        </a:buClr>
        <a:buSzPct val="75000"/>
        <a:buFont typeface="Wingdings 2" pitchFamily="18" charset="2"/>
        <a:buBlip>
          <a:blip r:embed="rId17"/>
        </a:buBlip>
        <a:defRPr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FB0CA-3B7D-41C6-9E70-987A23ECDF58}" type="datetimeFigureOut">
              <a:rPr lang="en-US" smtClean="0"/>
              <a:pPr/>
              <a:t>8/26/2009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7FA-E440-4C60-BDFF-6643940EA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gif"/><Relationship Id="rId5" Type="http://schemas.openxmlformats.org/officeDocument/2006/relationships/image" Target="../media/image25.pn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viva.uccs.edu/ictf/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041400" y="2100317"/>
            <a:ext cx="6696075" cy="757130"/>
          </a:xfrm>
        </p:spPr>
        <p:txBody>
          <a:bodyPr/>
          <a:lstStyle/>
          <a:p>
            <a:pPr algn="ctr"/>
            <a:r>
              <a:rPr lang="en-US" sz="4800" dirty="0" smtClean="0"/>
              <a:t>Secure Smart Grids</a:t>
            </a:r>
            <a:endParaRPr lang="en-US" sz="4800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698500" y="3752850"/>
            <a:ext cx="7645400" cy="1975926"/>
          </a:xfrm>
        </p:spPr>
        <p:txBody>
          <a:bodyPr/>
          <a:lstStyle/>
          <a:p>
            <a:pPr algn="ctr"/>
            <a:r>
              <a:rPr lang="en-US" sz="3600" dirty="0" smtClean="0"/>
              <a:t>Edward Chow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Professor of Computer Science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University of Colorado at Colorado Springs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24522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245225"/>
            <a:ext cx="2895600" cy="476250"/>
          </a:xfrm>
        </p:spPr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Trans-Smart Grid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632311"/>
          </a:xfrm>
        </p:spPr>
        <p:txBody>
          <a:bodyPr/>
          <a:lstStyle/>
          <a:p>
            <a:r>
              <a:rPr lang="en-US" dirty="0" smtClean="0"/>
              <a:t>Inter-</a:t>
            </a:r>
            <a:r>
              <a:rPr lang="en-US" dirty="0" err="1" smtClean="0"/>
              <a:t>operabilities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Key Management Systems/KMIP</a:t>
            </a:r>
          </a:p>
          <a:p>
            <a:r>
              <a:rPr lang="en-US" dirty="0" smtClean="0"/>
              <a:t>Coordinated Intrusion detection and handling (</a:t>
            </a:r>
            <a:r>
              <a:rPr lang="en-US" dirty="0" err="1" smtClean="0"/>
              <a:t>DDoS</a:t>
            </a:r>
            <a:r>
              <a:rPr lang="en-US" dirty="0" smtClean="0"/>
              <a:t> attacks)</a:t>
            </a:r>
          </a:p>
          <a:p>
            <a:r>
              <a:rPr lang="en-US" dirty="0" smtClean="0"/>
              <a:t>Coordinated disaster recovery and outage management</a:t>
            </a:r>
          </a:p>
          <a:p>
            <a:r>
              <a:rPr lang="en-US" dirty="0" smtClean="0"/>
              <a:t>Protect security access to systems providing new smart grid services/feature </a:t>
            </a:r>
          </a:p>
          <a:p>
            <a:pPr lvl="1"/>
            <a:r>
              <a:rPr lang="en-US" dirty="0" smtClean="0"/>
              <a:t>proposed energy storage system</a:t>
            </a:r>
          </a:p>
          <a:p>
            <a:pPr lvl="1"/>
            <a:r>
              <a:rPr lang="en-US" dirty="0" smtClean="0"/>
              <a:t>Hybrid/electric charging station (Mutual authentication; authentication of keys issued by different utilities/vendors)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701731"/>
          </a:xfrm>
        </p:spPr>
        <p:txBody>
          <a:bodyPr/>
          <a:lstStyle/>
          <a:p>
            <a:r>
              <a:rPr lang="en-US" sz="4400" dirty="0" smtClean="0"/>
              <a:t>Secure Smart Grid Challenges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4773614"/>
          </a:xfrm>
        </p:spPr>
        <p:txBody>
          <a:bodyPr/>
          <a:lstStyle/>
          <a:p>
            <a:r>
              <a:rPr lang="en-US" sz="2600" dirty="0" smtClean="0"/>
              <a:t>Utilization of Internet and related IP and wireless technologies</a:t>
            </a:r>
            <a:r>
              <a:rPr lang="en-US" sz="2600" dirty="0" smtClean="0">
                <a:sym typeface="Wingdings" pitchFamily="2" charset="2"/>
              </a:rPr>
              <a:t> </a:t>
            </a:r>
            <a:r>
              <a:rPr lang="en-US" sz="2600" dirty="0" smtClean="0"/>
              <a:t>expose the system to easy, remote, extern </a:t>
            </a:r>
            <a:r>
              <a:rPr lang="en-US" sz="2600" dirty="0" smtClean="0">
                <a:solidFill>
                  <a:srgbClr val="FFCCCC"/>
                </a:solidFill>
              </a:rPr>
              <a:t>cyber threats </a:t>
            </a:r>
            <a:r>
              <a:rPr lang="en-US" sz="2600" dirty="0" smtClean="0"/>
              <a:t>such as </a:t>
            </a:r>
            <a:r>
              <a:rPr lang="en-US" sz="2600" dirty="0" err="1" smtClean="0"/>
              <a:t>DDoS</a:t>
            </a:r>
            <a:r>
              <a:rPr lang="en-US" sz="2600" dirty="0" smtClean="0"/>
              <a:t> attacks from North Korea.</a:t>
            </a:r>
          </a:p>
          <a:p>
            <a:r>
              <a:rPr lang="en-US" sz="2600" dirty="0" smtClean="0"/>
              <a:t>immense areas to be monitored and physically secured.</a:t>
            </a:r>
          </a:p>
          <a:p>
            <a:r>
              <a:rPr lang="en-US" sz="2600" dirty="0" smtClean="0"/>
              <a:t>infrastructure security and cyber security need to be addressed. </a:t>
            </a:r>
          </a:p>
          <a:p>
            <a:r>
              <a:rPr lang="en-US" sz="2600" dirty="0" smtClean="0"/>
              <a:t>Threats can come from hostile governments, terrorist groups, disgruntled employees, malicious intruders, complexities, accidents, natural disasters as well as malicious or accidental actions by insiders.</a:t>
            </a:r>
            <a:endParaRPr lang="en-US" sz="2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Chow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646331"/>
          </a:xfrm>
        </p:spPr>
        <p:txBody>
          <a:bodyPr/>
          <a:lstStyle/>
          <a:p>
            <a:r>
              <a:rPr lang="en-US" sz="4000" dirty="0" smtClean="0"/>
              <a:t>What is wrong with this picture?</a:t>
            </a:r>
            <a:endParaRPr lang="en-US" sz="4000" dirty="0"/>
          </a:p>
        </p:txBody>
      </p:sp>
      <p:pic>
        <p:nvPicPr>
          <p:cNvPr id="8" name="Content Placeholder 7" descr="CollectorSecurityProble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8745" y="836613"/>
            <a:ext cx="7083855" cy="582799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600700" y="4241800"/>
            <a:ext cx="215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Real picture from a SG vendor's brochure:-)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RMSSGI Security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059847"/>
          </a:xfrm>
        </p:spPr>
        <p:txBody>
          <a:bodyPr/>
          <a:lstStyle/>
          <a:p>
            <a:r>
              <a:rPr lang="en-US" dirty="0" smtClean="0"/>
              <a:t>Mission: 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>
                <a:solidFill>
                  <a:srgbClr val="08F81F"/>
                </a:solidFill>
              </a:rPr>
              <a:t>Improve the security of national smart grid infrastructure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CCCC"/>
                </a:solidFill>
              </a:rPr>
              <a:t>impact future security standards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for smart grids through coordinated large scale multi-utilities demo projects.”</a:t>
            </a:r>
          </a:p>
          <a:p>
            <a:r>
              <a:rPr lang="en-US" dirty="0" smtClean="0"/>
              <a:t>Program Team Members:</a:t>
            </a:r>
          </a:p>
          <a:p>
            <a:pPr lvl="1"/>
            <a:r>
              <a:rPr lang="en-US" dirty="0" smtClean="0"/>
              <a:t>Dr. Edward Chow (Cyber Security) Project Co-Lead</a:t>
            </a:r>
          </a:p>
          <a:p>
            <a:pPr lvl="1"/>
            <a:r>
              <a:rPr lang="en-US" dirty="0" smtClean="0"/>
              <a:t>Dr. Ray </a:t>
            </a:r>
            <a:r>
              <a:rPr lang="en-US" dirty="0" err="1" smtClean="0"/>
              <a:t>Tretcher</a:t>
            </a:r>
            <a:r>
              <a:rPr lang="en-US" dirty="0" smtClean="0"/>
              <a:t> (Infrastructure Security) Co-Lead.</a:t>
            </a:r>
          </a:p>
          <a:p>
            <a:pPr lvl="1"/>
            <a:r>
              <a:rPr lang="en-US" dirty="0" smtClean="0"/>
              <a:t>23 Researchers from MIT Lincoln Lab, Sandia, UCB, UCCS, CSU, DHS, LM, Bell Lab, CS Utilities, </a:t>
            </a:r>
            <a:r>
              <a:rPr lang="en-US" dirty="0" err="1" smtClean="0"/>
              <a:t>Northcom</a:t>
            </a:r>
            <a:r>
              <a:rPr lang="en-US" dirty="0" smtClean="0"/>
              <a:t>, Merrick, NISSSC</a:t>
            </a:r>
          </a:p>
          <a:p>
            <a:r>
              <a:rPr lang="en-US" dirty="0" smtClean="0"/>
              <a:t>See web site: http://athena.uccs.edu/ssg/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SSG Program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4191917"/>
          </a:xfrm>
        </p:spPr>
        <p:txBody>
          <a:bodyPr/>
          <a:lstStyle/>
          <a:p>
            <a:r>
              <a:rPr lang="en-US" sz="2400" dirty="0" smtClean="0"/>
              <a:t>Ensure ability to ensure the three basic security service availability, integrity, and confidentiality (CIA) of smart grids. </a:t>
            </a:r>
          </a:p>
          <a:p>
            <a:r>
              <a:rPr lang="en-US" sz="2400" dirty="0" smtClean="0"/>
              <a:t>Incorporate the new physical/cyber security technologies and best practices in security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guarantee the uninterrupted service delivery even under </a:t>
            </a:r>
            <a:r>
              <a:rPr lang="en-US" sz="2400" dirty="0" err="1" smtClean="0"/>
              <a:t>DDoS</a:t>
            </a:r>
            <a:r>
              <a:rPr lang="en-US" sz="2400" dirty="0" smtClean="0"/>
              <a:t> or malicious worm attacks, </a:t>
            </a:r>
          </a:p>
          <a:p>
            <a:r>
              <a:rPr lang="en-US" sz="2400" dirty="0" smtClean="0"/>
              <a:t>Monitor, locate, isolate, and respond to physical attacks, </a:t>
            </a:r>
          </a:p>
          <a:p>
            <a:r>
              <a:rPr lang="en-US" sz="2400" dirty="0" smtClean="0"/>
              <a:t>Ensure the integrity of the operation and data collection, </a:t>
            </a:r>
          </a:p>
          <a:p>
            <a:r>
              <a:rPr lang="en-US" sz="2400" dirty="0" smtClean="0"/>
              <a:t>Protect the privacy of its customers/employees and the confidentiality of the system data and programs.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646331"/>
          </a:xfrm>
        </p:spPr>
        <p:txBody>
          <a:bodyPr/>
          <a:lstStyle/>
          <a:p>
            <a:r>
              <a:rPr lang="en-US" sz="4000" dirty="0" smtClean="0"/>
              <a:t>Program Concepts/Demo Projects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521512"/>
          </a:xfrm>
        </p:spPr>
        <p:txBody>
          <a:bodyPr/>
          <a:lstStyle/>
          <a:p>
            <a:r>
              <a:rPr lang="en-US" sz="2000" dirty="0" smtClean="0"/>
              <a:t>Cross Domain Secure Information Sharing  For </a:t>
            </a:r>
            <a:r>
              <a:rPr lang="en-US" sz="2000" dirty="0" err="1" smtClean="0"/>
              <a:t>DDoS</a:t>
            </a:r>
            <a:r>
              <a:rPr lang="en-US" sz="2000" dirty="0" smtClean="0"/>
              <a:t> Defense and Coordinated Disaster Recovery </a:t>
            </a:r>
          </a:p>
          <a:p>
            <a:r>
              <a:rPr lang="en-US" sz="2000" dirty="0" smtClean="0"/>
              <a:t>Key Management and Distribution </a:t>
            </a:r>
          </a:p>
          <a:p>
            <a:r>
              <a:rPr lang="en-US" sz="2000" dirty="0" smtClean="0"/>
              <a:t>Secure Collective Smart Grid Defense </a:t>
            </a:r>
          </a:p>
          <a:p>
            <a:r>
              <a:rPr lang="en-US" sz="2000" dirty="0" smtClean="0"/>
              <a:t>Secure SCADA and Efficient Multi End Point Security </a:t>
            </a:r>
          </a:p>
          <a:p>
            <a:r>
              <a:rPr lang="en-US" sz="2000" dirty="0" smtClean="0"/>
              <a:t>Biotope based Biometric Authentication Infrastructure  </a:t>
            </a:r>
          </a:p>
          <a:p>
            <a:r>
              <a:rPr lang="en-US" sz="2000" dirty="0" smtClean="0"/>
              <a:t>Meter Data Integrity  for Peak/Outage  Management </a:t>
            </a:r>
          </a:p>
          <a:p>
            <a:r>
              <a:rPr lang="en-US" sz="2000" dirty="0" smtClean="0"/>
              <a:t>Penetration Testing, Software Scanning, and Vulnerability Analysis</a:t>
            </a:r>
          </a:p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STRATPOWER-M:  Strategic Power Deployment (Mobile)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Last Count:   $200M RMSSGI proposal</a:t>
            </a:r>
            <a:br>
              <a:rPr lang="en-US" sz="2400" dirty="0" smtClean="0"/>
            </a:br>
            <a:r>
              <a:rPr lang="en-US" sz="2400" dirty="0" smtClean="0"/>
              <a:t>Security program portion: $38M; </a:t>
            </a:r>
            <a:br>
              <a:rPr lang="en-US" sz="2400" dirty="0" smtClean="0"/>
            </a:br>
            <a:r>
              <a:rPr lang="en-US" sz="2400" dirty="0" smtClean="0"/>
              <a:t>UCCS: $7.3M </a:t>
            </a:r>
            <a:br>
              <a:rPr lang="en-US" sz="2400" dirty="0" smtClean="0"/>
            </a:br>
            <a:r>
              <a:rPr lang="en-US" sz="2400" dirty="0" smtClean="0"/>
              <a:t>Sturman Industry: $3M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8382000" cy="646331"/>
          </a:xfrm>
        </p:spPr>
        <p:txBody>
          <a:bodyPr/>
          <a:lstStyle/>
          <a:p>
            <a:r>
              <a:rPr lang="en-US" sz="4000" dirty="0" smtClean="0"/>
              <a:t>Security Standards for Smart Grids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510601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In RMSSG demo projects, the following standards and suggested best practices apply:</a:t>
            </a:r>
          </a:p>
          <a:p>
            <a:pPr lvl="0"/>
            <a:r>
              <a:rPr lang="en-US" sz="1800" dirty="0" smtClean="0"/>
              <a:t>NIST SP 800-82, Guide to Industrial Control Systems (ICS) Security.</a:t>
            </a:r>
          </a:p>
          <a:p>
            <a:pPr lvl="0"/>
            <a:r>
              <a:rPr lang="en-US" sz="1800" dirty="0" smtClean="0"/>
              <a:t>NIST SP 800-53, </a:t>
            </a:r>
            <a:r>
              <a:rPr lang="en-US" sz="1800" i="1" dirty="0" smtClean="0"/>
              <a:t>Recommended Security Controls for Federal Information Systems</a:t>
            </a:r>
            <a:endParaRPr lang="en-US" sz="1800" dirty="0" smtClean="0"/>
          </a:p>
          <a:p>
            <a:pPr lvl="0"/>
            <a:r>
              <a:rPr lang="en-US" sz="1800" dirty="0" smtClean="0"/>
              <a:t>FIPS 200</a:t>
            </a:r>
            <a:r>
              <a:rPr lang="en-US" sz="1800" i="1" dirty="0" smtClean="0"/>
              <a:t>, Minimum Security Requirements for Federal information and Information System.</a:t>
            </a:r>
            <a:endParaRPr lang="en-US" sz="1800" dirty="0" smtClean="0"/>
          </a:p>
          <a:p>
            <a:pPr lvl="0"/>
            <a:r>
              <a:rPr lang="en-US" sz="1800" dirty="0" smtClean="0"/>
              <a:t>NIST SP 800-30, </a:t>
            </a:r>
            <a:r>
              <a:rPr lang="en-US" sz="1800" i="1" dirty="0" smtClean="0"/>
              <a:t>Risk Management Guide for Information Technology Systems,</a:t>
            </a:r>
            <a:endParaRPr lang="en-US" sz="1800" dirty="0" smtClean="0"/>
          </a:p>
          <a:p>
            <a:pPr lvl="0"/>
            <a:r>
              <a:rPr lang="en-US" sz="1800" dirty="0" smtClean="0"/>
              <a:t>NIST SP 800-37, </a:t>
            </a:r>
            <a:r>
              <a:rPr lang="en-US" sz="1800" i="1" dirty="0" smtClean="0"/>
              <a:t>Guide for the Security Certification and Accreditation of Federal Information Systems</a:t>
            </a:r>
            <a:endParaRPr lang="en-US" sz="1800" dirty="0" smtClean="0"/>
          </a:p>
          <a:p>
            <a:pPr lvl="0"/>
            <a:r>
              <a:rPr lang="en-US" sz="1800" dirty="0" smtClean="0"/>
              <a:t>NIST Smart Grid Interoperability Standards Framework, Release 1.0 </a:t>
            </a:r>
          </a:p>
          <a:p>
            <a:pPr lvl="0"/>
            <a:r>
              <a:rPr lang="en-US" sz="1800" dirty="0" smtClean="0"/>
              <a:t>NIST: AMI-SEC System Security Requirements</a:t>
            </a:r>
          </a:p>
          <a:p>
            <a:pPr lvl="0"/>
            <a:r>
              <a:rPr lang="en-US" sz="1800" dirty="0" smtClean="0"/>
              <a:t>FERC/NERC Critical Infrastructure Protection Standards</a:t>
            </a:r>
          </a:p>
          <a:p>
            <a:r>
              <a:rPr lang="en-US" sz="1800" dirty="0" smtClean="0"/>
              <a:t>DHS: Catalog of Control Systems Security: Recommendations for Standards Developers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1814513"/>
            <a:ext cx="1809750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762000" y="5319713"/>
            <a:ext cx="6172200" cy="1081087"/>
            <a:chOff x="762000" y="5091783"/>
            <a:chExt cx="6172200" cy="1080417"/>
          </a:xfrm>
        </p:grpSpPr>
        <p:grpSp>
          <p:nvGrpSpPr>
            <p:cNvPr id="3" name="Group 22"/>
            <p:cNvGrpSpPr>
              <a:grpSpLocks noChangeAspect="1"/>
            </p:cNvGrpSpPr>
            <p:nvPr/>
          </p:nvGrpSpPr>
          <p:grpSpPr bwMode="auto">
            <a:xfrm>
              <a:off x="762000" y="5091783"/>
              <a:ext cx="2514600" cy="1080417"/>
              <a:chOff x="1600200" y="2736817"/>
              <a:chExt cx="4136572" cy="1777309"/>
            </a:xfrm>
          </p:grpSpPr>
          <p:pic>
            <p:nvPicPr>
              <p:cNvPr id="2070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4444" t="24889" r="21667" b="50221"/>
              <a:stretch>
                <a:fillRect/>
              </a:stretch>
            </p:blipFill>
            <p:spPr bwMode="auto">
              <a:xfrm>
                <a:off x="1600200" y="3048001"/>
                <a:ext cx="4136572" cy="1466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9843" b="53145"/>
              <a:stretch>
                <a:fillRect/>
              </a:stretch>
            </p:blipFill>
            <p:spPr bwMode="auto">
              <a:xfrm>
                <a:off x="4190998" y="2736817"/>
                <a:ext cx="1472980" cy="7798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38" name="TextBox 37"/>
            <p:cNvSpPr txBox="1"/>
            <p:nvPr/>
          </p:nvSpPr>
          <p:spPr>
            <a:xfrm>
              <a:off x="3581400" y="5231396"/>
              <a:ext cx="3352800" cy="831334"/>
            </a:xfrm>
            <a:prstGeom prst="rect">
              <a:avLst/>
            </a:prstGeom>
            <a:gradFill flip="none" rotWithShape="0">
              <a:gsLst>
                <a:gs pos="21000">
                  <a:srgbClr val="92D050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  <a:tileRect/>
            </a:gra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0033CC"/>
                  </a:solidFill>
                  <a:latin typeface="+mn-lt"/>
                </a:rPr>
                <a:t>Deployment of </a:t>
              </a:r>
              <a:r>
                <a:rPr lang="en-US" sz="1200" b="1" dirty="0">
                  <a:solidFill>
                    <a:srgbClr val="FF0000"/>
                  </a:solidFill>
                  <a:latin typeface="+mn-lt"/>
                </a:rPr>
                <a:t>mobile power generation </a:t>
              </a:r>
              <a:r>
                <a:rPr lang="en-US" sz="1200" b="1" dirty="0">
                  <a:solidFill>
                    <a:srgbClr val="0033CC"/>
                  </a:solidFill>
                  <a:latin typeface="+mn-lt"/>
                </a:rPr>
                <a:t>can be connected to the Smart Grid at strategic locations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latin typeface="+mn-lt"/>
                </a:rPr>
                <a:t>(The electric generator is </a:t>
              </a:r>
              <a:r>
                <a:rPr lang="en-US" sz="1200" u="sng" dirty="0">
                  <a:latin typeface="+mn-lt"/>
                </a:rPr>
                <a:t>driven by the vehicles primary Digital Engine</a:t>
              </a:r>
              <a:r>
                <a:rPr lang="en-US" sz="1200" dirty="0">
                  <a:latin typeface="+mn-lt"/>
                </a:rPr>
                <a:t>)</a:t>
              </a:r>
            </a:p>
          </p:txBody>
        </p:sp>
      </p:grpSp>
      <p:sp>
        <p:nvSpPr>
          <p:cNvPr id="2052" name="TextBox 43"/>
          <p:cNvSpPr txBox="1">
            <a:spLocks noChangeArrowheads="1"/>
          </p:cNvSpPr>
          <p:nvPr/>
        </p:nvSpPr>
        <p:spPr bwMode="auto">
          <a:xfrm>
            <a:off x="381000" y="53975"/>
            <a:ext cx="8305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00B050"/>
                </a:solidFill>
                <a:latin typeface="Calibri" pitchFamily="34" charset="0"/>
              </a:rPr>
              <a:t>Strategic Power Deployment</a:t>
            </a:r>
          </a:p>
        </p:txBody>
      </p:sp>
      <p:sp>
        <p:nvSpPr>
          <p:cNvPr id="45" name="Freeform 44"/>
          <p:cNvSpPr/>
          <p:nvPr/>
        </p:nvSpPr>
        <p:spPr>
          <a:xfrm>
            <a:off x="3121025" y="6161088"/>
            <a:ext cx="754063" cy="184150"/>
          </a:xfrm>
          <a:custGeom>
            <a:avLst/>
            <a:gdLst>
              <a:gd name="connsiteX0" fmla="*/ 0 w 754380"/>
              <a:gd name="connsiteY0" fmla="*/ 0 h 184785"/>
              <a:gd name="connsiteX1" fmla="*/ 148590 w 754380"/>
              <a:gd name="connsiteY1" fmla="*/ 171450 h 184785"/>
              <a:gd name="connsiteX2" fmla="*/ 480060 w 754380"/>
              <a:gd name="connsiteY2" fmla="*/ 80010 h 184785"/>
              <a:gd name="connsiteX3" fmla="*/ 754380 w 754380"/>
              <a:gd name="connsiteY3" fmla="*/ 160020 h 18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4380" h="184785">
                <a:moveTo>
                  <a:pt x="0" y="0"/>
                </a:moveTo>
                <a:cubicBezTo>
                  <a:pt x="34290" y="79057"/>
                  <a:pt x="68580" y="158115"/>
                  <a:pt x="148590" y="171450"/>
                </a:cubicBezTo>
                <a:cubicBezTo>
                  <a:pt x="228600" y="184785"/>
                  <a:pt x="379095" y="81915"/>
                  <a:pt x="480060" y="80010"/>
                </a:cubicBezTo>
                <a:cubicBezTo>
                  <a:pt x="581025" y="78105"/>
                  <a:pt x="712470" y="148590"/>
                  <a:pt x="754380" y="160020"/>
                </a:cubicBezTo>
              </a:path>
            </a:pathLst>
          </a:custGeom>
          <a:ln w="63500" cmpd="tri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4800" y="1630363"/>
            <a:ext cx="6461125" cy="1265237"/>
            <a:chOff x="304800" y="1524000"/>
            <a:chExt cx="6461760" cy="1265541"/>
          </a:xfrm>
        </p:grpSpPr>
        <p:grpSp>
          <p:nvGrpSpPr>
            <p:cNvPr id="5" name="Group 42"/>
            <p:cNvGrpSpPr>
              <a:grpSpLocks/>
            </p:cNvGrpSpPr>
            <p:nvPr/>
          </p:nvGrpSpPr>
          <p:grpSpPr bwMode="auto">
            <a:xfrm>
              <a:off x="304800" y="1524000"/>
              <a:ext cx="5867400" cy="1265541"/>
              <a:chOff x="457200" y="304800"/>
              <a:chExt cx="5867400" cy="1265541"/>
            </a:xfrm>
          </p:grpSpPr>
          <p:pic>
            <p:nvPicPr>
              <p:cNvPr id="2066" name="Picture 4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4419600" y="304800"/>
                <a:ext cx="1905000" cy="12655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57200" y="457237"/>
                <a:ext cx="3962790" cy="1016244"/>
              </a:xfrm>
              <a:prstGeom prst="rect">
                <a:avLst/>
              </a:prstGeom>
              <a:gradFill flip="none" rotWithShape="0">
                <a:gsLst>
                  <a:gs pos="21000">
                    <a:srgbClr val="92D050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0033CC"/>
                    </a:solidFill>
                    <a:latin typeface="+mn-lt"/>
                  </a:rPr>
                  <a:t>Back-up power generation are equipped with the same fully flexible advanced multi-fuel engine used in vehicles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The generator is driven by the same Digital Engine that powers transportation vehicles to </a:t>
                </a:r>
                <a:r>
                  <a:rPr lang="en-US" sz="1200" u="sng" dirty="0">
                    <a:latin typeface="+mn-lt"/>
                  </a:rPr>
                  <a:t>take advantage of high volume engine production and reduce costs</a:t>
                </a: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5931453" y="2205201"/>
              <a:ext cx="835107" cy="231831"/>
            </a:xfrm>
            <a:custGeom>
              <a:avLst/>
              <a:gdLst>
                <a:gd name="connsiteX0" fmla="*/ 0 w 834390"/>
                <a:gd name="connsiteY0" fmla="*/ 80010 h 230505"/>
                <a:gd name="connsiteX1" fmla="*/ 240030 w 834390"/>
                <a:gd name="connsiteY1" fmla="*/ 22860 h 230505"/>
                <a:gd name="connsiteX2" fmla="*/ 491490 w 834390"/>
                <a:gd name="connsiteY2" fmla="*/ 217170 h 230505"/>
                <a:gd name="connsiteX3" fmla="*/ 834390 w 834390"/>
                <a:gd name="connsiteY3" fmla="*/ 10287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390" h="230505">
                  <a:moveTo>
                    <a:pt x="0" y="80010"/>
                  </a:moveTo>
                  <a:cubicBezTo>
                    <a:pt x="79057" y="40005"/>
                    <a:pt x="158115" y="0"/>
                    <a:pt x="240030" y="22860"/>
                  </a:cubicBezTo>
                  <a:cubicBezTo>
                    <a:pt x="321945" y="45720"/>
                    <a:pt x="392430" y="203835"/>
                    <a:pt x="491490" y="217170"/>
                  </a:cubicBezTo>
                  <a:cubicBezTo>
                    <a:pt x="590550" y="230505"/>
                    <a:pt x="712470" y="166687"/>
                    <a:pt x="834390" y="102870"/>
                  </a:cubicBezTo>
                </a:path>
              </a:pathLst>
            </a:custGeom>
            <a:ln w="63500" cmpd="tri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8"/>
          <p:cNvGrpSpPr>
            <a:grpSpLocks/>
          </p:cNvGrpSpPr>
          <p:nvPr/>
        </p:nvGrpSpPr>
        <p:grpSpPr bwMode="auto">
          <a:xfrm>
            <a:off x="1066800" y="3016250"/>
            <a:ext cx="5562600" cy="2089150"/>
            <a:chOff x="1066800" y="2863699"/>
            <a:chExt cx="5562600" cy="2089301"/>
          </a:xfrm>
        </p:grpSpPr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066800" y="2863699"/>
              <a:ext cx="4953000" cy="2089301"/>
              <a:chOff x="381000" y="2133600"/>
              <a:chExt cx="5486400" cy="2277419"/>
            </a:xfrm>
          </p:grpSpPr>
          <p:grpSp>
            <p:nvGrpSpPr>
              <p:cNvPr id="8" name="Group 35"/>
              <p:cNvGrpSpPr>
                <a:grpSpLocks/>
              </p:cNvGrpSpPr>
              <p:nvPr/>
            </p:nvGrpSpPr>
            <p:grpSpPr bwMode="auto">
              <a:xfrm>
                <a:off x="609600" y="2133600"/>
                <a:ext cx="4876800" cy="1295400"/>
                <a:chOff x="609600" y="2209800"/>
                <a:chExt cx="6278880" cy="1676400"/>
              </a:xfrm>
            </p:grpSpPr>
            <p:pic>
              <p:nvPicPr>
                <p:cNvPr id="2061" name="Picture 5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34444" t="24889" r="21667" b="50221"/>
                <a:stretch>
                  <a:fillRect/>
                </a:stretch>
              </p:blipFill>
              <p:spPr bwMode="auto">
                <a:xfrm>
                  <a:off x="609600" y="2667000"/>
                  <a:ext cx="3276600" cy="11613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062" name="Picture 8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4140369" y="2209800"/>
                  <a:ext cx="2748111" cy="16764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5" name="Freeform 34"/>
                <p:cNvSpPr/>
                <p:nvPr/>
              </p:nvSpPr>
              <p:spPr>
                <a:xfrm>
                  <a:off x="3690931" y="3177286"/>
                  <a:ext cx="1032393" cy="492701"/>
                </a:xfrm>
                <a:custGeom>
                  <a:avLst/>
                  <a:gdLst>
                    <a:gd name="connsiteX0" fmla="*/ 0 w 1371600"/>
                    <a:gd name="connsiteY0" fmla="*/ 342900 h 491490"/>
                    <a:gd name="connsiteX1" fmla="*/ 171450 w 1371600"/>
                    <a:gd name="connsiteY1" fmla="*/ 468630 h 491490"/>
                    <a:gd name="connsiteX2" fmla="*/ 560070 w 1371600"/>
                    <a:gd name="connsiteY2" fmla="*/ 422910 h 491490"/>
                    <a:gd name="connsiteX3" fmla="*/ 1017270 w 1371600"/>
                    <a:gd name="connsiteY3" fmla="*/ 57150 h 491490"/>
                    <a:gd name="connsiteX4" fmla="*/ 1371600 w 1371600"/>
                    <a:gd name="connsiteY4" fmla="*/ 80010 h 491490"/>
                    <a:gd name="connsiteX5" fmla="*/ 1371600 w 1371600"/>
                    <a:gd name="connsiteY5" fmla="*/ 80010 h 49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71600" h="491490">
                      <a:moveTo>
                        <a:pt x="0" y="342900"/>
                      </a:moveTo>
                      <a:cubicBezTo>
                        <a:pt x="39052" y="399097"/>
                        <a:pt x="78105" y="455295"/>
                        <a:pt x="171450" y="468630"/>
                      </a:cubicBezTo>
                      <a:cubicBezTo>
                        <a:pt x="264795" y="481965"/>
                        <a:pt x="419100" y="491490"/>
                        <a:pt x="560070" y="422910"/>
                      </a:cubicBezTo>
                      <a:cubicBezTo>
                        <a:pt x="701040" y="354330"/>
                        <a:pt x="882015" y="114300"/>
                        <a:pt x="1017270" y="57150"/>
                      </a:cubicBezTo>
                      <a:cubicBezTo>
                        <a:pt x="1152525" y="0"/>
                        <a:pt x="1371600" y="80010"/>
                        <a:pt x="1371600" y="80010"/>
                      </a:cubicBezTo>
                      <a:lnTo>
                        <a:pt x="1371600" y="80010"/>
                      </a:lnTo>
                    </a:path>
                  </a:pathLst>
                </a:custGeom>
                <a:ln w="63500" cmpd="tri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9" name="TextBox 38"/>
              <p:cNvSpPr txBox="1"/>
              <p:nvPr/>
            </p:nvSpPr>
            <p:spPr>
              <a:xfrm>
                <a:off x="381000" y="3505936"/>
                <a:ext cx="5486400" cy="905083"/>
              </a:xfrm>
              <a:prstGeom prst="rect">
                <a:avLst/>
              </a:prstGeom>
              <a:gradFill flip="none" rotWithShape="0">
                <a:gsLst>
                  <a:gs pos="21000">
                    <a:srgbClr val="92D050"/>
                  </a:gs>
                  <a:gs pos="100000">
                    <a:schemeClr val="bg1"/>
                  </a:gs>
                </a:gsLst>
                <a:path path="rect">
                  <a:fillToRect l="50000" t="50000" r="50000" b="50000"/>
                </a:path>
                <a:tileRect/>
              </a:gra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b="1" dirty="0">
                    <a:solidFill>
                      <a:srgbClr val="FF0000"/>
                    </a:solidFill>
                    <a:latin typeface="+mn-lt"/>
                  </a:rPr>
                  <a:t>Utility vehicles can be deployed to drive stationary generators </a:t>
                </a:r>
                <a:r>
                  <a:rPr lang="en-US" sz="1200" b="1" dirty="0">
                    <a:solidFill>
                      <a:srgbClr val="0033CC"/>
                    </a:solidFill>
                    <a:latin typeface="+mn-lt"/>
                  </a:rPr>
                  <a:t>that are tied to the Smart Grid for emergency back-up power generation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>
                    <a:latin typeface="+mn-lt"/>
                  </a:rPr>
                  <a:t>(The electric generator is driven by the vehicles primary Digital Engine </a:t>
                </a:r>
                <a:r>
                  <a:rPr lang="en-US" sz="1200" u="sng" dirty="0">
                    <a:latin typeface="+mn-lt"/>
                  </a:rPr>
                  <a:t>eliminating the need for a redundant engine </a:t>
                </a:r>
                <a:r>
                  <a:rPr lang="en-US" sz="1200" dirty="0">
                    <a:latin typeface="+mn-lt"/>
                  </a:rPr>
                  <a:t>at the generator site)</a:t>
                </a:r>
              </a:p>
            </p:txBody>
          </p:sp>
        </p:grpSp>
        <p:sp>
          <p:nvSpPr>
            <p:cNvPr id="48" name="Freeform 47"/>
            <p:cNvSpPr/>
            <p:nvPr/>
          </p:nvSpPr>
          <p:spPr>
            <a:xfrm>
              <a:off x="5432425" y="3505095"/>
              <a:ext cx="1196975" cy="230205"/>
            </a:xfrm>
            <a:custGeom>
              <a:avLst/>
              <a:gdLst>
                <a:gd name="connsiteX0" fmla="*/ 0 w 834390"/>
                <a:gd name="connsiteY0" fmla="*/ 80010 h 230505"/>
                <a:gd name="connsiteX1" fmla="*/ 240030 w 834390"/>
                <a:gd name="connsiteY1" fmla="*/ 22860 h 230505"/>
                <a:gd name="connsiteX2" fmla="*/ 491490 w 834390"/>
                <a:gd name="connsiteY2" fmla="*/ 217170 h 230505"/>
                <a:gd name="connsiteX3" fmla="*/ 834390 w 834390"/>
                <a:gd name="connsiteY3" fmla="*/ 102870 h 2305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4390" h="230505">
                  <a:moveTo>
                    <a:pt x="0" y="80010"/>
                  </a:moveTo>
                  <a:cubicBezTo>
                    <a:pt x="79057" y="40005"/>
                    <a:pt x="158115" y="0"/>
                    <a:pt x="240030" y="22860"/>
                  </a:cubicBezTo>
                  <a:cubicBezTo>
                    <a:pt x="321945" y="45720"/>
                    <a:pt x="392430" y="203835"/>
                    <a:pt x="491490" y="217170"/>
                  </a:cubicBezTo>
                  <a:cubicBezTo>
                    <a:pt x="590550" y="230505"/>
                    <a:pt x="712470" y="166687"/>
                    <a:pt x="834390" y="102870"/>
                  </a:cubicBezTo>
                </a:path>
              </a:pathLst>
            </a:custGeom>
            <a:ln w="63500" cmpd="tri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  <a:endParaRPr lang="en-US"/>
            </a:p>
          </p:txBody>
        </p:sp>
      </p:grpSp>
      <p:sp>
        <p:nvSpPr>
          <p:cNvPr id="2056" name="TextBox 50"/>
          <p:cNvSpPr txBox="1">
            <a:spLocks noChangeArrowheads="1"/>
          </p:cNvSpPr>
          <p:nvPr/>
        </p:nvSpPr>
        <p:spPr bwMode="auto">
          <a:xfrm>
            <a:off x="304800" y="685800"/>
            <a:ext cx="8534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Sturman‘s Digital Engine technology uses advanced closed loop controls to optimize fuel efficiency and engine power generation from clean renewable fuels to meet the  demands of Utility Providers (Natural Gas) , Military (JP8 / Jet A, Diesel), and Commercial Customers (Biodiesel, Ethanol.)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2599"/>
            <a:ext cx="8387041" cy="658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ounded Rectangle 13"/>
          <p:cNvSpPr/>
          <p:nvPr/>
        </p:nvSpPr>
        <p:spPr>
          <a:xfrm>
            <a:off x="1524000" y="3962400"/>
            <a:ext cx="6172200" cy="2667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5" name="Picture 4" descr="uccsCampu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2667000"/>
            <a:ext cx="5943600" cy="9906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914400"/>
            <a:ext cx="53022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419600" y="2754868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C000"/>
                </a:solidFill>
              </a:rPr>
              <a:t>UCCS Secure Smart Grid Lab</a:t>
            </a:r>
            <a:endParaRPr lang="en-US" sz="1600" b="1" dirty="0">
              <a:solidFill>
                <a:srgbClr val="FFC00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4495800"/>
            <a:ext cx="20097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90800" y="4038600"/>
            <a:ext cx="2362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</a:rPr>
              <a:t>UCCS </a:t>
            </a:r>
            <a:r>
              <a:rPr lang="en-US" sz="1600" b="1" dirty="0" err="1" smtClean="0">
                <a:solidFill>
                  <a:srgbClr val="00B050"/>
                </a:solidFill>
              </a:rPr>
              <a:t>MicroGrid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1031" name="Picture 7" descr="C:\Documents and Settings\chow\Local Settings\Temporary Internet Files\Content.IE5\HBQMQ4Q1\MPj04243980000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4953000"/>
            <a:ext cx="1295221" cy="863144"/>
          </a:xfrm>
          <a:prstGeom prst="rect">
            <a:avLst/>
          </a:prstGeom>
          <a:noFill/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14800" y="4495800"/>
            <a:ext cx="904875" cy="8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10200" y="5562600"/>
            <a:ext cx="190941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18"/>
          <p:cNvSpPr/>
          <p:nvPr/>
        </p:nvSpPr>
        <p:spPr>
          <a:xfrm>
            <a:off x="3810000" y="5105400"/>
            <a:ext cx="533401" cy="76200"/>
          </a:xfrm>
          <a:custGeom>
            <a:avLst/>
            <a:gdLst>
              <a:gd name="connsiteX0" fmla="*/ 0 w 734291"/>
              <a:gd name="connsiteY0" fmla="*/ 124690 h 173182"/>
              <a:gd name="connsiteX1" fmla="*/ 374073 w 734291"/>
              <a:gd name="connsiteY1" fmla="*/ 152400 h 173182"/>
              <a:gd name="connsiteX2" fmla="*/ 734291 w 734291"/>
              <a:gd name="connsiteY2" fmla="*/ 0 h 173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291" h="173182">
                <a:moveTo>
                  <a:pt x="0" y="124690"/>
                </a:moveTo>
                <a:cubicBezTo>
                  <a:pt x="125845" y="148936"/>
                  <a:pt x="251691" y="173182"/>
                  <a:pt x="374073" y="152400"/>
                </a:cubicBezTo>
                <a:cubicBezTo>
                  <a:pt x="496455" y="131618"/>
                  <a:pt x="615373" y="65809"/>
                  <a:pt x="734291" y="0"/>
                </a:cubicBezTo>
              </a:path>
            </a:pathLst>
          </a:custGeom>
          <a:ln w="38100">
            <a:solidFill>
              <a:srgbClr val="184EFC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Freeform 19"/>
          <p:cNvSpPr/>
          <p:nvPr/>
        </p:nvSpPr>
        <p:spPr>
          <a:xfrm>
            <a:off x="4953000" y="5257800"/>
            <a:ext cx="761999" cy="457199"/>
          </a:xfrm>
          <a:custGeom>
            <a:avLst/>
            <a:gdLst>
              <a:gd name="connsiteX0" fmla="*/ 471054 w 471054"/>
              <a:gd name="connsiteY0" fmla="*/ 457200 h 457200"/>
              <a:gd name="connsiteX1" fmla="*/ 0 w 471054"/>
              <a:gd name="connsiteY1" fmla="*/ 0 h 457200"/>
              <a:gd name="connsiteX2" fmla="*/ 0 w 471054"/>
              <a:gd name="connsiteY2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1054" h="457200">
                <a:moveTo>
                  <a:pt x="471054" y="45720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ln w="3810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reeform 20"/>
          <p:cNvSpPr/>
          <p:nvPr/>
        </p:nvSpPr>
        <p:spPr>
          <a:xfrm>
            <a:off x="4953000" y="5105401"/>
            <a:ext cx="1600200" cy="422564"/>
          </a:xfrm>
          <a:custGeom>
            <a:avLst/>
            <a:gdLst>
              <a:gd name="connsiteX0" fmla="*/ 0 w 1330036"/>
              <a:gd name="connsiteY0" fmla="*/ 0 h 374073"/>
              <a:gd name="connsiteX1" fmla="*/ 429491 w 1330036"/>
              <a:gd name="connsiteY1" fmla="*/ 83127 h 374073"/>
              <a:gd name="connsiteX2" fmla="*/ 789709 w 1330036"/>
              <a:gd name="connsiteY2" fmla="*/ 318654 h 374073"/>
              <a:gd name="connsiteX3" fmla="*/ 1316181 w 1330036"/>
              <a:gd name="connsiteY3" fmla="*/ 374073 h 374073"/>
              <a:gd name="connsiteX4" fmla="*/ 1316181 w 1330036"/>
              <a:gd name="connsiteY4" fmla="*/ 374073 h 374073"/>
              <a:gd name="connsiteX5" fmla="*/ 1330036 w 1330036"/>
              <a:gd name="connsiteY5" fmla="*/ 374073 h 374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0036" h="374073">
                <a:moveTo>
                  <a:pt x="0" y="0"/>
                </a:moveTo>
                <a:cubicBezTo>
                  <a:pt x="143164" y="27709"/>
                  <a:pt x="297873" y="30018"/>
                  <a:pt x="429491" y="83127"/>
                </a:cubicBezTo>
                <a:cubicBezTo>
                  <a:pt x="561109" y="136236"/>
                  <a:pt x="641927" y="270163"/>
                  <a:pt x="789709" y="318654"/>
                </a:cubicBezTo>
                <a:cubicBezTo>
                  <a:pt x="937491" y="367145"/>
                  <a:pt x="1316181" y="374073"/>
                  <a:pt x="1316181" y="374073"/>
                </a:cubicBezTo>
                <a:lnTo>
                  <a:pt x="1316181" y="374073"/>
                </a:lnTo>
                <a:lnTo>
                  <a:pt x="1330036" y="374073"/>
                </a:lnTo>
              </a:path>
            </a:pathLst>
          </a:custGeom>
          <a:ln w="38100">
            <a:solidFill>
              <a:srgbClr val="00B0F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4" name="Picture 23" descr="penroseHospital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667000" y="1676400"/>
            <a:ext cx="1112655" cy="838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590800" y="22098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Hospitals</a:t>
            </a:r>
            <a:endParaRPr lang="en-US" sz="1600" b="1" dirty="0">
              <a:solidFill>
                <a:srgbClr val="FF99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2505364" y="1828800"/>
            <a:ext cx="168563" cy="415636"/>
          </a:xfrm>
          <a:custGeom>
            <a:avLst/>
            <a:gdLst>
              <a:gd name="connsiteX0" fmla="*/ 154709 w 168563"/>
              <a:gd name="connsiteY0" fmla="*/ 0 h 415636"/>
              <a:gd name="connsiteX1" fmla="*/ 2309 w 168563"/>
              <a:gd name="connsiteY1" fmla="*/ 290945 h 415636"/>
              <a:gd name="connsiteX2" fmla="*/ 168563 w 168563"/>
              <a:gd name="connsiteY2" fmla="*/ 415636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8563" h="415636">
                <a:moveTo>
                  <a:pt x="154709" y="0"/>
                </a:moveTo>
                <a:cubicBezTo>
                  <a:pt x="77354" y="110836"/>
                  <a:pt x="0" y="221672"/>
                  <a:pt x="2309" y="290945"/>
                </a:cubicBezTo>
                <a:cubicBezTo>
                  <a:pt x="4618" y="360218"/>
                  <a:pt x="86590" y="387927"/>
                  <a:pt x="168563" y="415636"/>
                </a:cubicBezTo>
              </a:path>
            </a:pathLst>
          </a:custGeom>
          <a:ln w="38100">
            <a:solidFill>
              <a:srgbClr val="13F32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pic>
        <p:nvPicPr>
          <p:cNvPr id="29" name="Picture 28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486400" y="1733550"/>
            <a:ext cx="1000125" cy="628650"/>
          </a:xfrm>
          <a:prstGeom prst="rect">
            <a:avLst/>
          </a:prstGeom>
        </p:spPr>
      </p:pic>
      <p:pic>
        <p:nvPicPr>
          <p:cNvPr id="30" name="Picture 29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00800" y="1657350"/>
            <a:ext cx="1000125" cy="628650"/>
          </a:xfrm>
          <a:prstGeom prst="rect">
            <a:avLst/>
          </a:prstGeom>
        </p:spPr>
      </p:pic>
      <p:pic>
        <p:nvPicPr>
          <p:cNvPr id="31" name="Picture 30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315200" y="1504950"/>
            <a:ext cx="1000125" cy="628650"/>
          </a:xfrm>
          <a:prstGeom prst="rect">
            <a:avLst/>
          </a:prstGeom>
        </p:spPr>
      </p:pic>
      <p:pic>
        <p:nvPicPr>
          <p:cNvPr id="32" name="Picture 31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562475" y="1828800"/>
            <a:ext cx="1000125" cy="628650"/>
          </a:xfrm>
          <a:prstGeom prst="rect">
            <a:avLst/>
          </a:prstGeom>
        </p:spPr>
      </p:pic>
      <p:pic>
        <p:nvPicPr>
          <p:cNvPr id="33" name="Picture 32" descr="towerTransprent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57600" y="1752600"/>
            <a:ext cx="1000125" cy="628650"/>
          </a:xfrm>
          <a:prstGeom prst="rect">
            <a:avLst/>
          </a:prstGeom>
        </p:spPr>
      </p:pic>
      <p:sp>
        <p:nvSpPr>
          <p:cNvPr id="34" name="Freeform 33"/>
          <p:cNvSpPr/>
          <p:nvPr/>
        </p:nvSpPr>
        <p:spPr>
          <a:xfrm>
            <a:off x="4876800" y="1905000"/>
            <a:ext cx="3505200" cy="2743200"/>
          </a:xfrm>
          <a:custGeom>
            <a:avLst/>
            <a:gdLst>
              <a:gd name="connsiteX0" fmla="*/ 0 w 1533237"/>
              <a:gd name="connsiteY0" fmla="*/ 1260764 h 1260764"/>
              <a:gd name="connsiteX1" fmla="*/ 1122218 w 1533237"/>
              <a:gd name="connsiteY1" fmla="*/ 775854 h 1260764"/>
              <a:gd name="connsiteX2" fmla="*/ 1496291 w 1533237"/>
              <a:gd name="connsiteY2" fmla="*/ 318654 h 1260764"/>
              <a:gd name="connsiteX3" fmla="*/ 1343891 w 1533237"/>
              <a:gd name="connsiteY3" fmla="*/ 0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1260764">
                <a:moveTo>
                  <a:pt x="0" y="1260764"/>
                </a:moveTo>
                <a:cubicBezTo>
                  <a:pt x="436418" y="1096818"/>
                  <a:pt x="872836" y="932872"/>
                  <a:pt x="1122218" y="775854"/>
                </a:cubicBezTo>
                <a:cubicBezTo>
                  <a:pt x="1371600" y="618836"/>
                  <a:pt x="1459346" y="447963"/>
                  <a:pt x="1496291" y="318654"/>
                </a:cubicBezTo>
                <a:cubicBezTo>
                  <a:pt x="1533237" y="189345"/>
                  <a:pt x="1438564" y="94672"/>
                  <a:pt x="1343891" y="0"/>
                </a:cubicBezTo>
              </a:path>
            </a:pathLst>
          </a:cu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5" name="TextBox 34"/>
          <p:cNvSpPr txBox="1"/>
          <p:nvPr/>
        </p:nvSpPr>
        <p:spPr>
          <a:xfrm>
            <a:off x="5638800" y="2133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Backfeeding</a:t>
            </a:r>
            <a:r>
              <a:rPr lang="en-US" sz="1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Colorado Springs Utilities Power Grid</a:t>
            </a:r>
            <a:endParaRPr lang="en-US" sz="1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9800" y="9906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Disaster Recovery</a:t>
            </a:r>
            <a:b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Emergency Response </a:t>
            </a:r>
            <a:endParaRPr lang="en-US" sz="2000" b="1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38200" y="381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3F32E"/>
                </a:solidFill>
                <a:latin typeface="Arial" pitchFamily="34" charset="0"/>
                <a:cs typeface="Arial" pitchFamily="34" charset="0"/>
              </a:rPr>
              <a:t>STRATPOWER-M: Strategic Power Deployment-Mobile</a:t>
            </a:r>
            <a:endParaRPr lang="en-US" sz="2400" dirty="0">
              <a:solidFill>
                <a:srgbClr val="13F32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56388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L</a:t>
            </a:r>
            <a:r>
              <a:rPr lang="en-US" sz="1600" b="1" dirty="0" smtClean="0">
                <a:solidFill>
                  <a:srgbClr val="0070C0"/>
                </a:solidFill>
              </a:rPr>
              <a:t>ow </a:t>
            </a:r>
            <a:r>
              <a:rPr lang="en-US" sz="1600" b="1" dirty="0">
                <a:solidFill>
                  <a:srgbClr val="0070C0"/>
                </a:solidFill>
              </a:rPr>
              <a:t>carbon footprint, efficient </a:t>
            </a:r>
            <a:r>
              <a:rPr lang="en-US" sz="1600" b="1" dirty="0" smtClean="0">
                <a:solidFill>
                  <a:srgbClr val="0070C0"/>
                </a:solidFill>
              </a:rPr>
              <a:t>multi- fuel backup </a:t>
            </a:r>
            <a:r>
              <a:rPr lang="en-US" sz="1600" b="1" dirty="0">
                <a:solidFill>
                  <a:srgbClr val="0070C0"/>
                </a:solidFill>
              </a:rPr>
              <a:t>power </a:t>
            </a:r>
            <a:r>
              <a:rPr lang="en-US" sz="1600" b="1" dirty="0" smtClean="0">
                <a:solidFill>
                  <a:srgbClr val="0070C0"/>
                </a:solidFill>
              </a:rPr>
              <a:t>generation based on </a:t>
            </a:r>
            <a:br>
              <a:rPr lang="en-US" sz="1600" b="1" dirty="0" smtClean="0">
                <a:solidFill>
                  <a:srgbClr val="0070C0"/>
                </a:solidFill>
              </a:rPr>
            </a:br>
            <a:r>
              <a:rPr lang="en-US" sz="1600" b="1" dirty="0" err="1" smtClean="0">
                <a:solidFill>
                  <a:srgbClr val="0070C0"/>
                </a:solidFill>
              </a:rPr>
              <a:t>Sturman’s</a:t>
            </a:r>
            <a:r>
              <a:rPr lang="en-US" sz="1600" b="1" dirty="0" smtClean="0">
                <a:solidFill>
                  <a:srgbClr val="0070C0"/>
                </a:solidFill>
              </a:rPr>
              <a:t> digital engine technology </a:t>
            </a:r>
            <a:endParaRPr lang="en-US" sz="1600" b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24400" y="3429000"/>
            <a:ext cx="1752600" cy="584775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66"/>
                </a:solidFill>
              </a:rPr>
              <a:t>Backup power for server room</a:t>
            </a:r>
            <a:endParaRPr lang="en-US" sz="1600" b="1" dirty="0">
              <a:solidFill>
                <a:srgbClr val="FF0066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800600" y="3325091"/>
            <a:ext cx="1676401" cy="1246909"/>
          </a:xfrm>
          <a:custGeom>
            <a:avLst/>
            <a:gdLst>
              <a:gd name="connsiteX0" fmla="*/ 0 w 1533237"/>
              <a:gd name="connsiteY0" fmla="*/ 1260764 h 1260764"/>
              <a:gd name="connsiteX1" fmla="*/ 1122218 w 1533237"/>
              <a:gd name="connsiteY1" fmla="*/ 775854 h 1260764"/>
              <a:gd name="connsiteX2" fmla="*/ 1496291 w 1533237"/>
              <a:gd name="connsiteY2" fmla="*/ 318654 h 1260764"/>
              <a:gd name="connsiteX3" fmla="*/ 1343891 w 1533237"/>
              <a:gd name="connsiteY3" fmla="*/ 0 h 1260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33237" h="1260764">
                <a:moveTo>
                  <a:pt x="0" y="1260764"/>
                </a:moveTo>
                <a:cubicBezTo>
                  <a:pt x="436418" y="1096818"/>
                  <a:pt x="872836" y="932872"/>
                  <a:pt x="1122218" y="775854"/>
                </a:cubicBezTo>
                <a:cubicBezTo>
                  <a:pt x="1371600" y="618836"/>
                  <a:pt x="1459346" y="447963"/>
                  <a:pt x="1496291" y="318654"/>
                </a:cubicBezTo>
                <a:cubicBezTo>
                  <a:pt x="1533237" y="189345"/>
                  <a:pt x="1438564" y="94672"/>
                  <a:pt x="1343891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3810000" y="44958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Advanced </a:t>
            </a: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Meters+Optimal</a:t>
            </a: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Control</a:t>
            </a:r>
            <a:b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Renewable Energy  Integration</a:t>
            </a:r>
            <a:endParaRPr lang="en-US" sz="1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38" descr="mountainLion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47763" y="1369208"/>
            <a:ext cx="757237" cy="36673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03313"/>
            <a:ext cx="8410575" cy="1366528"/>
          </a:xfrm>
        </p:spPr>
        <p:txBody>
          <a:bodyPr/>
          <a:lstStyle/>
          <a:p>
            <a:r>
              <a:rPr lang="en-US" dirty="0" smtClean="0"/>
              <a:t>Security Related Projects at UCCS</a:t>
            </a:r>
          </a:p>
          <a:p>
            <a:pPr lvl="1"/>
            <a:r>
              <a:rPr lang="en-US" dirty="0" err="1" smtClean="0"/>
              <a:t>iCTF</a:t>
            </a:r>
            <a:r>
              <a:rPr lang="en-US" dirty="0" smtClean="0"/>
              <a:t> cyber war competition, you are wanted!</a:t>
            </a:r>
          </a:p>
          <a:p>
            <a:pPr lvl="1"/>
            <a:r>
              <a:rPr lang="en-US" dirty="0" smtClean="0"/>
              <a:t>Rocky Mountain Secure Smart Grid  Initiative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uclio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57200"/>
            <a:ext cx="13049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Freeform 9"/>
          <p:cNvSpPr>
            <a:spLocks/>
          </p:cNvSpPr>
          <p:nvPr/>
        </p:nvSpPr>
        <p:spPr bwMode="auto">
          <a:xfrm>
            <a:off x="2133600" y="2514600"/>
            <a:ext cx="1320800" cy="3505200"/>
          </a:xfrm>
          <a:custGeom>
            <a:avLst/>
            <a:gdLst>
              <a:gd name="T0" fmla="*/ 1016000 w 832"/>
              <a:gd name="T1" fmla="*/ 0 h 2208"/>
              <a:gd name="T2" fmla="*/ 1168400 w 832"/>
              <a:gd name="T3" fmla="*/ 1219200 h 2208"/>
              <a:gd name="T4" fmla="*/ 101600 w 832"/>
              <a:gd name="T5" fmla="*/ 2895599 h 2208"/>
              <a:gd name="T6" fmla="*/ 558800 w 832"/>
              <a:gd name="T7" fmla="*/ 350520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2208"/>
              <a:gd name="T14" fmla="*/ 832 w 832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2208">
                <a:moveTo>
                  <a:pt x="640" y="0"/>
                </a:moveTo>
                <a:cubicBezTo>
                  <a:pt x="736" y="232"/>
                  <a:pt x="832" y="464"/>
                  <a:pt x="736" y="768"/>
                </a:cubicBezTo>
                <a:cubicBezTo>
                  <a:pt x="640" y="1072"/>
                  <a:pt x="128" y="1584"/>
                  <a:pt x="64" y="1824"/>
                </a:cubicBezTo>
                <a:cubicBezTo>
                  <a:pt x="0" y="2064"/>
                  <a:pt x="176" y="2136"/>
                  <a:pt x="352" y="2208"/>
                </a:cubicBezTo>
              </a:path>
            </a:pathLst>
          </a:custGeom>
          <a:noFill/>
          <a:ln w="152400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Freeform 10"/>
          <p:cNvSpPr>
            <a:spLocks/>
          </p:cNvSpPr>
          <p:nvPr/>
        </p:nvSpPr>
        <p:spPr bwMode="auto">
          <a:xfrm flipH="1">
            <a:off x="5715000" y="2514600"/>
            <a:ext cx="1320800" cy="3505200"/>
          </a:xfrm>
          <a:custGeom>
            <a:avLst/>
            <a:gdLst>
              <a:gd name="T0" fmla="*/ 1016000 w 832"/>
              <a:gd name="T1" fmla="*/ 0 h 2208"/>
              <a:gd name="T2" fmla="*/ 1168400 w 832"/>
              <a:gd name="T3" fmla="*/ 1219200 h 2208"/>
              <a:gd name="T4" fmla="*/ 101600 w 832"/>
              <a:gd name="T5" fmla="*/ 2895599 h 2208"/>
              <a:gd name="T6" fmla="*/ 558800 w 832"/>
              <a:gd name="T7" fmla="*/ 3505200 h 2208"/>
              <a:gd name="T8" fmla="*/ 0 60000 65536"/>
              <a:gd name="T9" fmla="*/ 0 60000 65536"/>
              <a:gd name="T10" fmla="*/ 0 60000 65536"/>
              <a:gd name="T11" fmla="*/ 0 60000 65536"/>
              <a:gd name="T12" fmla="*/ 0 w 832"/>
              <a:gd name="T13" fmla="*/ 0 h 2208"/>
              <a:gd name="T14" fmla="*/ 832 w 832"/>
              <a:gd name="T15" fmla="*/ 2208 h 220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32" h="2208">
                <a:moveTo>
                  <a:pt x="640" y="0"/>
                </a:moveTo>
                <a:cubicBezTo>
                  <a:pt x="736" y="232"/>
                  <a:pt x="832" y="464"/>
                  <a:pt x="736" y="768"/>
                </a:cubicBezTo>
                <a:cubicBezTo>
                  <a:pt x="640" y="1072"/>
                  <a:pt x="128" y="1584"/>
                  <a:pt x="64" y="1824"/>
                </a:cubicBezTo>
                <a:cubicBezTo>
                  <a:pt x="0" y="2064"/>
                  <a:pt x="176" y="2136"/>
                  <a:pt x="352" y="2208"/>
                </a:cubicBezTo>
              </a:path>
            </a:pathLst>
          </a:custGeom>
          <a:noFill/>
          <a:ln w="152400">
            <a:solidFill>
              <a:srgbClr val="DDDDDD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Oval 11"/>
          <p:cNvSpPr>
            <a:spLocks noChangeArrowheads="1"/>
          </p:cNvSpPr>
          <p:nvPr/>
        </p:nvSpPr>
        <p:spPr bwMode="auto">
          <a:xfrm rot="2065589">
            <a:off x="3505200" y="5334000"/>
            <a:ext cx="990600" cy="685800"/>
          </a:xfrm>
          <a:prstGeom prst="ellipse">
            <a:avLst/>
          </a:prstGeom>
          <a:solidFill>
            <a:srgbClr val="DDDDDD"/>
          </a:solidFill>
          <a:ln w="9525">
            <a:solidFill>
              <a:srgbClr val="DDDDDD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Oval 12"/>
          <p:cNvSpPr>
            <a:spLocks noChangeArrowheads="1"/>
          </p:cNvSpPr>
          <p:nvPr/>
        </p:nvSpPr>
        <p:spPr bwMode="auto">
          <a:xfrm rot="19534411" flipH="1">
            <a:off x="4800600" y="5334000"/>
            <a:ext cx="990600" cy="685800"/>
          </a:xfrm>
          <a:prstGeom prst="ellipse">
            <a:avLst/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5" name="Picture 4" descr="uclionOsama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57200"/>
            <a:ext cx="24384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uclionOsamaLogo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57200"/>
            <a:ext cx="2438400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7" name="Text Box 6"/>
          <p:cNvSpPr txBox="1">
            <a:spLocks noChangeArrowheads="1"/>
          </p:cNvSpPr>
          <p:nvPr/>
        </p:nvSpPr>
        <p:spPr bwMode="auto">
          <a:xfrm>
            <a:off x="381000" y="3962400"/>
            <a:ext cx="853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FFFF00"/>
                </a:solidFill>
              </a:rPr>
              <a:t>Come Join U-C-Lion Team </a:t>
            </a:r>
            <a:r>
              <a:rPr lang="en-US" sz="2400" dirty="0" smtClean="0">
                <a:solidFill>
                  <a:srgbClr val="FFFF00"/>
                </a:solidFill>
              </a:rPr>
              <a:t/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Every Monday Night EN101 6:30-7pm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iCTF 2009 </a:t>
            </a:r>
            <a:r>
              <a:rPr lang="en-US" sz="2400" dirty="0">
                <a:solidFill>
                  <a:srgbClr val="FFFF00"/>
                </a:solidFill>
              </a:rPr>
              <a:t>Competition </a:t>
            </a:r>
            <a:r>
              <a:rPr lang="en-US" sz="2400" dirty="0" smtClean="0">
                <a:solidFill>
                  <a:srgbClr val="FFFF00"/>
                </a:solidFill>
              </a:rPr>
              <a:t>12/4 </a:t>
            </a:r>
            <a:r>
              <a:rPr lang="en-US" sz="2400" dirty="0">
                <a:solidFill>
                  <a:srgbClr val="FFFF00"/>
                </a:solidFill>
              </a:rPr>
              <a:t>Friday  </a:t>
            </a:r>
            <a:r>
              <a:rPr lang="en-US" sz="2400" dirty="0" smtClean="0">
                <a:solidFill>
                  <a:srgbClr val="FFFF00"/>
                </a:solidFill>
              </a:rPr>
              <a:t>9am-5pm@SENG A210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International </a:t>
            </a:r>
            <a:r>
              <a:rPr lang="en-US" sz="2400" dirty="0">
                <a:solidFill>
                  <a:srgbClr val="FFFF00"/>
                </a:solidFill>
              </a:rPr>
              <a:t>Capture The Flag Cyberwar </a:t>
            </a:r>
            <a:r>
              <a:rPr lang="en-US" sz="2400" dirty="0" smtClean="0">
                <a:solidFill>
                  <a:srgbClr val="FFFF00"/>
                </a:solidFill>
              </a:rPr>
              <a:t>Competition</a:t>
            </a:r>
            <a:br>
              <a:rPr lang="en-US" sz="2400" dirty="0" smtClean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Visit </a:t>
            </a:r>
            <a:r>
              <a:rPr lang="en-US" sz="2400" dirty="0">
                <a:solidFill>
                  <a:srgbClr val="FFFF00"/>
                </a:solidFill>
              </a:rPr>
              <a:t>U-C-Lion Team Wiki Site: </a:t>
            </a:r>
            <a:r>
              <a:rPr lang="en-US" sz="2400" dirty="0">
                <a:solidFill>
                  <a:srgbClr val="FFFF00"/>
                </a:solidFill>
                <a:hlinkClick r:id="rId6"/>
              </a:rPr>
              <a:t>http</a:t>
            </a:r>
            <a:r>
              <a:rPr lang="en-US" sz="2400" dirty="0" smtClean="0">
                <a:solidFill>
                  <a:srgbClr val="FFFF00"/>
                </a:solidFill>
                <a:hlinkClick r:id="rId6"/>
              </a:rPr>
              <a:t>://athena.uccs.edu/ictf/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 smtClean="0">
                <a:solidFill>
                  <a:srgbClr val="FFFF00"/>
                </a:solidFill>
              </a:rPr>
              <a:t>Learn </a:t>
            </a:r>
            <a:r>
              <a:rPr lang="en-US" sz="2400" dirty="0">
                <a:solidFill>
                  <a:srgbClr val="FFFF00"/>
                </a:solidFill>
              </a:rPr>
              <a:t>Neat Tricks/Analysis for Cyber </a:t>
            </a:r>
            <a:r>
              <a:rPr lang="en-US" sz="2400" dirty="0" smtClean="0">
                <a:solidFill>
                  <a:srgbClr val="FFFF00"/>
                </a:solidFill>
              </a:rPr>
              <a:t>Attacks/Defenses</a:t>
            </a:r>
          </a:p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FFFF00"/>
                </a:solidFill>
              </a:rPr>
              <a:t>Contact Info: Prof. Edward Chow, chow@eas.uccs.edu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914471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All UCCS students </a:t>
            </a:r>
            <a:br>
              <a:rPr lang="en-US" sz="1800" dirty="0" smtClean="0"/>
            </a:br>
            <a:r>
              <a:rPr lang="en-US" sz="1800" dirty="0" smtClean="0"/>
              <a:t>All levels are welcome</a:t>
            </a:r>
            <a:br>
              <a:rPr lang="en-US" sz="1800" dirty="0" smtClean="0"/>
            </a:br>
            <a:r>
              <a:rPr lang="en-US" sz="1800" b="1" dirty="0" smtClean="0"/>
              <a:t>Brand new Blade Server System!!</a:t>
            </a:r>
            <a:endParaRPr lang="en-US" sz="1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1828800"/>
            <a:ext cx="2400301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tshir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685800" y="3657600"/>
            <a:ext cx="74676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rgbClr val="FFFF00"/>
                </a:solidFill>
                <a:latin typeface="Rockwell Extra Bold" pitchFamily="18" charset="0"/>
              </a:rPr>
              <a:t>iCTF </a:t>
            </a:r>
            <a:r>
              <a:rPr lang="en-US" sz="6600" b="1" dirty="0" smtClean="0">
                <a:solidFill>
                  <a:srgbClr val="FFFF00"/>
                </a:solidFill>
                <a:latin typeface="Rockwell Extra Bold" pitchFamily="18" charset="0"/>
              </a:rPr>
              <a:t>09</a:t>
            </a:r>
            <a:r>
              <a:rPr lang="en-US" sz="4400" b="1" dirty="0">
                <a:solidFill>
                  <a:srgbClr val="FFFF00"/>
                </a:solidFill>
                <a:latin typeface="Rockwell Extra Bold" pitchFamily="18" charset="0"/>
              </a:rPr>
              <a:t/>
            </a:r>
            <a:br>
              <a:rPr lang="en-US" sz="4400" b="1" dirty="0">
                <a:solidFill>
                  <a:srgbClr val="FFFF00"/>
                </a:solidFill>
                <a:latin typeface="Rockwell Extra Bold" pitchFamily="18" charset="0"/>
              </a:rPr>
            </a:br>
            <a:r>
              <a:rPr lang="en-US" sz="6600" b="1" dirty="0">
                <a:solidFill>
                  <a:srgbClr val="FFFF00"/>
                </a:solidFill>
                <a:latin typeface="Rockwell Extra Bold" pitchFamily="18" charset="0"/>
              </a:rPr>
              <a:t>GO! UC LIONS!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2C9C6-C796-4B04-9892-3046B2C8B0F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Smart Grid?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52513"/>
            <a:ext cx="8410575" cy="5410712"/>
          </a:xfrm>
        </p:spPr>
        <p:txBody>
          <a:bodyPr/>
          <a:lstStyle/>
          <a:p>
            <a:r>
              <a:rPr lang="en-US" sz="2400" dirty="0" smtClean="0"/>
              <a:t>automated, widely distributed energy delivery network </a:t>
            </a:r>
          </a:p>
          <a:p>
            <a:r>
              <a:rPr lang="en-US" sz="2400" dirty="0" smtClean="0"/>
              <a:t>characterized by a two-way flow of electricity and information, </a:t>
            </a:r>
          </a:p>
          <a:p>
            <a:r>
              <a:rPr lang="en-US" sz="2400" dirty="0" smtClean="0"/>
              <a:t>capable of monitoring/responding to changes in power plants, customer preferences individual appliances. </a:t>
            </a:r>
          </a:p>
          <a:p>
            <a:r>
              <a:rPr lang="en-US" sz="2400" dirty="0" smtClean="0"/>
              <a:t>Enable new opportunities and support innovations:</a:t>
            </a:r>
          </a:p>
          <a:p>
            <a:pPr lvl="1"/>
            <a:r>
              <a:rPr lang="en-US" dirty="0" smtClean="0"/>
              <a:t>nationwide use of plug-in hybrid electric vehicles,</a:t>
            </a:r>
          </a:p>
          <a:p>
            <a:pPr lvl="1"/>
            <a:r>
              <a:rPr lang="en-US" dirty="0" smtClean="0"/>
              <a:t>ability to return stored energy to the grid; </a:t>
            </a:r>
          </a:p>
          <a:p>
            <a:pPr lvl="1"/>
            <a:r>
              <a:rPr lang="en-US" dirty="0" smtClean="0"/>
              <a:t>seamless integration of renewable energy sources like wind and solar; </a:t>
            </a:r>
          </a:p>
          <a:p>
            <a:pPr lvl="1"/>
            <a:r>
              <a:rPr lang="en-US" dirty="0" smtClean="0"/>
              <a:t>enabling consumer choice; </a:t>
            </a:r>
          </a:p>
          <a:p>
            <a:pPr lvl="1"/>
            <a:r>
              <a:rPr lang="en-US" dirty="0" smtClean="0"/>
              <a:t>integration of green building practices with the grid;</a:t>
            </a:r>
          </a:p>
          <a:p>
            <a:pPr lvl="1"/>
            <a:r>
              <a:rPr lang="en-US" dirty="0" smtClean="0"/>
              <a:t>Large-scale energy storage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B2C9C6-C796-4B04-9892-3046B2C8B0F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80713" cy="706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05100" y="711200"/>
            <a:ext cx="4508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A09F7"/>
                </a:solidFill>
              </a:rPr>
              <a:t>Colorado Springs Utilities</a:t>
            </a:r>
            <a:br>
              <a:rPr lang="en-US" dirty="0" smtClean="0">
                <a:solidFill>
                  <a:srgbClr val="1A09F7"/>
                </a:solidFill>
              </a:rPr>
            </a:br>
            <a:r>
              <a:rPr lang="en-US" dirty="0" smtClean="0">
                <a:solidFill>
                  <a:srgbClr val="1A09F7"/>
                </a:solidFill>
              </a:rPr>
              <a:t>Advanced Meter Infrastructure</a:t>
            </a:r>
            <a:endParaRPr lang="en-US" dirty="0">
              <a:solidFill>
                <a:srgbClr val="1A09F7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Smart Grid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Picture 8" descr="j013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8612" y="10033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13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2312" y="36449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013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0912" y="54610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j01390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2012" y="2794000"/>
            <a:ext cx="50641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36700" y="4699000"/>
            <a:ext cx="20955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Electric/Hybrid</a:t>
            </a:r>
            <a:br>
              <a:rPr lang="en-US" sz="1400" dirty="0" smtClean="0">
                <a:solidFill>
                  <a:schemeClr val="bg2"/>
                </a:solidFill>
              </a:rPr>
            </a:br>
            <a:r>
              <a:rPr lang="en-US" sz="1400" dirty="0" smtClean="0">
                <a:solidFill>
                  <a:schemeClr val="bg2"/>
                </a:solidFill>
              </a:rPr>
              <a:t>car charging station 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6600" y="5207000"/>
            <a:ext cx="2095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substation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" y="908050"/>
            <a:ext cx="826643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RMSSGI Regional Solution</a:t>
            </a:r>
          </a:p>
        </p:txBody>
      </p:sp>
      <p:pic>
        <p:nvPicPr>
          <p:cNvPr id="9219" name="Picture 4" descr="Test B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914400"/>
            <a:ext cx="74676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RMSSGI Systems Approach</a:t>
            </a:r>
          </a:p>
        </p:txBody>
      </p:sp>
      <p:pic>
        <p:nvPicPr>
          <p:cNvPr id="10243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8877300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Freshmen Welcome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B86021-4C7A-4968-8CC9-EFCEABA13DFB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Chow</a:t>
            </a:r>
            <a:endParaRPr lang="en-US"/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MTOOLS" val="&lt;WMTools ver=&quot;1.0&quot;&gt;&lt;Timings time=&quot;9/14/2005 4:58:15 PM&quot;&gt;&lt;Slide id=&quot;257&quot; dur=&quot;138.453&quot;/&gt;&lt;Slide id=&quot;307&quot; dur=&quot;22.094&quot;/&gt;&lt;Slide id=&quot;436&quot; dur=&quot;39.266&quot;/&gt;&lt;Slide id=&quot;438&quot; dur=&quot;15.156&quot;/&gt;&lt;Slide id=&quot;437&quot; dur=&quot;66.547&quot;/&gt;&lt;Slide id=&quot;441&quot; dur=&quot;144.687&quot;/&gt;&lt;Slide id=&quot;442&quot; dur=&quot;91.703&quot;/&gt;&lt;Slide id=&quot;443&quot; dur=&quot;100.969&quot;/&gt;&lt;Slide id=&quot;445&quot; dur=&quot;66.688&quot;/&gt;&lt;Slide id=&quot;465&quot; dur=&quot;1422.906&quot; bld=&quot;|1&quot;/&gt;&lt;Slide id=&quot;479&quot; dur=&quot;93.734&quot;/&gt;&lt;Slide id=&quot;480&quot; dur=&quot;45.938&quot;/&gt;&lt;Slide id=&quot;482&quot; dur=&quot;49.531&quot;/&gt;&lt;Slide id=&quot;483&quot; dur=&quot;46&quot;/&gt;&lt;Slide id=&quot;484&quot; dur=&quot;64.891&quot;/&gt;&lt;Slide id=&quot;481&quot; dur=&quot;51.906&quot;/&gt;&lt;Slide id=&quot;485&quot; dur=&quot;118.469&quot; bld=&quot;|114.8&quot;/&gt;&lt;Slide id=&quot;486&quot; dur=&quot;35.937&quot;/&gt;&lt;Slide id=&quot;487&quot; dur=&quot;72.266&quot; bld=&quot;|44.8&quot;/&gt;&lt;Slide id=&quot;488&quot; dur=&quot;25.672&quot; bld=&quot;|7.6|.5|.5|.5|4.8&quot;/&gt;&lt;Slide id=&quot;489&quot; dur=&quot;25.609&quot; bld=&quot;|7.1|2|7.8|2&quot;/&gt;&lt;Slide id=&quot;516&quot; dur=&quot;10.453&quot;/&gt;&lt;Slide id=&quot;490&quot; dur=&quot;118.422&quot; bld=&quot;|0&quot;/&gt;&lt;Slide id=&quot;491&quot; dur=&quot;35.25&quot;/&gt;&lt;Slide id=&quot;492&quot; dur=&quot;22.281&quot;/&gt;&lt;Slide id=&quot;493&quot; dur=&quot;24.094&quot;/&gt;&lt;Slide id=&quot;494&quot; dur=&quot;12.75&quot;/&gt;&lt;Slide id=&quot;495&quot; dur=&quot;10.531&quot;/&gt;&lt;Slide id=&quot;496&quot; dur=&quot;30.438&quot;/&gt;&lt;Slide id=&quot;497&quot; dur=&quot;20.828&quot; bld=&quot;|9.4|2.1|5.4&quot;/&gt;&lt;Slide id=&quot;498&quot; dur=&quot;14.484&quot; bld=&quot;|.7|1|2.1|5.1&quot;/&gt;&lt;Slide id=&quot;499&quot; dur=&quot;15.875&quot; bld=&quot;|5.9|3.1&quot;/&gt;&lt;Slide id=&quot;501&quot; dur=&quot;5.266&quot;/&gt;&lt;Slide id=&quot;502&quot; dur=&quot;.797&quot;/&gt;&lt;Slide id=&quot;501&quot; dur=&quot;54.375&quot;/&gt;&lt;Slide id=&quot;502&quot; dur=&quot;59.125&quot; bld=&quot;|0&quot;/&gt;&lt;Slide id=&quot;503&quot; dur=&quot;63.125&quot;/&gt;&lt;Slide id=&quot;504&quot; dur=&quot;40.031&quot;/&gt;&lt;Slide id=&quot;505&quot; dur=&quot;30.297&quot; bld=&quot;|0&quot;/&gt;&lt;Slide id=&quot;517&quot; dur=&quot;60.953&quot; bld=&quot;|0&quot;/&gt;&lt;Slide id=&quot;506&quot; dur=&quot;52.125&quot;/&gt;&lt;Slide id=&quot;507&quot; dur=&quot;113.656&quot;/&gt;&lt;Slide id=&quot;508&quot; dur=&quot;23.266&quot; bld=&quot;|0|0|0|0&quot;/&gt;&lt;Slide id=&quot;509&quot; dur=&quot;59.203&quot; bld=&quot;|0&quot;/&gt;&lt;Slide id=&quot;510&quot; dur=&quot;25.109&quot; bld=&quot;|8.6|0|2|.5|6|.5|.5|.5|.5|.5&quot;/&gt;&lt;Slide id=&quot;511&quot; dur=&quot;2.594&quot;/&gt;&lt;Slide id=&quot;510&quot; dur=&quot;26.469&quot;/&gt;&lt;Slide id=&quot;511&quot; dur=&quot;44.656&quot; bld=&quot;|5.8|5.2|.5|.5|4.1|.5|11.1&quot;/&gt;&lt;Slide id=&quot;513&quot; dur=&quot;170.953&quot;/&gt;&lt;Slide id=&quot;512&quot; dur=&quot;2.172&quot; bld=&quot;|.5&quot;/&gt;&lt;Slide id=&quot;514&quot; dur=&quot;100.922&quot;/&gt;&lt;Slide id=&quot;515&quot; dur=&quot;1.609&quot;/&gt;&lt;/Timings&gt;&lt;/WMTools&gt;"/>
</p:tagLst>
</file>

<file path=ppt/theme/theme1.xml><?xml version="1.0" encoding="utf-8"?>
<a:theme xmlns:a="http://schemas.openxmlformats.org/drawingml/2006/main" name="PDC_Template_2005">
  <a:themeElements>
    <a:clrScheme name="PDC_Template_2005 3">
      <a:dk1>
        <a:srgbClr val="000000"/>
      </a:dk1>
      <a:lt1>
        <a:srgbClr val="FFFFFF"/>
      </a:lt1>
      <a:dk2>
        <a:srgbClr val="18536E"/>
      </a:dk2>
      <a:lt2>
        <a:srgbClr val="FFB601"/>
      </a:lt2>
      <a:accent1>
        <a:srgbClr val="F7E993"/>
      </a:accent1>
      <a:accent2>
        <a:srgbClr val="B2BB1D"/>
      </a:accent2>
      <a:accent3>
        <a:srgbClr val="ABB3BA"/>
      </a:accent3>
      <a:accent4>
        <a:srgbClr val="DADADA"/>
      </a:accent4>
      <a:accent5>
        <a:srgbClr val="FAF2C8"/>
      </a:accent5>
      <a:accent6>
        <a:srgbClr val="A1A919"/>
      </a:accent6>
      <a:hlink>
        <a:srgbClr val="0078FA"/>
      </a:hlink>
      <a:folHlink>
        <a:srgbClr val="B51A8A"/>
      </a:folHlink>
    </a:clrScheme>
    <a:fontScheme name="PDC_Template_2005">
      <a:majorFont>
        <a:latin typeface="Segoe Semibold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63529"/>
                <a:invGamma/>
                <a:alpha val="70000"/>
              </a:schemeClr>
            </a:gs>
            <a:gs pos="50000">
              <a:schemeClr val="accent2">
                <a:alpha val="70000"/>
              </a:schemeClr>
            </a:gs>
            <a:gs pos="100000">
              <a:schemeClr val="accent2">
                <a:gamma/>
                <a:shade val="63529"/>
                <a:invGamma/>
                <a:alpha val="70000"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2">
                <a:gamma/>
                <a:shade val="63529"/>
                <a:invGamma/>
                <a:alpha val="70000"/>
              </a:schemeClr>
            </a:gs>
            <a:gs pos="50000">
              <a:schemeClr val="accent2">
                <a:alpha val="70000"/>
              </a:schemeClr>
            </a:gs>
            <a:gs pos="100000">
              <a:schemeClr val="accent2">
                <a:gamma/>
                <a:shade val="63529"/>
                <a:invGamma/>
                <a:alpha val="70000"/>
              </a:schemeClr>
            </a:gs>
          </a:gsLst>
          <a:lin ang="2700000" scaled="1"/>
        </a:gra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85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</a:lnDef>
  </a:objectDefaults>
  <a:extraClrSchemeLst>
    <a:extraClrScheme>
      <a:clrScheme name="PDC_Template_2005 1">
        <a:dk1>
          <a:srgbClr val="000000"/>
        </a:dk1>
        <a:lt1>
          <a:srgbClr val="FFFFFF"/>
        </a:lt1>
        <a:dk2>
          <a:srgbClr val="194489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0C4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2">
        <a:dk1>
          <a:srgbClr val="000000"/>
        </a:dk1>
        <a:lt1>
          <a:srgbClr val="FFFFFF"/>
        </a:lt1>
        <a:dk2>
          <a:srgbClr val="176B6F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ABB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DC_Template_2005 3">
        <a:dk1>
          <a:srgbClr val="000000"/>
        </a:dk1>
        <a:lt1>
          <a:srgbClr val="FFFFFF"/>
        </a:lt1>
        <a:dk2>
          <a:srgbClr val="18536E"/>
        </a:dk2>
        <a:lt2>
          <a:srgbClr val="FFB601"/>
        </a:lt2>
        <a:accent1>
          <a:srgbClr val="F7E993"/>
        </a:accent1>
        <a:accent2>
          <a:srgbClr val="B2BB1D"/>
        </a:accent2>
        <a:accent3>
          <a:srgbClr val="ABB3BA"/>
        </a:accent3>
        <a:accent4>
          <a:srgbClr val="DADADA"/>
        </a:accent4>
        <a:accent5>
          <a:srgbClr val="FAF2C8"/>
        </a:accent5>
        <a:accent6>
          <a:srgbClr val="A1A919"/>
        </a:accent6>
        <a:hlink>
          <a:srgbClr val="0078FA"/>
        </a:hlink>
        <a:folHlink>
          <a:srgbClr val="B51A8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17687</TotalTime>
  <Words>847</Words>
  <Application>Microsoft Office PowerPoint</Application>
  <PresentationFormat>On-screen Show (4:3)</PresentationFormat>
  <Paragraphs>142</Paragraphs>
  <Slides>18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PDC_Template_2005</vt:lpstr>
      <vt:lpstr>Custom Design</vt:lpstr>
      <vt:lpstr>Photo Editor Photo</vt:lpstr>
      <vt:lpstr>Secure Smart Grids</vt:lpstr>
      <vt:lpstr>Outline of the Talk</vt:lpstr>
      <vt:lpstr>Slide 3</vt:lpstr>
      <vt:lpstr>Slide 4</vt:lpstr>
      <vt:lpstr>What is Smart Grid?</vt:lpstr>
      <vt:lpstr>Slide 6</vt:lpstr>
      <vt:lpstr>Local Smart Grid Security</vt:lpstr>
      <vt:lpstr>RMSSGI Regional Solution</vt:lpstr>
      <vt:lpstr>RMSSGI Systems Approach</vt:lpstr>
      <vt:lpstr>Trans-Smart Grid Security</vt:lpstr>
      <vt:lpstr>Secure Smart Grid Challenges</vt:lpstr>
      <vt:lpstr>What is wrong with this picture?</vt:lpstr>
      <vt:lpstr>RMSSGI Security Program</vt:lpstr>
      <vt:lpstr>SSG Program Concepts</vt:lpstr>
      <vt:lpstr>Program Concepts/Demo Projects</vt:lpstr>
      <vt:lpstr>Security Standards for Smart Grids</vt:lpstr>
      <vt:lpstr>Slide 17</vt:lpstr>
      <vt:lpstr>Slide 18</vt:lpstr>
    </vt:vector>
  </TitlesOfParts>
  <Manager>Speech writer name here</Manager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</dc:title>
  <dc:subject>Professional Developers Conference</dc:subject>
  <dc:creator>Rudolph Balaz</dc:creator>
  <dc:description>Formatter:_x000d_
Event Date: Sept. 13-16, 2005_x000d_
Event Location:_x000d_
Speech Length:_x000d_
Audience: Professional Developers, TDMs_x000d_
Key Topics:</dc:description>
  <cp:lastModifiedBy>Administrator</cp:lastModifiedBy>
  <cp:revision>237</cp:revision>
  <dcterms:created xsi:type="dcterms:W3CDTF">2005-08-02T01:12:26Z</dcterms:created>
  <dcterms:modified xsi:type="dcterms:W3CDTF">2009-08-26T23:52:20Z</dcterms:modified>
</cp:coreProperties>
</file>