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53"/>
  </p:notesMasterIdLst>
  <p:sldIdLst>
    <p:sldId id="256" r:id="rId2"/>
    <p:sldId id="258" r:id="rId3"/>
    <p:sldId id="257" r:id="rId4"/>
    <p:sldId id="259" r:id="rId5"/>
    <p:sldId id="340" r:id="rId6"/>
    <p:sldId id="335" r:id="rId7"/>
    <p:sldId id="338" r:id="rId8"/>
    <p:sldId id="339" r:id="rId9"/>
    <p:sldId id="322" r:id="rId10"/>
    <p:sldId id="341" r:id="rId11"/>
    <p:sldId id="342" r:id="rId12"/>
    <p:sldId id="343" r:id="rId13"/>
    <p:sldId id="344" r:id="rId14"/>
    <p:sldId id="331" r:id="rId15"/>
    <p:sldId id="323" r:id="rId16"/>
    <p:sldId id="260" r:id="rId17"/>
    <p:sldId id="261" r:id="rId18"/>
    <p:sldId id="334" r:id="rId19"/>
    <p:sldId id="262" r:id="rId20"/>
    <p:sldId id="263" r:id="rId21"/>
    <p:sldId id="304" r:id="rId22"/>
    <p:sldId id="321" r:id="rId23"/>
    <p:sldId id="296" r:id="rId24"/>
    <p:sldId id="336" r:id="rId25"/>
    <p:sldId id="337" r:id="rId26"/>
    <p:sldId id="306" r:id="rId27"/>
    <p:sldId id="333" r:id="rId28"/>
    <p:sldId id="302" r:id="rId29"/>
    <p:sldId id="332" r:id="rId30"/>
    <p:sldId id="268" r:id="rId31"/>
    <p:sldId id="307" r:id="rId32"/>
    <p:sldId id="300" r:id="rId33"/>
    <p:sldId id="271" r:id="rId34"/>
    <p:sldId id="295" r:id="rId35"/>
    <p:sldId id="310" r:id="rId36"/>
    <p:sldId id="265" r:id="rId37"/>
    <p:sldId id="301" r:id="rId38"/>
    <p:sldId id="272" r:id="rId39"/>
    <p:sldId id="282" r:id="rId40"/>
    <p:sldId id="292" r:id="rId41"/>
    <p:sldId id="325" r:id="rId42"/>
    <p:sldId id="326" r:id="rId43"/>
    <p:sldId id="327" r:id="rId44"/>
    <p:sldId id="328" r:id="rId45"/>
    <p:sldId id="330" r:id="rId46"/>
    <p:sldId id="283" r:id="rId47"/>
    <p:sldId id="312" r:id="rId48"/>
    <p:sldId id="264" r:id="rId49"/>
    <p:sldId id="308" r:id="rId50"/>
    <p:sldId id="313" r:id="rId51"/>
    <p:sldId id="27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ADF3"/>
    <a:srgbClr val="5EC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4DA0-9174-43E6-AC65-1695A29EAAA0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2D2D-66D4-4E25-9C99-928C20CE2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866D-FE98-4595-BCAE-68BBE9D51726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7A61-FF7B-4D91-B36F-631D9BDDD73B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E511-68DB-4627-8287-CF55BF3D1315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EE09-579D-4C46-967E-0247A768292F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FBDB-CEB2-483A-A258-86DD534D3AD4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7234-89A4-445F-B07C-9C56F931F8C2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43F8-D42B-4577-9810-45FA10E6B5CF}" type="datetime1">
              <a:rPr lang="en-US" smtClean="0"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8DF2-29BB-4B01-8086-AC46389B2A6D}" type="datetime1">
              <a:rPr lang="en-US" smtClean="0"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9847-FFAD-41B4-8079-1EC182F5FAA8}" type="datetime1">
              <a:rPr lang="en-US" smtClean="0"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32BBE-F533-4830-8956-D40B1B8E7B8A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0B28-CD55-4A9A-839D-5889B83DECA7}" type="datetime1">
              <a:rPr lang="en-US" smtClean="0"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7C788C-254B-4225-A78B-B815A79844C7}" type="datetime1">
              <a:rPr lang="en-US" smtClean="0"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Almurayh/Xen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835945-42C8-4598-94B9-502A08EFDD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oc.opensuse.org/products/draft/SLES/SLES-xen_sd_draft/cha.xen.vhost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://openbenchmarking.org/prospect/1203269-SU-KVMVIRT9501/c67f4fb53c2b8f69ae081eb16da971ab4d168284" TargetMode="External"/><Relationship Id="rId7" Type="http://schemas.openxmlformats.org/officeDocument/2006/relationships/hyperlink" Target="http://openbenchmarking.org/prospect/1203269-SU-KVMVIRT9501/ad5605d0084a3d8f9b16fb62399d40af46aedf4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://openbenchmarking.org/prospect/1203269-SU-KVMVIRT9501/efd4ed7e9fd2d3df7c68044d590fc9e3ff95055c" TargetMode="External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hyperlink" Target="http://openbenchmarking.org/prospect/1203269-SU-KVMVIRT9501/9ef31f78a0f91ea07886cbb30d73d24c3c9058d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files/pdf/vmware_advantage.pdf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sistemista.net/index.php/virtualization/1-virtual-machines-performance-comparison.html?start=7" TargetMode="External"/><Relationship Id="rId13" Type="http://schemas.openxmlformats.org/officeDocument/2006/relationships/hyperlink" Target="http://dl.acm.org/citation.cfm?id=1168860" TargetMode="External"/><Relationship Id="rId3" Type="http://schemas.openxmlformats.org/officeDocument/2006/relationships/hyperlink" Target="http://www.xen.org/community/xenpapers.html" TargetMode="External"/><Relationship Id="rId7" Type="http://schemas.openxmlformats.org/officeDocument/2006/relationships/hyperlink" Target="http://www.phoronix.com/scan.php?page=article&amp;item=ubuntu_1204_virt&amp;num=7" TargetMode="External"/><Relationship Id="rId12" Type="http://schemas.openxmlformats.org/officeDocument/2006/relationships/hyperlink" Target="http://www.datamation.com/netsys/article.php/3884091/Virtualization.htm" TargetMode="External"/><Relationship Id="rId2" Type="http://schemas.openxmlformats.org/officeDocument/2006/relationships/hyperlink" Target="http://wiki.xensource.com/xenwiki/" TargetMode="Externa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rtualizationmatrix.com/matrix.php" TargetMode="External"/><Relationship Id="rId11" Type="http://schemas.openxmlformats.org/officeDocument/2006/relationships/hyperlink" Target="http://wiki.xensource.com/xenwiki/Scheduling" TargetMode="External"/><Relationship Id="rId5" Type="http://schemas.openxmlformats.org/officeDocument/2006/relationships/hyperlink" Target="http://www.it20.info/misc/virtualizationscomparison.htm" TargetMode="External"/><Relationship Id="rId15" Type="http://schemas.openxmlformats.org/officeDocument/2006/relationships/hyperlink" Target="http://wiki.qemu.org/Main_Page" TargetMode="External"/><Relationship Id="rId10" Type="http://schemas.openxmlformats.org/officeDocument/2006/relationships/hyperlink" Target="http://www.xen.org/files/Marketing/HowDoesXenWork.pdf" TargetMode="External"/><Relationship Id="rId4" Type="http://schemas.openxmlformats.org/officeDocument/2006/relationships/hyperlink" Target="http://en.wikipedia.org/wiki/Comparison_of_platform_virtual_machines" TargetMode="External"/><Relationship Id="rId9" Type="http://schemas.openxmlformats.org/officeDocument/2006/relationships/hyperlink" Target="http://wiki.xensource.com/xenwiki/Command_Line_Interface" TargetMode="External"/><Relationship Id="rId14" Type="http://schemas.openxmlformats.org/officeDocument/2006/relationships/hyperlink" Target="http://www.ibm.com/developerworks/linux/library/l-qem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867400" cy="27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By Abdullah </a:t>
            </a:r>
            <a:r>
              <a:rPr lang="en-US" dirty="0" err="1" smtClean="0"/>
              <a:t>Almuryh</a:t>
            </a:r>
            <a:endParaRPr lang="en-US" dirty="0" smtClean="0"/>
          </a:p>
          <a:p>
            <a:r>
              <a:rPr lang="en-US" dirty="0" smtClean="0"/>
              <a:t>Course: CS5260  Spring 2012  UCCS</a:t>
            </a:r>
          </a:p>
          <a:p>
            <a:r>
              <a:rPr lang="en-US" dirty="0" smtClean="0"/>
              <a:t>Instructor: Dr. Edward Chow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667000"/>
            <a:ext cx="5867400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 smtClean="0"/>
              <a:t>XEN HYPERVISOR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8C0A682F-9537-45AD-A70C-134E19D972E3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289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10</a:t>
            </a:fld>
            <a:endParaRPr lang="en-US" b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Guest as a heavyweight Process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HP\Desktop\W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5102413" cy="42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W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4870977" cy="40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55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Guest as </a:t>
            </a:r>
            <a:r>
              <a:rPr lang="en-US" sz="2400" b="1" dirty="0" smtClean="0"/>
              <a:t>a large file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11</a:t>
            </a:fld>
            <a:endParaRPr lang="en-US" b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2171" r="1503" b="10555"/>
          <a:stretch/>
        </p:blipFill>
        <p:spPr bwMode="auto">
          <a:xfrm>
            <a:off x="1521068" y="1371600"/>
            <a:ext cx="6101863" cy="4202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Guest as a large file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12</a:t>
            </a:fld>
            <a:endParaRPr lang="en-US" b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12349" r="1033" b="10805"/>
          <a:stretch/>
        </p:blipFill>
        <p:spPr bwMode="auto">
          <a:xfrm>
            <a:off x="1219200" y="1219200"/>
            <a:ext cx="6312878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Guest as a large file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13</a:t>
            </a:fld>
            <a:endParaRPr lang="en-US" b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14020" r="1646" b="12298"/>
          <a:stretch/>
        </p:blipFill>
        <p:spPr bwMode="auto">
          <a:xfrm>
            <a:off x="1295400" y="1676400"/>
            <a:ext cx="6743364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Virtual </a:t>
            </a:r>
            <a:r>
              <a:rPr lang="en-US" sz="2400" b="1" dirty="0" smtClean="0"/>
              <a:t>Guest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Two terms of virtualization: </a:t>
            </a:r>
          </a:p>
          <a:p>
            <a:pPr lvl="2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/>
                </a:solidFill>
              </a:rPr>
              <a:t>Virtual </a:t>
            </a:r>
            <a:r>
              <a:rPr lang="en-US" sz="1400" b="1" dirty="0">
                <a:solidFill>
                  <a:schemeClr val="accent1"/>
                </a:solidFill>
              </a:rPr>
              <a:t>Machine VM </a:t>
            </a:r>
            <a:endParaRPr lang="en-US" sz="1400" b="1" dirty="0" smtClean="0">
              <a:solidFill>
                <a:schemeClr val="accent1"/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1400" b="1" dirty="0" smtClean="0">
                <a:solidFill>
                  <a:schemeClr val="accent1"/>
                </a:solidFill>
              </a:rPr>
              <a:t>Virtual </a:t>
            </a:r>
            <a:r>
              <a:rPr lang="en-US" sz="1400" b="1" dirty="0">
                <a:solidFill>
                  <a:schemeClr val="accent1"/>
                </a:solidFill>
              </a:rPr>
              <a:t>Private Server VPS</a:t>
            </a:r>
            <a:endParaRPr lang="en-US" sz="12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/>
              <a:t>They are known as the guest in a virtualized environment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VM </a:t>
            </a:r>
            <a:r>
              <a:rPr lang="en-US" sz="1600" dirty="0"/>
              <a:t>has its own guest operating system, no matter which kind of </a:t>
            </a:r>
            <a:r>
              <a:rPr lang="en-US" sz="1600" dirty="0" smtClean="0"/>
              <a:t>host </a:t>
            </a:r>
            <a:r>
              <a:rPr lang="en-US" sz="1600" dirty="0"/>
              <a:t>operating </a:t>
            </a:r>
            <a:r>
              <a:rPr lang="en-US" sz="1600" dirty="0" smtClean="0"/>
              <a:t>system.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VPS uses </a:t>
            </a:r>
            <a:r>
              <a:rPr lang="en-US" sz="1600" dirty="0"/>
              <a:t>the kernel of host operating </a:t>
            </a:r>
            <a:r>
              <a:rPr lang="en-US" sz="1600" dirty="0" smtClean="0"/>
              <a:t>system. (referred </a:t>
            </a:r>
            <a:r>
              <a:rPr lang="en-US" sz="1600" dirty="0"/>
              <a:t>to a lightweight </a:t>
            </a:r>
            <a:r>
              <a:rPr lang="en-US" sz="1600" dirty="0" smtClean="0"/>
              <a:t>VM)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14</a:t>
            </a:fld>
            <a:endParaRPr lang="en-US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9" y="2895600"/>
            <a:ext cx="3337819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01" y="2895599"/>
            <a:ext cx="3383299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284" y="152400"/>
            <a:ext cx="8763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Hypervisor </a:t>
            </a:r>
            <a:r>
              <a:rPr lang="en-US" sz="2400" b="1" dirty="0"/>
              <a:t>types: </a:t>
            </a:r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/>
              <a:t>Native </a:t>
            </a:r>
            <a:r>
              <a:rPr lang="en-US" sz="1500" dirty="0" smtClean="0"/>
              <a:t>: a layer installed </a:t>
            </a:r>
            <a:r>
              <a:rPr lang="en-US" sz="1500" dirty="0"/>
              <a:t>directly on </a:t>
            </a:r>
            <a:r>
              <a:rPr lang="en-US" sz="1500" dirty="0" smtClean="0"/>
              <a:t>hardware, such </a:t>
            </a:r>
            <a:r>
              <a:rPr lang="en-US" sz="1500" dirty="0"/>
              <a:t>as </a:t>
            </a:r>
            <a:r>
              <a:rPr lang="en-US" sz="1500" dirty="0" err="1" smtClean="0"/>
              <a:t>Xen</a:t>
            </a:r>
            <a:r>
              <a:rPr lang="en-US" sz="1500" dirty="0" smtClean="0"/>
              <a:t> Hypervisor</a:t>
            </a:r>
            <a:r>
              <a:rPr lang="en-US" sz="1500" dirty="0"/>
              <a:t>.</a:t>
            </a:r>
            <a:endParaRPr lang="en-US" sz="1500" dirty="0" smtClean="0"/>
          </a:p>
          <a:p>
            <a:pPr lvl="1">
              <a:buFont typeface="Arial" pitchFamily="34" charset="0"/>
              <a:buChar char="•"/>
            </a:pPr>
            <a:r>
              <a:rPr lang="en-US" sz="1500" b="1" dirty="0" smtClean="0"/>
              <a:t>Hosted </a:t>
            </a:r>
            <a:r>
              <a:rPr lang="en-US" sz="1500" dirty="0" smtClean="0"/>
              <a:t>: software installed on top of a desktop operating system, such as Oracle </a:t>
            </a:r>
            <a:r>
              <a:rPr lang="en-US" sz="1500" dirty="0" err="1" smtClean="0"/>
              <a:t>VirtualBox</a:t>
            </a:r>
            <a:r>
              <a:rPr lang="en-US" sz="1500" dirty="0" smtClean="0"/>
              <a:t>.</a:t>
            </a:r>
          </a:p>
          <a:p>
            <a:pPr marL="365760" lvl="1" indent="0">
              <a:buNone/>
            </a:pPr>
            <a:endParaRPr lang="en-US" sz="1100" dirty="0" smtClean="0"/>
          </a:p>
          <a:p>
            <a:pPr marL="61913" lvl="1" indent="0">
              <a:buNone/>
            </a:pPr>
            <a:r>
              <a:rPr lang="en-US" sz="1100" dirty="0" smtClean="0"/>
              <a:t> </a:t>
            </a:r>
          </a:p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08B6CEAD-866C-4E51-BFCF-64FF7A83F19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15</a:t>
            </a:fld>
            <a:endParaRPr lang="en-US" b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752600"/>
            <a:ext cx="3911221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752600"/>
            <a:ext cx="3911221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61087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Native Hypervisor 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999620" y="61087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Hosted Hypervisor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67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17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Virtualization Principles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Isolation </a:t>
            </a:r>
            <a:r>
              <a:rPr lang="en-US" b="1" dirty="0"/>
              <a:t>and </a:t>
            </a:r>
            <a:r>
              <a:rPr lang="en-US" b="1" dirty="0" smtClean="0"/>
              <a:t>consolidation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Separation </a:t>
            </a:r>
            <a:r>
              <a:rPr lang="en-US" b="1" dirty="0"/>
              <a:t>and </a:t>
            </a:r>
            <a:r>
              <a:rPr lang="en-US" b="1" dirty="0" smtClean="0"/>
              <a:t>division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Encapsulation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Availability and Reliability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Safety and Integrity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Resource allocation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Live migration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Efficient utilization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Power Efficiency</a:t>
            </a:r>
          </a:p>
          <a:p>
            <a:pPr lvl="1">
              <a:buFont typeface="Arial" pitchFamily="34" charset="0"/>
              <a:buChar char="•"/>
            </a:pPr>
            <a:endParaRPr lang="en-US" sz="1600" b="1" dirty="0"/>
          </a:p>
          <a:p>
            <a:pPr marL="365760" lvl="1" indent="0">
              <a:buNone/>
            </a:pPr>
            <a:r>
              <a:rPr lang="en-US" sz="1600" b="1" dirty="0" smtClean="0"/>
              <a:t>What about: Usability, less requirements</a:t>
            </a:r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251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284" y="914400"/>
            <a:ext cx="8763000" cy="5562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introduction to </a:t>
            </a:r>
            <a:r>
              <a:rPr lang="en-US" sz="2400" b="1" dirty="0" err="1" smtClean="0"/>
              <a:t>Xen</a:t>
            </a:r>
            <a:endParaRPr lang="en-US" sz="2400" b="1" dirty="0" smtClean="0"/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err="1" smtClean="0"/>
              <a:t>Xen</a:t>
            </a:r>
            <a:r>
              <a:rPr lang="en-US" sz="1800" dirty="0" smtClean="0"/>
              <a:t> </a:t>
            </a:r>
            <a:r>
              <a:rPr lang="en-US" sz="1800" dirty="0"/>
              <a:t>is a </a:t>
            </a:r>
            <a:r>
              <a:rPr lang="en-US" sz="1800" dirty="0" err="1"/>
              <a:t>paravirtualization</a:t>
            </a:r>
            <a:r>
              <a:rPr lang="en-US" sz="1800" dirty="0"/>
              <a:t> Hypervisor.</a:t>
            </a:r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[1990s] Created </a:t>
            </a:r>
            <a:r>
              <a:rPr lang="en-US" sz="1800" dirty="0"/>
              <a:t>by </a:t>
            </a:r>
            <a:r>
              <a:rPr lang="en-US" sz="1800" i="1" dirty="0" err="1"/>
              <a:t>Keir</a:t>
            </a:r>
            <a:r>
              <a:rPr lang="en-US" sz="1800" i="1" dirty="0"/>
              <a:t> Fraser</a:t>
            </a:r>
            <a:r>
              <a:rPr lang="en-US" sz="1800" dirty="0"/>
              <a:t> and </a:t>
            </a:r>
            <a:r>
              <a:rPr lang="en-US" sz="1800" i="1" dirty="0"/>
              <a:t>Ian Pratt </a:t>
            </a:r>
            <a:r>
              <a:rPr lang="en-US" sz="1800" i="1" dirty="0" smtClean="0"/>
              <a:t>at </a:t>
            </a:r>
            <a:r>
              <a:rPr lang="en-US" sz="1800" dirty="0" smtClean="0"/>
              <a:t>Cambridge </a:t>
            </a:r>
            <a:r>
              <a:rPr lang="en-US" sz="1800" dirty="0"/>
              <a:t>University As part of the </a:t>
            </a:r>
            <a:r>
              <a:rPr lang="en-US" sz="1800" dirty="0" err="1"/>
              <a:t>Xenoserver</a:t>
            </a:r>
            <a:r>
              <a:rPr lang="en-US" sz="1800" dirty="0"/>
              <a:t> </a:t>
            </a:r>
            <a:r>
              <a:rPr lang="en-US" sz="1800" dirty="0" smtClean="0"/>
              <a:t>research</a:t>
            </a:r>
            <a:r>
              <a:rPr lang="en-US" sz="1800" dirty="0"/>
              <a:t>, [2003] </a:t>
            </a:r>
            <a:r>
              <a:rPr lang="en-US" sz="1800" dirty="0" smtClean="0"/>
              <a:t>deployed.</a:t>
            </a:r>
            <a:endParaRPr lang="en-US" sz="1800" dirty="0"/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Runs </a:t>
            </a:r>
            <a:r>
              <a:rPr lang="en-US" sz="1800" dirty="0"/>
              <a:t>directly on computer hardware.</a:t>
            </a:r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Replaces </a:t>
            </a:r>
            <a:r>
              <a:rPr lang="en-US" sz="1800" dirty="0"/>
              <a:t>the operating system allowing the computer hardware to run multiple guest operating systems concurrently </a:t>
            </a:r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Provided </a:t>
            </a:r>
            <a:r>
              <a:rPr lang="en-US" sz="1800" dirty="0"/>
              <a:t>as a part of most of the major Linux distributions</a:t>
            </a:r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Developed </a:t>
            </a:r>
            <a:r>
              <a:rPr lang="en-US" sz="1800" dirty="0"/>
              <a:t>and maintained by the Xen.org community. </a:t>
            </a:r>
          </a:p>
          <a:p>
            <a:pPr marL="342900" indent="-182563">
              <a:buFont typeface="Arial" pitchFamily="34" charset="0"/>
              <a:buChar char="•"/>
            </a:pPr>
            <a:r>
              <a:rPr lang="en-US" sz="1800" dirty="0" smtClean="0"/>
              <a:t>Free </a:t>
            </a:r>
            <a:r>
              <a:rPr lang="en-US" sz="1800" dirty="0"/>
              <a:t>solution licensed under the General Public License (GNU). </a:t>
            </a:r>
          </a:p>
          <a:p>
            <a:pPr marL="160337" indent="0">
              <a:buNone/>
            </a:pPr>
            <a:r>
              <a:rPr lang="en-US" sz="1200" dirty="0" smtClean="0"/>
              <a:t>          </a:t>
            </a:r>
            <a:r>
              <a:rPr lang="en-US" sz="1200" dirty="0" err="1" smtClean="0"/>
              <a:t>Xen</a:t>
            </a:r>
            <a:r>
              <a:rPr lang="en-US" sz="1200" dirty="0" smtClean="0"/>
              <a:t> 1.x, </a:t>
            </a:r>
            <a:r>
              <a:rPr lang="en-US" sz="1200" dirty="0" err="1" smtClean="0"/>
              <a:t>Xen</a:t>
            </a:r>
            <a:r>
              <a:rPr lang="en-US" sz="1200" dirty="0" smtClean="0"/>
              <a:t> 2.x , </a:t>
            </a:r>
            <a:r>
              <a:rPr lang="en-US" sz="1200" dirty="0" err="1" smtClean="0"/>
              <a:t>Xen</a:t>
            </a:r>
            <a:r>
              <a:rPr lang="en-US" sz="1200" dirty="0" smtClean="0"/>
              <a:t> 3.x , </a:t>
            </a:r>
            <a:r>
              <a:rPr lang="en-US" sz="1200" dirty="0" err="1" smtClean="0"/>
              <a:t>Xen</a:t>
            </a:r>
            <a:r>
              <a:rPr lang="en-US" sz="1200" dirty="0" smtClean="0"/>
              <a:t> 4.x, current version is </a:t>
            </a:r>
            <a:r>
              <a:rPr lang="en-US" sz="1200" dirty="0" err="1" smtClean="0"/>
              <a:t>Xen</a:t>
            </a:r>
            <a:r>
              <a:rPr lang="en-US" sz="1200" dirty="0" smtClean="0"/>
              <a:t> 4.1.2</a:t>
            </a:r>
          </a:p>
          <a:p>
            <a:pPr marL="365760" lvl="1" indent="0">
              <a:buNone/>
            </a:pPr>
            <a:endParaRPr lang="en-US" sz="1100" dirty="0" smtClean="0"/>
          </a:p>
          <a:p>
            <a:pPr marL="233363" lvl="1" indent="-171450">
              <a:buFont typeface="Wingdings" pitchFamily="2" charset="2"/>
              <a:buChar char="§"/>
            </a:pPr>
            <a:r>
              <a:rPr lang="en-US" sz="1100" b="1" dirty="0" smtClean="0"/>
              <a:t> </a:t>
            </a:r>
            <a:r>
              <a:rPr lang="en-US" sz="1800" b="1" dirty="0"/>
              <a:t>Commercial </a:t>
            </a:r>
            <a:r>
              <a:rPr lang="en-US" sz="1800" b="1" dirty="0" smtClean="0"/>
              <a:t>implementations:</a:t>
            </a:r>
            <a:endParaRPr lang="en-US" sz="1800" b="1" dirty="0"/>
          </a:p>
          <a:p>
            <a:pPr marL="896303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400" dirty="0"/>
              <a:t>Citrix </a:t>
            </a:r>
            <a:r>
              <a:rPr lang="en-US" sz="1400" dirty="0" err="1"/>
              <a:t>XenServer</a:t>
            </a:r>
            <a:endParaRPr lang="en-US" sz="1400" dirty="0"/>
          </a:p>
          <a:p>
            <a:pPr marL="896303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400" dirty="0"/>
              <a:t>Oracle </a:t>
            </a:r>
            <a:r>
              <a:rPr lang="en-US" sz="1400" dirty="0" smtClean="0"/>
              <a:t>VM		 </a:t>
            </a:r>
            <a:endParaRPr lang="en-US" sz="1400" dirty="0"/>
          </a:p>
          <a:p>
            <a:pPr marL="896303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400" dirty="0"/>
              <a:t>Sun </a:t>
            </a:r>
            <a:r>
              <a:rPr lang="en-US" sz="1400" dirty="0" err="1" smtClean="0"/>
              <a:t>xVM</a:t>
            </a:r>
            <a:r>
              <a:rPr lang="en-US" sz="1400" dirty="0" smtClean="0"/>
              <a:t>		 </a:t>
            </a:r>
            <a:endParaRPr lang="en-US" sz="1400" dirty="0"/>
          </a:p>
          <a:p>
            <a:pPr marL="896303" lvl="3" indent="-285750">
              <a:lnSpc>
                <a:spcPct val="160000"/>
              </a:lnSpc>
              <a:buFont typeface="Wingdings" pitchFamily="2" charset="2"/>
              <a:buChar char="§"/>
            </a:pPr>
            <a:r>
              <a:rPr lang="en-US" sz="1400" dirty="0" err="1" smtClean="0"/>
              <a:t>Thinsy</a:t>
            </a:r>
            <a:r>
              <a:rPr lang="en-US" sz="1400" dirty="0" smtClean="0"/>
              <a:t> </a:t>
            </a:r>
            <a:r>
              <a:rPr lang="en-US" sz="1400" dirty="0"/>
              <a:t>Corporation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08B6CEAD-866C-4E51-BFCF-64FF7A83F19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17</a:t>
            </a:fld>
            <a:endParaRPr lang="en-US" b="0"/>
          </a:p>
        </p:txBody>
      </p:sp>
      <p:pic>
        <p:nvPicPr>
          <p:cNvPr id="10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685800" y="4267200"/>
            <a:ext cx="449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Sun Microsystems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38800"/>
            <a:ext cx="609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cle Corpor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73" y="5257800"/>
            <a:ext cx="1181100" cy="1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mware.com/appliances/directory/uploaded_files/JaganeS/logo_smal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943600"/>
            <a:ext cx="419100" cy="38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trix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41" y="4876800"/>
            <a:ext cx="562874" cy="22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6308" r="45793" b="9781"/>
          <a:stretch/>
        </p:blipFill>
        <p:spPr bwMode="auto">
          <a:xfrm>
            <a:off x="6705600" y="2895600"/>
            <a:ext cx="2293650" cy="3434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1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0"/>
            <a:ext cx="8761084" cy="6324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hypervisor components:</a:t>
            </a:r>
          </a:p>
          <a:p>
            <a:r>
              <a:rPr lang="en-US" sz="1800" b="1" dirty="0" err="1" smtClean="0"/>
              <a:t>Xen</a:t>
            </a:r>
            <a:r>
              <a:rPr lang="en-US" sz="1800" b="1" dirty="0" smtClean="0"/>
              <a:t> hypervisor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runs </a:t>
            </a:r>
            <a:r>
              <a:rPr lang="en-US" sz="1600" dirty="0"/>
              <a:t>directly on the </a:t>
            </a:r>
            <a:r>
              <a:rPr lang="en-US" sz="1600" dirty="0" smtClean="0"/>
              <a:t>hardware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interface for all hardware requests </a:t>
            </a:r>
            <a:r>
              <a:rPr lang="en-US" sz="1600" dirty="0" smtClean="0"/>
              <a:t>for </a:t>
            </a:r>
            <a:r>
              <a:rPr lang="en-US" sz="1600" dirty="0"/>
              <a:t>the guest </a:t>
            </a:r>
            <a:r>
              <a:rPr lang="en-US" sz="1600" dirty="0" smtClean="0"/>
              <a:t>OS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manages </a:t>
            </a:r>
            <a:r>
              <a:rPr lang="en-US" sz="1600" dirty="0"/>
              <a:t>security and independency of the guest. </a:t>
            </a:r>
            <a:endParaRPr lang="en-US" sz="1600" dirty="0" smtClean="0"/>
          </a:p>
          <a:p>
            <a:r>
              <a:rPr lang="en-US" sz="1800" b="1" dirty="0" smtClean="0"/>
              <a:t>Domain </a:t>
            </a:r>
            <a:r>
              <a:rPr lang="en-US" sz="1800" b="1" dirty="0"/>
              <a:t>0 </a:t>
            </a:r>
            <a:r>
              <a:rPr lang="en-US" sz="1800" b="1" dirty="0" smtClean="0"/>
              <a:t>Guest: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has exclusive privileges to access the </a:t>
            </a:r>
            <a:r>
              <a:rPr lang="en-US" sz="1600" dirty="0" err="1"/>
              <a:t>Xen</a:t>
            </a:r>
            <a:r>
              <a:rPr lang="en-US" sz="1600" dirty="0"/>
              <a:t> hypervisor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manage all aspects of Guests 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Interacts </a:t>
            </a:r>
            <a:r>
              <a:rPr lang="en-US" sz="1400" dirty="0"/>
              <a:t>with the </a:t>
            </a:r>
            <a:r>
              <a:rPr lang="en-US" sz="1400" dirty="0" err="1"/>
              <a:t>Xen</a:t>
            </a:r>
            <a:r>
              <a:rPr lang="en-US" sz="1400" dirty="0"/>
              <a:t> </a:t>
            </a:r>
            <a:r>
              <a:rPr lang="en-US" sz="1400" dirty="0" smtClean="0"/>
              <a:t>hypervisor by </a:t>
            </a:r>
            <a:r>
              <a:rPr lang="en-US" sz="1400" dirty="0" err="1" smtClean="0"/>
              <a:t>xend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 err="1"/>
              <a:t>Xen</a:t>
            </a:r>
            <a:r>
              <a:rPr lang="en-US" sz="1400" dirty="0"/>
              <a:t> </a:t>
            </a:r>
            <a:r>
              <a:rPr lang="en-US" sz="1400" dirty="0" smtClean="0"/>
              <a:t>daemon)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Supplies </a:t>
            </a:r>
            <a:r>
              <a:rPr lang="en-US" sz="1400" dirty="0"/>
              <a:t>device and I/O </a:t>
            </a:r>
            <a:r>
              <a:rPr lang="en-US" sz="1400" dirty="0" smtClean="0"/>
              <a:t>services by running(backend </a:t>
            </a:r>
            <a:r>
              <a:rPr lang="en-US" sz="1400" dirty="0"/>
              <a:t>device drivers</a:t>
            </a:r>
          </a:p>
          <a:p>
            <a:r>
              <a:rPr lang="en-US" sz="1800" b="1" dirty="0" smtClean="0"/>
              <a:t>Domain Guests: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independently </a:t>
            </a:r>
            <a:r>
              <a:rPr lang="en-US" sz="1600" dirty="0"/>
              <a:t>operate on the </a:t>
            </a:r>
            <a:r>
              <a:rPr lang="en-US" sz="1600" dirty="0" smtClean="0"/>
              <a:t>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launched </a:t>
            </a:r>
            <a:r>
              <a:rPr lang="en-US" sz="1600" dirty="0"/>
              <a:t>and controlled by the </a:t>
            </a:r>
            <a:r>
              <a:rPr lang="en-US" sz="1600" dirty="0" smtClean="0"/>
              <a:t>Dom0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1" u="sng" dirty="0" err="1" smtClean="0"/>
              <a:t>Paravirtualizion</a:t>
            </a:r>
            <a:r>
              <a:rPr lang="en-US" sz="1400" b="1" i="1" u="sng" dirty="0" smtClean="0"/>
              <a:t> Guests: </a:t>
            </a:r>
            <a:r>
              <a:rPr lang="en-US" sz="1600" dirty="0" smtClean="0"/>
              <a:t>run </a:t>
            </a:r>
            <a:r>
              <a:rPr lang="en-US" sz="1600" dirty="0"/>
              <a:t>with a special modified operating system 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b="1" i="1" u="sng" dirty="0" err="1"/>
              <a:t>Fullvirtualizion</a:t>
            </a:r>
            <a:r>
              <a:rPr lang="en-US" sz="1400" b="1" i="1" u="sng" dirty="0"/>
              <a:t> Guests: </a:t>
            </a:r>
            <a:r>
              <a:rPr lang="en-US" sz="1600" dirty="0" smtClean="0"/>
              <a:t>un-modified </a:t>
            </a:r>
            <a:r>
              <a:rPr lang="en-US" sz="1600" dirty="0"/>
              <a:t>operating systems leveraging special virtualization hardware such as Intel VT and </a:t>
            </a:r>
            <a:r>
              <a:rPr lang="en-US" sz="1600" dirty="0" smtClean="0"/>
              <a:t>AMD-V</a:t>
            </a:r>
            <a:endParaRPr lang="en-US" sz="1600" dirty="0"/>
          </a:p>
          <a:p>
            <a:r>
              <a:rPr lang="en-US" sz="1800" b="1" dirty="0"/>
              <a:t>Management </a:t>
            </a:r>
            <a:r>
              <a:rPr lang="en-US" sz="1800" b="1" dirty="0" smtClean="0"/>
              <a:t>Tools: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CLI: </a:t>
            </a:r>
            <a:r>
              <a:rPr lang="en-US" sz="1400" dirty="0" err="1" smtClean="0"/>
              <a:t>Xen</a:t>
            </a:r>
            <a:r>
              <a:rPr lang="en-US" sz="1400" dirty="0" smtClean="0"/>
              <a:t> </a:t>
            </a:r>
            <a:r>
              <a:rPr lang="en-US" sz="1400" dirty="0"/>
              <a:t>Manager (</a:t>
            </a:r>
            <a:r>
              <a:rPr lang="en-US" sz="1400" dirty="0" err="1" smtClean="0"/>
              <a:t>xm</a:t>
            </a:r>
            <a:r>
              <a:rPr lang="en-US" sz="1400" dirty="0" smtClean="0"/>
              <a:t>) a </a:t>
            </a:r>
            <a:r>
              <a:rPr lang="en-US" sz="1400" dirty="0"/>
              <a:t>client application to send commands to </a:t>
            </a:r>
            <a:r>
              <a:rPr lang="en-US" sz="1400" dirty="0" err="1"/>
              <a:t>xend</a:t>
            </a:r>
            <a:endParaRPr lang="en-US" sz="1400" dirty="0"/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/>
              <a:t>GUI</a:t>
            </a:r>
            <a:r>
              <a:rPr lang="en-US" sz="1400" dirty="0" smtClean="0"/>
              <a:t>: </a:t>
            </a:r>
            <a:r>
              <a:rPr lang="en-US" sz="1400" dirty="0" err="1" smtClean="0"/>
              <a:t>XenMan</a:t>
            </a:r>
            <a:r>
              <a:rPr lang="en-US" sz="1400" dirty="0" smtClean="0"/>
              <a:t>, </a:t>
            </a:r>
            <a:r>
              <a:rPr lang="en-US" sz="1400" dirty="0" err="1" smtClean="0"/>
              <a:t>Virt</a:t>
            </a:r>
            <a:r>
              <a:rPr lang="en-US" sz="1400" dirty="0" smtClean="0"/>
              <a:t>-Manager, Virtual Machine Manager(VMM) </a:t>
            </a:r>
            <a:r>
              <a:rPr lang="en-US" sz="1400" dirty="0" err="1" smtClean="0"/>
              <a:t>SolusVM</a:t>
            </a:r>
            <a:r>
              <a:rPr lang="en-US" sz="1400" dirty="0" smtClean="0"/>
              <a:t>, </a:t>
            </a:r>
            <a:r>
              <a:rPr lang="en-US" sz="1400" dirty="0" err="1" smtClean="0"/>
              <a:t>Xen</a:t>
            </a:r>
            <a:r>
              <a:rPr lang="en-US" sz="1400" dirty="0" smtClean="0"/>
              <a:t> Tools (simple </a:t>
            </a:r>
            <a:r>
              <a:rPr lang="en-US" sz="1400" dirty="0" err="1" smtClean="0"/>
              <a:t>perl</a:t>
            </a:r>
            <a:r>
              <a:rPr lang="en-US" sz="1400" dirty="0" smtClean="0"/>
              <a:t> scripts), </a:t>
            </a:r>
            <a:r>
              <a:rPr lang="en-US" sz="1400" dirty="0" err="1" smtClean="0"/>
              <a:t>Ganeti</a:t>
            </a:r>
            <a:r>
              <a:rPr lang="en-US" sz="1400" dirty="0" smtClean="0"/>
              <a:t>, Perl-based MLN, Web-based </a:t>
            </a:r>
            <a:r>
              <a:rPr lang="en-US" sz="1400" dirty="0" err="1" smtClean="0"/>
              <a:t>HyperVM</a:t>
            </a:r>
            <a:r>
              <a:rPr lang="en-US" sz="1400" dirty="0" smtClean="0"/>
              <a:t> and </a:t>
            </a:r>
            <a:r>
              <a:rPr lang="en-US" sz="1400" dirty="0" err="1" smtClean="0"/>
              <a:t>FluidVM</a:t>
            </a:r>
            <a:r>
              <a:rPr lang="en-US" sz="1400" dirty="0" smtClean="0"/>
              <a:t>, Web-based </a:t>
            </a:r>
            <a:r>
              <a:rPr lang="en-US" sz="1400" dirty="0" err="1" smtClean="0"/>
              <a:t>Cloudmin</a:t>
            </a:r>
            <a:r>
              <a:rPr lang="en-US" sz="1400" dirty="0" smtClean="0"/>
              <a:t>, </a:t>
            </a:r>
            <a:r>
              <a:rPr lang="en-US" sz="1400" dirty="0" err="1" smtClean="0"/>
              <a:t>OpenNebula</a:t>
            </a:r>
            <a:r>
              <a:rPr lang="en-US" sz="1400" dirty="0" smtClean="0"/>
              <a:t> cloud management toolkit, …</a:t>
            </a:r>
          </a:p>
          <a:p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18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1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0"/>
            <a:ext cx="8915400" cy="6248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Environment:</a:t>
            </a:r>
          </a:p>
          <a:p>
            <a:pPr marL="45720" indent="0">
              <a:buNone/>
            </a:pP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19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47" y="901512"/>
            <a:ext cx="7250906" cy="504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2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Virtualization overview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Definitions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Types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Virtual Guests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Hypervisors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/>
              <a:t>Principles </a:t>
            </a:r>
            <a:endParaRPr lang="en-US" sz="19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Xen</a:t>
            </a:r>
            <a:r>
              <a:rPr lang="en-US" sz="2800" dirty="0" smtClean="0"/>
              <a:t> Hypervisor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/>
              <a:t>Architecture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/>
              <a:t>Design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/>
              <a:t>Performance comparisons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XenServer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err="1" smtClean="0"/>
              <a:t>Xen</a:t>
            </a:r>
            <a:r>
              <a:rPr lang="en-US" sz="2800" dirty="0" smtClean="0"/>
              <a:t> Cloud Platform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Demo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05252715-3981-496A-B01A-97AC865993E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2211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438" y="152400"/>
            <a:ext cx="88392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/>
              <a:t> </a:t>
            </a:r>
            <a:r>
              <a:rPr lang="en-US" sz="2800" b="1" dirty="0" err="1"/>
              <a:t>Xen</a:t>
            </a:r>
            <a:r>
              <a:rPr lang="en-US" sz="2800" b="1" dirty="0"/>
              <a:t> Terminologies: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VM</a:t>
            </a:r>
            <a:r>
              <a:rPr lang="en-US" sz="1800" dirty="0"/>
              <a:t>: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 </a:t>
            </a:r>
            <a:r>
              <a:rPr lang="en-US" sz="1800" dirty="0" smtClean="0"/>
              <a:t>can </a:t>
            </a:r>
            <a:r>
              <a:rPr lang="en-US" sz="1800" dirty="0"/>
              <a:t>run </a:t>
            </a:r>
            <a:r>
              <a:rPr lang="en-US" sz="1800" dirty="0" smtClean="0"/>
              <a:t>applications </a:t>
            </a:r>
            <a:r>
              <a:rPr lang="en-US" sz="1800" dirty="0"/>
              <a:t>on </a:t>
            </a:r>
            <a:r>
              <a:rPr lang="en-US" sz="1800" dirty="0" smtClean="0"/>
              <a:t>its own operating </a:t>
            </a:r>
            <a:r>
              <a:rPr lang="en-US" sz="1800" dirty="0"/>
              <a:t>system.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VMM</a:t>
            </a:r>
            <a:r>
              <a:rPr lang="en-US" sz="1800" dirty="0"/>
              <a:t>: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</a:t>
            </a:r>
            <a:r>
              <a:rPr lang="en-US" sz="1800" dirty="0" smtClean="0"/>
              <a:t>provides </a:t>
            </a:r>
            <a:r>
              <a:rPr lang="en-US" sz="1800" dirty="0"/>
              <a:t>the ability to run virtual machines.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Domain</a:t>
            </a:r>
            <a:r>
              <a:rPr lang="en-US" sz="1800" dirty="0"/>
              <a:t>: The term used by </a:t>
            </a:r>
            <a:r>
              <a:rPr lang="en-US" sz="1800" dirty="0" err="1"/>
              <a:t>Xen</a:t>
            </a:r>
            <a:r>
              <a:rPr lang="en-US" sz="1800" dirty="0"/>
              <a:t> to refer to a virtual machine instance.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dom0</a:t>
            </a:r>
            <a:r>
              <a:rPr lang="en-US" sz="1800" dirty="0"/>
              <a:t>: The primary domain in a </a:t>
            </a:r>
            <a:r>
              <a:rPr lang="en-US" sz="1800" dirty="0" err="1"/>
              <a:t>Xen</a:t>
            </a:r>
            <a:r>
              <a:rPr lang="en-US" sz="1800" dirty="0"/>
              <a:t> system.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err="1"/>
              <a:t>domU</a:t>
            </a:r>
            <a:r>
              <a:rPr lang="en-US" sz="1800" dirty="0"/>
              <a:t>: All the other domains in a </a:t>
            </a:r>
            <a:r>
              <a:rPr lang="en-US" sz="1800" dirty="0" err="1"/>
              <a:t>Xen</a:t>
            </a:r>
            <a:r>
              <a:rPr lang="en-US" sz="1800" dirty="0"/>
              <a:t> system.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Host</a:t>
            </a:r>
            <a:r>
              <a:rPr lang="en-US" sz="1800" dirty="0"/>
              <a:t>: The system that provides the environment for </a:t>
            </a:r>
            <a:r>
              <a:rPr lang="en-US" sz="1800" dirty="0" smtClean="0"/>
              <a:t>running virtual </a:t>
            </a:r>
            <a:r>
              <a:rPr lang="en-US" sz="1800" dirty="0"/>
              <a:t>machines.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Guest</a:t>
            </a:r>
            <a:r>
              <a:rPr lang="en-US" sz="1800" dirty="0"/>
              <a:t>: The virtual machine instance that runs on a host system.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PVM</a:t>
            </a:r>
            <a:r>
              <a:rPr lang="en-US" sz="1800" dirty="0"/>
              <a:t>: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Paravirtualized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Virtual machine </a:t>
            </a:r>
            <a:r>
              <a:rPr lang="en-US" sz="1800" dirty="0"/>
              <a:t>where the </a:t>
            </a:r>
            <a:r>
              <a:rPr lang="en-US" sz="1800" dirty="0" err="1"/>
              <a:t>Xen</a:t>
            </a:r>
            <a:r>
              <a:rPr lang="en-US" sz="1800" dirty="0"/>
              <a:t> domains can only run modified operating systems.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HVM</a:t>
            </a:r>
            <a:r>
              <a:rPr lang="en-US" sz="1800" dirty="0"/>
              <a:t>: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r>
              <a:rPr lang="en-US" sz="1800" dirty="0" smtClean="0"/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Machine </a:t>
            </a:r>
            <a:r>
              <a:rPr lang="en-US" sz="1800" dirty="0" smtClean="0"/>
              <a:t>where </a:t>
            </a:r>
            <a:r>
              <a:rPr lang="en-US" sz="1800" dirty="0"/>
              <a:t>the </a:t>
            </a:r>
            <a:r>
              <a:rPr lang="en-US" sz="1800" dirty="0" err="1"/>
              <a:t>Xen</a:t>
            </a:r>
            <a:r>
              <a:rPr lang="en-US" sz="1800" dirty="0"/>
              <a:t> domains can run unmodified operating </a:t>
            </a:r>
            <a:r>
              <a:rPr lang="en-US" sz="1800" dirty="0" smtClean="0"/>
              <a:t>systems such as Microsoft Windows.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5FB1C0ED-DC11-4629-8B88-EE81C58DE72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20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8392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hypervisor </a:t>
            </a:r>
            <a:r>
              <a:rPr lang="en-US" sz="2400" b="1" dirty="0" smtClean="0"/>
              <a:t>Architecture: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Xen</a:t>
            </a:r>
            <a:r>
              <a:rPr lang="en-US" sz="1600" dirty="0" smtClean="0"/>
              <a:t> runs in </a:t>
            </a:r>
            <a:r>
              <a:rPr lang="en-US" sz="1600" dirty="0"/>
              <a:t>ring </a:t>
            </a:r>
            <a:r>
              <a:rPr lang="en-US" sz="1600" dirty="0" smtClean="0"/>
              <a:t>0, the most </a:t>
            </a:r>
            <a:r>
              <a:rPr lang="en-US" sz="1600" dirty="0"/>
              <a:t>privileged </a:t>
            </a:r>
            <a:r>
              <a:rPr lang="en-US" sz="1600" dirty="0" smtClean="0"/>
              <a:t>ring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Guest runs  in </a:t>
            </a:r>
            <a:r>
              <a:rPr lang="en-US" sz="1600" dirty="0"/>
              <a:t>a ring higher than 0 is called "ring </a:t>
            </a:r>
            <a:r>
              <a:rPr lang="en-US" sz="1600" dirty="0" err="1" smtClean="0"/>
              <a:t>deprivileging</a:t>
            </a:r>
            <a:r>
              <a:rPr lang="en-US" sz="1600" dirty="0"/>
              <a:t>". </a:t>
            </a:r>
            <a:r>
              <a:rPr lang="en-US" sz="1600" dirty="0" smtClean="0"/>
              <a:t> </a:t>
            </a:r>
            <a:endParaRPr lang="en-US" sz="1600" b="1" dirty="0" smtClean="0"/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21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wnloads\image-png(1)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2236"/>
          <a:stretch/>
        </p:blipFill>
        <p:spPr bwMode="auto">
          <a:xfrm>
            <a:off x="1371600" y="2286000"/>
            <a:ext cx="6019800" cy="36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9144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Challenges: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Virtual </a:t>
            </a:r>
            <a:r>
              <a:rPr lang="en-US" sz="1600" dirty="0"/>
              <a:t>machines must be isolated, particularly true when virtual machines are owned by mutually untrusting users.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It is </a:t>
            </a:r>
            <a:r>
              <a:rPr lang="en-US" sz="1600" dirty="0"/>
              <a:t>necessary to support a variety of different operating </a:t>
            </a:r>
            <a:r>
              <a:rPr lang="en-US" sz="1600" dirty="0" smtClean="0"/>
              <a:t>systems. </a:t>
            </a:r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Overhead is small.</a:t>
            </a:r>
            <a:endParaRPr lang="en-US" sz="1600" dirty="0"/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Considerations: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Xen</a:t>
            </a:r>
            <a:r>
              <a:rPr lang="en-US" sz="1600" dirty="0" smtClean="0"/>
              <a:t> must </a:t>
            </a:r>
            <a:r>
              <a:rPr lang="en-US" sz="1600" dirty="0"/>
              <a:t>be involved in data-path aspects </a:t>
            </a:r>
          </a:p>
          <a:p>
            <a:pPr lvl="2">
              <a:buFont typeface="Wingdings" pitchFamily="2" charset="2"/>
              <a:buChar char="§"/>
            </a:pPr>
            <a:r>
              <a:rPr lang="en-US" sz="1200" dirty="0" smtClean="0"/>
              <a:t>E.g. scheduling </a:t>
            </a:r>
            <a:r>
              <a:rPr lang="en-US" sz="1200" dirty="0"/>
              <a:t>the CPU between </a:t>
            </a:r>
            <a:r>
              <a:rPr lang="en-US" sz="1200" dirty="0" smtClean="0"/>
              <a:t>domains, filtering network packets </a:t>
            </a:r>
            <a:r>
              <a:rPr lang="en-US" sz="1200" dirty="0"/>
              <a:t>before </a:t>
            </a:r>
            <a:r>
              <a:rPr lang="en-US" sz="1200" dirty="0" smtClean="0"/>
              <a:t>transmission, enforcing </a:t>
            </a:r>
            <a:r>
              <a:rPr lang="en-US" sz="1200" dirty="0"/>
              <a:t>access </a:t>
            </a:r>
            <a:r>
              <a:rPr lang="en-US" sz="1200" dirty="0" smtClean="0"/>
              <a:t>control</a:t>
            </a:r>
            <a:endParaRPr lang="en-US" sz="1200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There </a:t>
            </a:r>
            <a:r>
              <a:rPr lang="en-US" sz="1600" dirty="0"/>
              <a:t>is no need for </a:t>
            </a:r>
            <a:r>
              <a:rPr lang="en-US" sz="1600" dirty="0" err="1"/>
              <a:t>Xen</a:t>
            </a:r>
            <a:r>
              <a:rPr lang="en-US" sz="1600" dirty="0"/>
              <a:t> to be involved or aware of, higher level issues.</a:t>
            </a:r>
          </a:p>
          <a:p>
            <a:pPr lvl="2">
              <a:buFont typeface="Wingdings" pitchFamily="2" charset="2"/>
              <a:buChar char="§"/>
            </a:pPr>
            <a:r>
              <a:rPr lang="en-US" sz="1200" dirty="0"/>
              <a:t>E.g. admission control is a domains responsibility not </a:t>
            </a:r>
            <a:r>
              <a:rPr lang="en-US" sz="1200" dirty="0" err="1"/>
              <a:t>Xen</a:t>
            </a:r>
            <a:endParaRPr lang="en-US" sz="1200" dirty="0"/>
          </a:p>
          <a:p>
            <a:pPr lvl="2">
              <a:buFont typeface="Wingdings" pitchFamily="2" charset="2"/>
              <a:buChar char="§"/>
            </a:pPr>
            <a:endParaRPr lang="en-US" sz="1200" dirty="0"/>
          </a:p>
          <a:p>
            <a:pPr lvl="2">
              <a:buFont typeface="Wingdings" pitchFamily="2" charset="2"/>
              <a:buChar char="§"/>
            </a:pPr>
            <a:endParaRPr lang="en-US" sz="1200" dirty="0"/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Design </a:t>
            </a:r>
            <a:r>
              <a:rPr lang="en-US" sz="2400" b="1" dirty="0" smtClean="0"/>
              <a:t>principles</a:t>
            </a:r>
            <a:r>
              <a:rPr lang="en-US" sz="2400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Virtualizing all architectural features required by existing standard ABIs is a must. </a:t>
            </a:r>
            <a:r>
              <a:rPr lang="en-US" sz="1300" b="1" i="1" dirty="0" err="1" smtClean="0">
                <a:latin typeface="Courier New" pitchFamily="49" charset="0"/>
                <a:cs typeface="Courier New" pitchFamily="49" charset="0"/>
              </a:rPr>
              <a:t>syscall</a:t>
            </a:r>
            <a:endParaRPr lang="en-US" sz="1600" b="1" i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Supporting </a:t>
            </a:r>
            <a:r>
              <a:rPr lang="en-US" sz="1600" dirty="0"/>
              <a:t>full multi-application operating </a:t>
            </a:r>
            <a:r>
              <a:rPr lang="en-US" sz="1600" dirty="0" smtClean="0"/>
              <a:t>systems is a need. </a:t>
            </a:r>
            <a:r>
              <a:rPr lang="en-US" sz="1600" dirty="0" err="1" smtClean="0"/>
              <a:t>e.g</a:t>
            </a:r>
            <a:r>
              <a:rPr lang="en-US" sz="1600" dirty="0" smtClean="0"/>
              <a:t> </a:t>
            </a:r>
            <a:r>
              <a:rPr lang="en-US" sz="1500" i="1" dirty="0" smtClean="0"/>
              <a:t>Virtual desktop</a:t>
            </a:r>
            <a:endParaRPr lang="en-US" sz="1600" i="1" dirty="0"/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/>
              <a:t>Paravirtualization</a:t>
            </a:r>
            <a:r>
              <a:rPr lang="en-US" sz="1600" dirty="0" smtClean="0"/>
              <a:t> </a:t>
            </a:r>
            <a:r>
              <a:rPr lang="en-US" sz="1600" dirty="0"/>
              <a:t>is necessary to obtain high </a:t>
            </a:r>
            <a:r>
              <a:rPr lang="en-US" sz="1600" dirty="0" smtClean="0"/>
              <a:t>performance and </a:t>
            </a:r>
            <a:r>
              <a:rPr lang="en-US" sz="1600" dirty="0"/>
              <a:t>strong resource isolation </a:t>
            </a: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Hiding the </a:t>
            </a:r>
            <a:r>
              <a:rPr lang="en-US" sz="1600" dirty="0"/>
              <a:t>effects of resource virtualization from </a:t>
            </a:r>
            <a:r>
              <a:rPr lang="en-US" sz="1600" dirty="0" smtClean="0"/>
              <a:t>guests risks correctness </a:t>
            </a:r>
            <a:r>
              <a:rPr lang="en-US" sz="1600" dirty="0"/>
              <a:t>and </a:t>
            </a:r>
            <a:r>
              <a:rPr lang="en-US" sz="1600" dirty="0" smtClean="0"/>
              <a:t>performance.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22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448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839200" cy="6203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/>
              <a:t>Memory </a:t>
            </a:r>
            <a:r>
              <a:rPr lang="en-US" sz="3200" b="1" dirty="0" smtClean="0"/>
              <a:t>Management: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Initial </a:t>
            </a:r>
            <a:r>
              <a:rPr lang="en-US" sz="2000" dirty="0"/>
              <a:t>memory </a:t>
            </a:r>
            <a:r>
              <a:rPr lang="en-US" sz="2000" dirty="0" smtClean="0"/>
              <a:t>allocation for </a:t>
            </a:r>
            <a:r>
              <a:rPr lang="en-US" sz="2000" dirty="0"/>
              <a:t>each domain </a:t>
            </a:r>
            <a:r>
              <a:rPr lang="en-US" sz="2000" dirty="0" smtClean="0"/>
              <a:t>is specified statically.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i="1" dirty="0" smtClean="0"/>
              <a:t>Provides strong isolation.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Claiming additional memory </a:t>
            </a:r>
            <a:r>
              <a:rPr lang="en-US" sz="2000" dirty="0"/>
              <a:t>pages from </a:t>
            </a:r>
            <a:r>
              <a:rPr lang="en-US" sz="2000" dirty="0" err="1" smtClean="0"/>
              <a:t>Xen</a:t>
            </a:r>
            <a:r>
              <a:rPr lang="en-US" sz="2000" dirty="0" smtClean="0"/>
              <a:t> is up to reservation limit.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domain </a:t>
            </a:r>
            <a:r>
              <a:rPr lang="en-US" sz="2000" dirty="0" smtClean="0"/>
              <a:t>can save resources by releasing memory </a:t>
            </a:r>
            <a:r>
              <a:rPr lang="en-US" sz="2000" dirty="0"/>
              <a:t>pages back to </a:t>
            </a:r>
            <a:r>
              <a:rPr lang="en-US" sz="2000" dirty="0" err="1"/>
              <a:t>Xen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Xen</a:t>
            </a:r>
            <a:r>
              <a:rPr lang="en-US" sz="2000" dirty="0" smtClean="0"/>
              <a:t> disallow guests to overlap </a:t>
            </a:r>
            <a:r>
              <a:rPr lang="en-US" sz="2000" dirty="0"/>
              <a:t>with the top end of the </a:t>
            </a:r>
            <a:r>
              <a:rPr lang="en-US" sz="2000" dirty="0" smtClean="0"/>
              <a:t>linear address </a:t>
            </a:r>
            <a:r>
              <a:rPr lang="en-US" sz="2000" dirty="0"/>
              <a:t>space.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/>
              <a:t>Read</a:t>
            </a:r>
            <a:r>
              <a:rPr lang="en-US" sz="2000" dirty="0" smtClean="0"/>
              <a:t>: guest </a:t>
            </a:r>
            <a:r>
              <a:rPr lang="en-US" sz="2000" dirty="0"/>
              <a:t>has direct read </a:t>
            </a:r>
            <a:r>
              <a:rPr lang="en-US" sz="2000" dirty="0" smtClean="0"/>
              <a:t>access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err="1" smtClean="0"/>
              <a:t>Xen</a:t>
            </a:r>
            <a:r>
              <a:rPr lang="en-US" sz="1800" dirty="0" smtClean="0"/>
              <a:t> supports hardware-to-physical </a:t>
            </a:r>
            <a:r>
              <a:rPr lang="en-US" sz="1800" dirty="0"/>
              <a:t>mapping by providing a shared translation </a:t>
            </a:r>
            <a:r>
              <a:rPr lang="en-US" sz="1800" dirty="0" smtClean="0"/>
              <a:t>array.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/>
              <a:t>Update</a:t>
            </a:r>
            <a:r>
              <a:rPr lang="en-US" sz="2000" dirty="0" smtClean="0"/>
              <a:t>: guest cannot update pages directly.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n-US" sz="1800" dirty="0" err="1" smtClean="0"/>
              <a:t>Xen</a:t>
            </a:r>
            <a:r>
              <a:rPr lang="en-US" sz="1800" dirty="0" smtClean="0"/>
              <a:t> batches </a:t>
            </a:r>
            <a:r>
              <a:rPr lang="en-US" sz="1800" dirty="0"/>
              <a:t>and </a:t>
            </a:r>
            <a:r>
              <a:rPr lang="en-US" sz="1800" dirty="0" smtClean="0"/>
              <a:t>validates the updates to protect the pages.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23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839200" cy="6203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CPU Schedulers: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BVT: Borrowed Virtual Time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Proportional </a:t>
            </a:r>
            <a:r>
              <a:rPr lang="en-US" sz="2000" dirty="0"/>
              <a:t>share via setting different domain weights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Dom1</a:t>
            </a:r>
            <a:r>
              <a:rPr lang="en-US" sz="1800" dirty="0"/>
              <a:t>: weight 1 (20</a:t>
            </a:r>
            <a:r>
              <a:rPr lang="en-US" sz="1800" dirty="0" smtClean="0"/>
              <a:t>%), Dom2</a:t>
            </a:r>
            <a:r>
              <a:rPr lang="en-US" sz="1800" dirty="0"/>
              <a:t>: weight 3 (80%)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Work </a:t>
            </a:r>
            <a:r>
              <a:rPr lang="en-US" sz="2000" dirty="0"/>
              <a:t>conserving: if only one domain has work to </a:t>
            </a:r>
            <a:r>
              <a:rPr lang="en-US" sz="2000" dirty="0" smtClean="0"/>
              <a:t>do, it gets </a:t>
            </a:r>
            <a:r>
              <a:rPr lang="en-US" sz="2000" dirty="0"/>
              <a:t>all the CPU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Fair-share scheduler 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SEDF: Simple Earliest </a:t>
            </a:r>
            <a:r>
              <a:rPr lang="en-US" sz="2400" b="1" dirty="0" smtClean="0"/>
              <a:t>Deadline First</a:t>
            </a: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Dynamic </a:t>
            </a:r>
            <a:r>
              <a:rPr lang="en-US" sz="1800" dirty="0"/>
              <a:t>scheduling algorithm used in real-time operating systems.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It </a:t>
            </a:r>
            <a:r>
              <a:rPr lang="en-US" sz="1800" dirty="0"/>
              <a:t>places processes in a priority queue.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the process closest to its deadline will be </a:t>
            </a:r>
            <a:r>
              <a:rPr lang="en-US" sz="1800" dirty="0" smtClean="0"/>
              <a:t>processed</a:t>
            </a:r>
          </a:p>
          <a:p>
            <a:pPr>
              <a:buFont typeface="Arial" pitchFamily="34" charset="0"/>
              <a:buChar char="•"/>
            </a:pPr>
            <a:r>
              <a:rPr lang="en-US" sz="1800" i="1" dirty="0" smtClean="0"/>
              <a:t>No global </a:t>
            </a:r>
            <a:r>
              <a:rPr lang="en-US" sz="1800" i="1" dirty="0"/>
              <a:t>load </a:t>
            </a:r>
            <a:r>
              <a:rPr lang="en-US" sz="1800" i="1" dirty="0" smtClean="0"/>
              <a:t>balancing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da-DK" sz="1600" b="1" i="1" dirty="0" smtClean="0"/>
              <a:t>CPU1</a:t>
            </a:r>
            <a:r>
              <a:rPr lang="da-DK" sz="1600" dirty="0"/>
              <a:t>: dom1 – 80% CPU </a:t>
            </a:r>
            <a:r>
              <a:rPr lang="da-DK" sz="1600" dirty="0" smtClean="0"/>
              <a:t>usage   ,   </a:t>
            </a:r>
            <a:r>
              <a:rPr lang="da-DK" sz="1600" b="1" i="1" dirty="0" smtClean="0"/>
              <a:t>CPU2</a:t>
            </a:r>
            <a:r>
              <a:rPr lang="da-DK" sz="1600" dirty="0"/>
              <a:t>: dom2 --- 80% CPU usage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dom3 </a:t>
            </a:r>
            <a:r>
              <a:rPr lang="en-US" sz="1600" dirty="0"/>
              <a:t>with 30% </a:t>
            </a:r>
            <a:r>
              <a:rPr lang="en-US" sz="1600" b="1" i="1" dirty="0"/>
              <a:t>CPU</a:t>
            </a:r>
            <a:r>
              <a:rPr lang="en-US" sz="1600" dirty="0"/>
              <a:t> usage can not be allocated and </a:t>
            </a:r>
            <a:r>
              <a:rPr lang="en-US" sz="1600" dirty="0" smtClean="0"/>
              <a:t>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24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839200" cy="62037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/>
              <a:t>CPU Schedulers: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Credit scheduler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Fair-share </a:t>
            </a:r>
            <a:r>
              <a:rPr lang="en-US" sz="1800" dirty="0"/>
              <a:t>scheduler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Support </a:t>
            </a:r>
            <a:r>
              <a:rPr lang="en-US" sz="1800" dirty="0"/>
              <a:t>for both </a:t>
            </a:r>
            <a:r>
              <a:rPr lang="en-US" sz="1800" b="1" i="1" dirty="0"/>
              <a:t>work-conserving </a:t>
            </a:r>
            <a:r>
              <a:rPr lang="en-US" sz="1800" dirty="0"/>
              <a:t>and </a:t>
            </a:r>
            <a:r>
              <a:rPr lang="en-US" sz="1800" b="1" i="1" dirty="0" smtClean="0"/>
              <a:t>non work-conserving </a:t>
            </a:r>
            <a:r>
              <a:rPr lang="en-US" sz="1800" dirty="0"/>
              <a:t>modes using weights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i="1" dirty="0" smtClean="0"/>
              <a:t>Global </a:t>
            </a:r>
            <a:r>
              <a:rPr lang="en-US" sz="1800" b="1" i="1" dirty="0"/>
              <a:t>load balancing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Now </a:t>
            </a:r>
            <a:r>
              <a:rPr lang="en-US" sz="1800" dirty="0"/>
              <a:t>we can allocate dom1 (80%), dom2 (80%) and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dom3 (30%) on 2-way CPU machine.</a:t>
            </a:r>
          </a:p>
          <a:p>
            <a:pPr marL="365760" lvl="1" indent="0">
              <a:buNone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25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3657600" cy="61443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Control Transfer: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/>
              <a:t>hypercall</a:t>
            </a:r>
            <a:r>
              <a:rPr lang="en-US" sz="2000" b="1" dirty="0" smtClean="0"/>
              <a:t>: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/>
              <a:t>Software trap from </a:t>
            </a:r>
            <a:r>
              <a:rPr lang="en-US" sz="1800" dirty="0" err="1" smtClean="0"/>
              <a:t>DomU</a:t>
            </a:r>
            <a:r>
              <a:rPr lang="en-US" sz="1800" dirty="0" smtClean="0"/>
              <a:t> to </a:t>
            </a:r>
            <a:r>
              <a:rPr lang="en-US" sz="1800" dirty="0" err="1" smtClean="0"/>
              <a:t>Xen</a:t>
            </a:r>
            <a:endParaRPr lang="en-US" sz="1800" dirty="0" smtClean="0"/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err="1" smtClean="0"/>
              <a:t>Quitely</a:t>
            </a:r>
            <a:r>
              <a:rPr lang="en-US" sz="1800" dirty="0" smtClean="0"/>
              <a:t> similar to system call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i="1" dirty="0" err="1" smtClean="0"/>
              <a:t>hypercall</a:t>
            </a:r>
            <a:r>
              <a:rPr lang="en-US" sz="1800" dirty="0" smtClean="0"/>
              <a:t> is synchronous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i="1" dirty="0" err="1" smtClean="0"/>
              <a:t>hypercall</a:t>
            </a:r>
            <a:r>
              <a:rPr lang="en-US" sz="1800" i="1" dirty="0" smtClean="0"/>
              <a:t> is validated by </a:t>
            </a:r>
            <a:r>
              <a:rPr lang="en-US" sz="1800" i="1" dirty="0" err="1" smtClean="0"/>
              <a:t>Xen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i="1" dirty="0" smtClean="0"/>
              <a:t>E.g.  page table update.</a:t>
            </a:r>
          </a:p>
          <a:p>
            <a:pPr marL="114300" indent="-114300">
              <a:buFont typeface="Arial" pitchFamily="34" charset="0"/>
              <a:buChar char="•"/>
            </a:pPr>
            <a:endParaRPr lang="en-US" sz="1800" dirty="0" smtClean="0"/>
          </a:p>
          <a:p>
            <a:pPr marL="114300" indent="-114300">
              <a:buFont typeface="Arial" pitchFamily="34" charset="0"/>
              <a:buChar char="•"/>
            </a:pPr>
            <a:endParaRPr lang="en-US" sz="1800" dirty="0"/>
          </a:p>
          <a:p>
            <a:pPr marL="114300" indent="-114300"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2800" b="1" dirty="0" smtClean="0"/>
              <a:t> </a:t>
            </a:r>
            <a:r>
              <a:rPr lang="en-US" sz="2000" b="1" dirty="0" smtClean="0"/>
              <a:t>Event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/>
              <a:t>Interrupt from </a:t>
            </a:r>
            <a:r>
              <a:rPr lang="en-US" sz="1800" dirty="0" err="1" smtClean="0"/>
              <a:t>Xen</a:t>
            </a:r>
            <a:r>
              <a:rPr lang="en-US" sz="1800" dirty="0" smtClean="0"/>
              <a:t> to </a:t>
            </a:r>
            <a:r>
              <a:rPr lang="en-US" sz="1800" dirty="0" err="1" smtClean="0"/>
              <a:t>DomU</a:t>
            </a:r>
            <a:endParaRPr lang="en-US" sz="1800" dirty="0"/>
          </a:p>
          <a:p>
            <a:pPr marL="114300" indent="-114300">
              <a:buFont typeface="Arial" pitchFamily="34" charset="0"/>
              <a:buChar char="•"/>
            </a:pPr>
            <a:r>
              <a:rPr lang="en-US" sz="1800" dirty="0" smtClean="0"/>
              <a:t>Event is asynchronous</a:t>
            </a:r>
            <a:endParaRPr lang="en-US" sz="1800" dirty="0"/>
          </a:p>
          <a:p>
            <a:pPr marL="0" indent="0">
              <a:buNone/>
            </a:pPr>
            <a:r>
              <a:rPr lang="en-US" sz="1600" i="1" dirty="0" smtClean="0"/>
              <a:t>E.g. receiving new data from network device for </a:t>
            </a:r>
            <a:r>
              <a:rPr lang="en-US" sz="1600" i="1" dirty="0" err="1" smtClean="0"/>
              <a:t>DomU</a:t>
            </a:r>
            <a:endParaRPr lang="en-US" sz="1600" i="1" dirty="0"/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26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/>
          <a:stretch/>
        </p:blipFill>
        <p:spPr bwMode="auto">
          <a:xfrm>
            <a:off x="3733800" y="1295400"/>
            <a:ext cx="5317430" cy="50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0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5943600" cy="5715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Data Transfer</a:t>
            </a:r>
            <a:r>
              <a:rPr lang="en-US" sz="2400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I/O Rings: </a:t>
            </a:r>
            <a:r>
              <a:rPr lang="en-US" sz="1800" dirty="0" err="1" smtClean="0"/>
              <a:t>Xen</a:t>
            </a:r>
            <a:r>
              <a:rPr lang="en-US" sz="1800" dirty="0" smtClean="0"/>
              <a:t> </a:t>
            </a:r>
            <a:r>
              <a:rPr lang="en-US" sz="1800" dirty="0"/>
              <a:t>uses asynchronous circular queue of </a:t>
            </a:r>
            <a:r>
              <a:rPr lang="en-US" sz="1800" dirty="0" smtClean="0"/>
              <a:t>descriptors to </a:t>
            </a:r>
            <a:r>
              <a:rPr lang="en-US" sz="1800" dirty="0"/>
              <a:t>transfer data between itself and guests.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producer-consumer pointers</a:t>
            </a:r>
            <a:r>
              <a:rPr lang="en-US" sz="2800" b="1" dirty="0" smtClean="0"/>
              <a:t>: </a:t>
            </a:r>
          </a:p>
          <a:p>
            <a:pPr marL="688975" lvl="1" indent="-182563">
              <a:buFont typeface="Wingdings" pitchFamily="2" charset="2"/>
              <a:buChar char="§"/>
            </a:pPr>
            <a:r>
              <a:rPr lang="en-US" sz="1400" dirty="0" smtClean="0"/>
              <a:t>Domains place </a:t>
            </a:r>
            <a:r>
              <a:rPr lang="en-US" sz="1400" dirty="0"/>
              <a:t>requests on a ring, advancing a request producer </a:t>
            </a:r>
            <a:r>
              <a:rPr lang="en-US" sz="1400" dirty="0" smtClean="0"/>
              <a:t>pointer</a:t>
            </a:r>
          </a:p>
          <a:p>
            <a:pPr marL="688975" lvl="1" indent="-182563">
              <a:buFont typeface="Wingdings" pitchFamily="2" charset="2"/>
              <a:buChar char="§"/>
            </a:pPr>
            <a:r>
              <a:rPr lang="en-US" sz="1400" dirty="0" err="1"/>
              <a:t>Xen</a:t>
            </a:r>
            <a:r>
              <a:rPr lang="en-US" sz="1400" dirty="0"/>
              <a:t> removes these requests for handling, advancing an </a:t>
            </a:r>
            <a:r>
              <a:rPr lang="en-US" sz="1400" dirty="0" smtClean="0"/>
              <a:t>associated request </a:t>
            </a:r>
            <a:r>
              <a:rPr lang="en-US" sz="1400" dirty="0"/>
              <a:t>consumer pointer</a:t>
            </a:r>
            <a:r>
              <a:rPr lang="en-US" sz="1400" dirty="0" smtClean="0"/>
              <a:t>.</a:t>
            </a:r>
          </a:p>
          <a:p>
            <a:pPr marL="688975" lvl="1" indent="-182563">
              <a:buFont typeface="Wingdings" pitchFamily="2" charset="2"/>
              <a:buChar char="§"/>
            </a:pPr>
            <a:r>
              <a:rPr lang="en-US" sz="1400" dirty="0"/>
              <a:t>Responses are placed back on the </a:t>
            </a:r>
            <a:r>
              <a:rPr lang="en-US" sz="1400" dirty="0" smtClean="0"/>
              <a:t>ring similarly by </a:t>
            </a:r>
            <a:r>
              <a:rPr lang="en-US" sz="1400" dirty="0" err="1" smtClean="0"/>
              <a:t>Xen</a:t>
            </a:r>
            <a:r>
              <a:rPr lang="en-US" sz="1400" dirty="0" smtClean="0"/>
              <a:t> </a:t>
            </a:r>
            <a:r>
              <a:rPr lang="en-US" sz="1400" dirty="0"/>
              <a:t>as the producer and the guest OS as </a:t>
            </a:r>
            <a:r>
              <a:rPr lang="en-US" sz="1400" dirty="0" smtClean="0"/>
              <a:t>the consumer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27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36277" cy="143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94817"/>
              </p:ext>
            </p:extLst>
          </p:nvPr>
        </p:nvGraphicFramePr>
        <p:xfrm>
          <a:off x="3962400" y="4419600"/>
          <a:ext cx="99060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13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Descriptor0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Descriptor1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12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Descriptor2</a:t>
                      </a:r>
                      <a:endParaRPr lang="en-US" sz="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Descriptor3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Descriptor4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1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/>
                </a:tc>
              </a:tr>
              <a:tr h="13112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  <a:tr h="13112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447800" y="4876800"/>
            <a:ext cx="1447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producer</a:t>
            </a:r>
          </a:p>
        </p:txBody>
      </p:sp>
      <p:cxnSp>
        <p:nvCxnSpPr>
          <p:cNvPr id="12" name="Elbow Connector 11"/>
          <p:cNvCxnSpPr>
            <a:stCxn id="7" idx="3"/>
          </p:cNvCxnSpPr>
          <p:nvPr/>
        </p:nvCxnSpPr>
        <p:spPr>
          <a:xfrm>
            <a:off x="2895600" y="5143500"/>
            <a:ext cx="1066800" cy="4953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943600" y="4876800"/>
            <a:ext cx="14478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38600" y="610766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queue</a:t>
            </a:r>
          </a:p>
        </p:txBody>
      </p:sp>
      <p:cxnSp>
        <p:nvCxnSpPr>
          <p:cNvPr id="17" name="Elbow Connector 16"/>
          <p:cNvCxnSpPr/>
          <p:nvPr/>
        </p:nvCxnSpPr>
        <p:spPr>
          <a:xfrm>
            <a:off x="4996961" y="4953000"/>
            <a:ext cx="946639" cy="24765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315200" y="5644662"/>
            <a:ext cx="1447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handling</a:t>
            </a:r>
          </a:p>
        </p:txBody>
      </p:sp>
      <p:cxnSp>
        <p:nvCxnSpPr>
          <p:cNvPr id="21" name="Elbow Connector 20"/>
          <p:cNvCxnSpPr>
            <a:stCxn id="15" idx="3"/>
            <a:endCxn id="20" idx="0"/>
          </p:cNvCxnSpPr>
          <p:nvPr/>
        </p:nvCxnSpPr>
        <p:spPr>
          <a:xfrm>
            <a:off x="7391400" y="5143500"/>
            <a:ext cx="647700" cy="5011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28600" y="3982915"/>
            <a:ext cx="1447800" cy="533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25" name="Elbow Connector 24"/>
          <p:cNvCxnSpPr>
            <a:stCxn id="24" idx="3"/>
            <a:endCxn id="7" idx="0"/>
          </p:cNvCxnSpPr>
          <p:nvPr/>
        </p:nvCxnSpPr>
        <p:spPr>
          <a:xfrm>
            <a:off x="1676400" y="4249615"/>
            <a:ext cx="495300" cy="62718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71666" y="3798249"/>
            <a:ext cx="7172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/>
              <a:t>Descriptor: contains reference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238" y="152400"/>
            <a:ext cx="8839200" cy="39014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800" b="1" dirty="0"/>
              <a:t> </a:t>
            </a:r>
            <a:r>
              <a:rPr lang="en-US" sz="3800" b="1" dirty="0" err="1"/>
              <a:t>Xen</a:t>
            </a:r>
            <a:r>
              <a:rPr lang="en-US" sz="3800" b="1" dirty="0"/>
              <a:t> hypervisor </a:t>
            </a:r>
            <a:r>
              <a:rPr lang="en-US" sz="3800" b="1" dirty="0" smtClean="0"/>
              <a:t>Device Drivers: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Domain </a:t>
            </a:r>
            <a:r>
              <a:rPr lang="en-US" sz="2400" dirty="0" smtClean="0"/>
              <a:t>0 has </a:t>
            </a:r>
            <a:r>
              <a:rPr lang="en-US" sz="2400" dirty="0"/>
              <a:t>special rights to access physical I/O resources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Drivers </a:t>
            </a:r>
            <a:r>
              <a:rPr lang="en-US" sz="2400" dirty="0"/>
              <a:t>are included in Domain </a:t>
            </a:r>
            <a:r>
              <a:rPr lang="en-US" sz="2400" dirty="0" smtClean="0"/>
              <a:t>0 as Backend Drivers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Network Backend Driver communicates directly with the </a:t>
            </a:r>
            <a:r>
              <a:rPr lang="en-US" dirty="0" smtClean="0"/>
              <a:t>local networking </a:t>
            </a:r>
            <a:r>
              <a:rPr lang="en-US" dirty="0"/>
              <a:t>hardware to process all virtual machines requests coming from the Domain </a:t>
            </a:r>
            <a:r>
              <a:rPr lang="en-US" dirty="0" smtClean="0"/>
              <a:t>U.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Block Backend Driver communicates with the local storage disk to read </a:t>
            </a:r>
            <a:r>
              <a:rPr lang="en-US" dirty="0" smtClean="0"/>
              <a:t>and write </a:t>
            </a:r>
            <a:r>
              <a:rPr lang="en-US" dirty="0"/>
              <a:t>data from the drive based upon Domain U requests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Domain U PV Guest contains </a:t>
            </a:r>
            <a:r>
              <a:rPr lang="en-US" sz="2400" dirty="0" smtClean="0"/>
              <a:t>Frontend </a:t>
            </a:r>
            <a:r>
              <a:rPr lang="en-US" sz="2400" dirty="0"/>
              <a:t>Drivers </a:t>
            </a:r>
            <a:r>
              <a:rPr lang="en-US" sz="2400" dirty="0" smtClean="0"/>
              <a:t>for </a:t>
            </a:r>
            <a:r>
              <a:rPr lang="en-US" sz="2400" dirty="0"/>
              <a:t>network and disk </a:t>
            </a:r>
            <a:r>
              <a:rPr lang="en-US" sz="2400" dirty="0" smtClean="0"/>
              <a:t>access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28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linuxjournal.com/files/linuxjournal.com/linuxjournal/articles/089/8909/8909f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6"/>
          <a:stretch/>
        </p:blipFill>
        <p:spPr bwMode="auto">
          <a:xfrm>
            <a:off x="1905000" y="3429000"/>
            <a:ext cx="6302291" cy="30362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0"/>
            <a:ext cx="5736122" cy="635619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Networking Modes: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Bridged </a:t>
            </a:r>
            <a:r>
              <a:rPr lang="en-US" sz="2000" dirty="0"/>
              <a:t>: Guest domains are </a:t>
            </a:r>
            <a:r>
              <a:rPr lang="en-US" sz="2000" dirty="0" smtClean="0"/>
              <a:t>on </a:t>
            </a:r>
            <a:r>
              <a:rPr lang="en-US" sz="2000" dirty="0"/>
              <a:t>the </a:t>
            </a:r>
            <a:r>
              <a:rPr lang="en-US" sz="2000" dirty="0" smtClean="0"/>
              <a:t>same network </a:t>
            </a:r>
            <a:r>
              <a:rPr lang="en-US" sz="2000" dirty="0"/>
              <a:t>as </a:t>
            </a:r>
            <a:r>
              <a:rPr lang="en-US" sz="2000" dirty="0" smtClean="0"/>
              <a:t>Dom0</a:t>
            </a:r>
            <a:r>
              <a:rPr lang="en-US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Routed </a:t>
            </a:r>
            <a:r>
              <a:rPr lang="en-US" sz="2000" dirty="0" smtClean="0"/>
              <a:t>: </a:t>
            </a:r>
            <a:r>
              <a:rPr lang="en-US" sz="2000" dirty="0"/>
              <a:t>Dom0 becomes the central point that </a:t>
            </a:r>
            <a:r>
              <a:rPr lang="en-US" sz="2000" dirty="0" smtClean="0"/>
              <a:t>routes </a:t>
            </a:r>
            <a:r>
              <a:rPr lang="en-US" sz="2000" dirty="0"/>
              <a:t>all of the traffic for the </a:t>
            </a:r>
            <a:r>
              <a:rPr lang="en-US" sz="2000" dirty="0" smtClean="0"/>
              <a:t>guests.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NAT</a:t>
            </a:r>
            <a:r>
              <a:rPr lang="en-US" sz="2000" dirty="0" smtClean="0"/>
              <a:t>: </a:t>
            </a:r>
            <a:r>
              <a:rPr lang="en-US" sz="2000" dirty="0"/>
              <a:t>Dom0 uses NAT to send requests to a Virtual </a:t>
            </a:r>
            <a:r>
              <a:rPr lang="en-US" sz="2000" dirty="0" smtClean="0"/>
              <a:t>Local </a:t>
            </a:r>
            <a:r>
              <a:rPr lang="en-US" sz="2000" dirty="0"/>
              <a:t>Network.</a:t>
            </a:r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29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2" y="1082040"/>
            <a:ext cx="2912634" cy="17373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2" y="2910840"/>
            <a:ext cx="2912634" cy="17373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09" y="4739640"/>
            <a:ext cx="2933147" cy="17373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791200"/>
            <a:ext cx="52578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/>
              <a:t>Xen</a:t>
            </a:r>
            <a:r>
              <a:rPr lang="en-US" sz="1100" b="1" dirty="0"/>
              <a:t> Hypervisor Deployment, Management, </a:t>
            </a:r>
            <a:r>
              <a:rPr lang="en-US" sz="1100" b="1" dirty="0" smtClean="0"/>
              <a:t>and Cloud </a:t>
            </a:r>
            <a:r>
              <a:rPr lang="en-US" sz="1100" b="1" dirty="0"/>
              <a:t>Computing Tools</a:t>
            </a:r>
          </a:p>
          <a:p>
            <a:pPr algn="ctr"/>
            <a:r>
              <a:rPr lang="en-US" sz="1100" dirty="0"/>
              <a:t>Todd </a:t>
            </a:r>
            <a:r>
              <a:rPr lang="en-US" sz="1100" dirty="0" err="1"/>
              <a:t>Deshane</a:t>
            </a:r>
            <a:r>
              <a:rPr lang="en-US" sz="1100" dirty="0"/>
              <a:t> and Patrick F. </a:t>
            </a:r>
            <a:r>
              <a:rPr lang="en-US" sz="1100" dirty="0" smtClean="0"/>
              <a:t>Wilbur </a:t>
            </a:r>
            <a:endParaRPr lang="en-US" sz="1100" dirty="0"/>
          </a:p>
          <a:p>
            <a:pPr algn="ctr"/>
            <a:r>
              <a:rPr lang="en-US" sz="1100" i="1" dirty="0"/>
              <a:t>Clarkson University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1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What is Virtualization?</a:t>
            </a:r>
          </a:p>
          <a:p>
            <a:r>
              <a:rPr lang="en-US" sz="1800" dirty="0"/>
              <a:t>“</a:t>
            </a:r>
            <a:r>
              <a:rPr lang="en-US" sz="1800" i="1" dirty="0"/>
              <a:t>The virtual world</a:t>
            </a:r>
            <a:r>
              <a:rPr lang="en-US" sz="1800" dirty="0"/>
              <a:t>” is different from “</a:t>
            </a:r>
            <a:r>
              <a:rPr lang="en-US" sz="1800" i="1" dirty="0"/>
              <a:t>the real world</a:t>
            </a:r>
            <a:r>
              <a:rPr lang="en-US" sz="1800" dirty="0"/>
              <a:t>” only in human life, while possessing a similar principle or </a:t>
            </a:r>
            <a:r>
              <a:rPr lang="en-US" sz="1800" dirty="0" smtClean="0"/>
              <a:t>effect.</a:t>
            </a:r>
          </a:p>
          <a:p>
            <a:r>
              <a:rPr lang="en-US" sz="1800" dirty="0" smtClean="0"/>
              <a:t>a </a:t>
            </a:r>
            <a:r>
              <a:rPr lang="en-US" sz="1800" dirty="0"/>
              <a:t>virtual environment </a:t>
            </a:r>
            <a:r>
              <a:rPr lang="en-US" sz="1800" dirty="0" smtClean="0"/>
              <a:t>is the </a:t>
            </a:r>
            <a:r>
              <a:rPr lang="en-US" sz="1800" dirty="0"/>
              <a:t>same as that of a real </a:t>
            </a:r>
            <a:r>
              <a:rPr lang="en-US" sz="1800" dirty="0" smtClean="0"/>
              <a:t>environment, </a:t>
            </a:r>
            <a:r>
              <a:rPr lang="en-US" sz="1800" dirty="0"/>
              <a:t>though the underlying mechanisms are formally different. </a:t>
            </a:r>
            <a:endParaRPr lang="en-US" sz="1800" dirty="0" smtClean="0"/>
          </a:p>
          <a:p>
            <a:r>
              <a:rPr lang="en-US" sz="1800" dirty="0" smtClean="0"/>
              <a:t>Virtualization </a:t>
            </a:r>
            <a:r>
              <a:rPr lang="en-US" sz="1800" dirty="0"/>
              <a:t>can be defined as a processing on physical servers to create logical partitions of virtual servers to handle other applications and distribute </a:t>
            </a:r>
            <a:r>
              <a:rPr lang="en-US" sz="1800" dirty="0" smtClean="0"/>
              <a:t>workloads</a:t>
            </a:r>
          </a:p>
          <a:p>
            <a:r>
              <a:rPr lang="en-US" sz="1800" dirty="0" smtClean="0"/>
              <a:t>“host</a:t>
            </a:r>
            <a:r>
              <a:rPr lang="en-US" sz="1800" dirty="0"/>
              <a:t>” </a:t>
            </a:r>
            <a:r>
              <a:rPr lang="en-US" sz="1800" dirty="0" smtClean="0"/>
              <a:t>is the </a:t>
            </a:r>
            <a:r>
              <a:rPr lang="en-US" sz="1800" dirty="0"/>
              <a:t>physical machine runs </a:t>
            </a:r>
            <a:r>
              <a:rPr lang="en-US" sz="1800" dirty="0" smtClean="0"/>
              <a:t>guests</a:t>
            </a:r>
          </a:p>
          <a:p>
            <a:r>
              <a:rPr lang="en-US" sz="1800" dirty="0"/>
              <a:t>“guest” is used to refer to the virtualized operating system 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Virtualization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33089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virtualization is simulation?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virtualization is cloud?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0AC02BE-5C33-4CB1-9615-F9F86377D9C5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</a:t>
            </a:fld>
            <a:endParaRPr lang="en-US" b="0"/>
          </a:p>
        </p:txBody>
      </p:sp>
      <p:grpSp>
        <p:nvGrpSpPr>
          <p:cNvPr id="11" name="Group 10"/>
          <p:cNvGrpSpPr/>
          <p:nvPr/>
        </p:nvGrpSpPr>
        <p:grpSpPr>
          <a:xfrm>
            <a:off x="3657600" y="4267199"/>
            <a:ext cx="4572000" cy="2198077"/>
            <a:chOff x="3124200" y="2069122"/>
            <a:chExt cx="4572000" cy="2198077"/>
          </a:xfrm>
        </p:grpSpPr>
        <p:sp>
          <p:nvSpPr>
            <p:cNvPr id="2" name="Rounded Rectangle 1"/>
            <p:cNvSpPr/>
            <p:nvPr/>
          </p:nvSpPr>
          <p:spPr>
            <a:xfrm>
              <a:off x="3124200" y="2069122"/>
              <a:ext cx="4572000" cy="2198077"/>
            </a:xfrm>
            <a:prstGeom prst="roundRect">
              <a:avLst>
                <a:gd name="adj" fmla="val 4469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2209800"/>
              <a:ext cx="42672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Logical (Sharable) Resources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6600" y="2857500"/>
              <a:ext cx="4267200" cy="609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Abstraction (Virtualization)</a:t>
              </a:r>
              <a:r>
                <a:rPr lang="en-US" dirty="0">
                  <a:solidFill>
                    <a:schemeClr val="tx1"/>
                  </a:solidFill>
                </a:rPr>
                <a:t> Layer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76600" y="3508131"/>
              <a:ext cx="4267200" cy="609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Physical(Dedicated</a:t>
              </a:r>
              <a:r>
                <a:rPr lang="en-US" dirty="0">
                  <a:solidFill>
                    <a:schemeClr val="tx1"/>
                  </a:solidFill>
                </a:rPr>
                <a:t>) </a:t>
              </a:r>
              <a:r>
                <a:rPr lang="en-US" dirty="0" smtClean="0">
                  <a:solidFill>
                    <a:schemeClr val="tx1"/>
                  </a:solidFill>
                </a:rPr>
                <a:t>Resources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2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65" y="76200"/>
            <a:ext cx="8839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hypervisor </a:t>
            </a:r>
            <a:r>
              <a:rPr lang="en-US" sz="2400" b="1" dirty="0" smtClean="0"/>
              <a:t>Architecture:</a:t>
            </a:r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30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downloads\image-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2"/>
          <a:stretch/>
        </p:blipFill>
        <p:spPr bwMode="auto">
          <a:xfrm>
            <a:off x="463251" y="838201"/>
            <a:ext cx="7766350" cy="564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853" y="914400"/>
            <a:ext cx="8839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Boot Process:</a:t>
            </a:r>
            <a:endParaRPr lang="en-US" sz="2400" b="1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31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1981200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GRUB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32438" y="2898531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Hypervisor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600816" y="3853962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Domain0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490194" y="4788821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Xend</a:t>
            </a:r>
            <a:r>
              <a:rPr lang="en-US" dirty="0"/>
              <a:t>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432612" y="5715028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Guest domain starts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62978" y="2514600"/>
            <a:ext cx="847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43400" y="3429000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Module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0200" y="4434171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Daemon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0165" y="534569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xm</a:t>
            </a:r>
            <a:endParaRPr lang="en-US" dirty="0"/>
          </a:p>
        </p:txBody>
      </p:sp>
      <p:cxnSp>
        <p:nvCxnSpPr>
          <p:cNvPr id="20" name="Elbow Connector 19"/>
          <p:cNvCxnSpPr>
            <a:endCxn id="12" idx="1"/>
          </p:cNvCxnSpPr>
          <p:nvPr/>
        </p:nvCxnSpPr>
        <p:spPr>
          <a:xfrm rot="5400000">
            <a:off x="1608992" y="2540977"/>
            <a:ext cx="647700" cy="600808"/>
          </a:xfrm>
          <a:prstGeom prst="bentConnector4">
            <a:avLst>
              <a:gd name="adj1" fmla="val 29412"/>
              <a:gd name="adj2" fmla="val 13804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2"/>
            <a:endCxn id="13" idx="1"/>
          </p:cNvCxnSpPr>
          <p:nvPr/>
        </p:nvCxnSpPr>
        <p:spPr>
          <a:xfrm rot="5400000">
            <a:off x="2515212" y="3517535"/>
            <a:ext cx="688731" cy="517522"/>
          </a:xfrm>
          <a:prstGeom prst="bentConnector4">
            <a:avLst>
              <a:gd name="adj1" fmla="val 30638"/>
              <a:gd name="adj2" fmla="val 14417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2"/>
            <a:endCxn id="14" idx="1"/>
          </p:cNvCxnSpPr>
          <p:nvPr/>
        </p:nvCxnSpPr>
        <p:spPr>
          <a:xfrm rot="5400000">
            <a:off x="3454376" y="4423180"/>
            <a:ext cx="668159" cy="596522"/>
          </a:xfrm>
          <a:prstGeom prst="bentConnector4">
            <a:avLst>
              <a:gd name="adj1" fmla="val 30042"/>
              <a:gd name="adj2" fmla="val 1383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4" idx="2"/>
            <a:endCxn id="15" idx="1"/>
          </p:cNvCxnSpPr>
          <p:nvPr/>
        </p:nvCxnSpPr>
        <p:spPr>
          <a:xfrm rot="5400000">
            <a:off x="4374600" y="5380233"/>
            <a:ext cx="659507" cy="543482"/>
          </a:xfrm>
          <a:prstGeom prst="bentConnector4">
            <a:avLst>
              <a:gd name="adj1" fmla="val 29780"/>
              <a:gd name="adj2" fmla="val 14206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85799" y="1981201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GRUB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1632437" y="2898532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Hypervisor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2600815" y="3853963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Domain0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3490193" y="4788822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Xend</a:t>
            </a:r>
            <a:r>
              <a:rPr lang="en-US" dirty="0"/>
              <a:t> </a:t>
            </a:r>
            <a:r>
              <a:rPr lang="en-US" dirty="0" smtClean="0"/>
              <a:t>starts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432611" y="5715029"/>
            <a:ext cx="29718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Guest domain starts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62977" y="2514601"/>
            <a:ext cx="847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43399" y="3429001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Module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10199" y="4434172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Daemon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640164" y="534569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xm</a:t>
            </a:r>
            <a:endParaRPr lang="en-US" dirty="0"/>
          </a:p>
        </p:txBody>
      </p:sp>
      <p:cxnSp>
        <p:nvCxnSpPr>
          <p:cNvPr id="50" name="Elbow Connector 49"/>
          <p:cNvCxnSpPr>
            <a:endCxn id="42" idx="1"/>
          </p:cNvCxnSpPr>
          <p:nvPr/>
        </p:nvCxnSpPr>
        <p:spPr>
          <a:xfrm rot="5400000">
            <a:off x="1608991" y="2540978"/>
            <a:ext cx="647700" cy="600808"/>
          </a:xfrm>
          <a:prstGeom prst="bentConnector4">
            <a:avLst>
              <a:gd name="adj1" fmla="val 29412"/>
              <a:gd name="adj2" fmla="val 138049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2" idx="2"/>
            <a:endCxn id="43" idx="1"/>
          </p:cNvCxnSpPr>
          <p:nvPr/>
        </p:nvCxnSpPr>
        <p:spPr>
          <a:xfrm rot="5400000">
            <a:off x="2515211" y="3517536"/>
            <a:ext cx="688731" cy="517522"/>
          </a:xfrm>
          <a:prstGeom prst="bentConnector4">
            <a:avLst>
              <a:gd name="adj1" fmla="val 30638"/>
              <a:gd name="adj2" fmla="val 14417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3" idx="2"/>
            <a:endCxn id="44" idx="1"/>
          </p:cNvCxnSpPr>
          <p:nvPr/>
        </p:nvCxnSpPr>
        <p:spPr>
          <a:xfrm rot="5400000">
            <a:off x="3454375" y="4423181"/>
            <a:ext cx="668159" cy="596522"/>
          </a:xfrm>
          <a:prstGeom prst="bentConnector4">
            <a:avLst>
              <a:gd name="adj1" fmla="val 30042"/>
              <a:gd name="adj2" fmla="val 13832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44" idx="2"/>
            <a:endCxn id="45" idx="1"/>
          </p:cNvCxnSpPr>
          <p:nvPr/>
        </p:nvCxnSpPr>
        <p:spPr>
          <a:xfrm rot="5400000">
            <a:off x="4374599" y="5380234"/>
            <a:ext cx="659507" cy="543482"/>
          </a:xfrm>
          <a:prstGeom prst="bentConnector4">
            <a:avLst>
              <a:gd name="adj1" fmla="val 29780"/>
              <a:gd name="adj2" fmla="val 142062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>
            <a:stCxn id="7" idx="3"/>
            <a:endCxn id="15" idx="3"/>
          </p:cNvCxnSpPr>
          <p:nvPr/>
        </p:nvCxnSpPr>
        <p:spPr>
          <a:xfrm>
            <a:off x="7039462" y="1848866"/>
            <a:ext cx="152401" cy="3699224"/>
          </a:xfrm>
          <a:prstGeom prst="bentConnector3">
            <a:avLst>
              <a:gd name="adj1" fmla="val 68268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184" y="914400"/>
            <a:ext cx="8839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hypervisor </a:t>
            </a:r>
            <a:r>
              <a:rPr lang="en-US" sz="2400" b="1" dirty="0" smtClean="0"/>
              <a:t>migration:</a:t>
            </a:r>
          </a:p>
          <a:p>
            <a:pPr marL="45720" indent="0">
              <a:buNone/>
            </a:pPr>
            <a:endParaRPr lang="en-US" sz="1600" b="1" dirty="0" smtClean="0"/>
          </a:p>
          <a:p>
            <a:pPr marL="45720" indent="0">
              <a:buNone/>
            </a:pPr>
            <a:r>
              <a:rPr lang="en-US" sz="1600" b="1" dirty="0" smtClean="0"/>
              <a:t> </a:t>
            </a:r>
            <a:endParaRPr lang="en-US" sz="1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32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3485"/>
            <a:ext cx="6019800" cy="457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284" y="62000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http://www.cl.cam.ac.uk/research/srg/netos/papers/2005-migration-nsdi-pre.pdf</a:t>
            </a:r>
          </a:p>
        </p:txBody>
      </p:sp>
      <p:pic>
        <p:nvPicPr>
          <p:cNvPr id="7" name="Picture 2" descr="http://www.wpclipart.com/computer/PCs/more_computers/serv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295400"/>
            <a:ext cx="1095863" cy="11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wpclipart.com/computer/PCs/more_computers/serv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94624"/>
            <a:ext cx="1095863" cy="11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44" y="5237285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444" y="5237285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5" y="1531392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26" y="2201192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76" y="4267200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pclipart.com/computer/icons/hardware_icon/hard_disk_icon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15" y="1531392"/>
            <a:ext cx="547932" cy="4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7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" y="914400"/>
            <a:ext cx="8839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Supported Limits in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 </a:t>
            </a:r>
            <a:r>
              <a:rPr lang="en-US" sz="2400" b="1" dirty="0"/>
              <a:t>:</a:t>
            </a:r>
            <a:endParaRPr lang="en-US" sz="2400" b="1" dirty="0" smtClean="0"/>
          </a:p>
          <a:p>
            <a:pPr marL="45720" indent="0">
              <a:buNone/>
            </a:pPr>
            <a:endParaRPr lang="en-US" sz="16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25AB679D-42BB-4506-86B3-98D7909E3150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33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860564"/>
              </p:ext>
            </p:extLst>
          </p:nvPr>
        </p:nvGraphicFramePr>
        <p:xfrm>
          <a:off x="304800" y="4876800"/>
          <a:ext cx="8305800" cy="1371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52730"/>
                <a:gridCol w="3653070"/>
              </a:tblGrid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VM Limits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Xen</a:t>
                      </a:r>
                      <a:r>
                        <a:rPr lang="en-US" sz="1200" dirty="0">
                          <a:effectLst/>
                        </a:rPr>
                        <a:t> 4.1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virtual CPUs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32 PV, 16 FV</a:t>
                      </a: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256 GB</a:t>
                      </a: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Max. virtual network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8</a:t>
                      </a:r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Max. virtual block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100 PV, 4 FV (100 with PV drivers)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58664"/>
              </p:ext>
            </p:extLst>
          </p:nvPr>
        </p:nvGraphicFramePr>
        <p:xfrm>
          <a:off x="317728" y="1828800"/>
          <a:ext cx="8292871" cy="269427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66966"/>
                <a:gridCol w="3225905"/>
              </a:tblGrid>
              <a:tr h="89606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VHS Limits</a:t>
                      </a:r>
                    </a:p>
                  </a:txBody>
                  <a:tcPr marL="62054" marR="62054" marT="31027" marB="31027" anchor="ctr">
                    <a:solidFill>
                      <a:srgbClr val="4FAD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effectLst/>
                        </a:rPr>
                        <a:t>Xen</a:t>
                      </a:r>
                      <a:r>
                        <a:rPr lang="en-US" sz="1200" dirty="0">
                          <a:effectLst/>
                        </a:rPr>
                        <a:t> 4.1</a:t>
                      </a:r>
                    </a:p>
                  </a:txBody>
                  <a:tcPr marL="62054" marR="62054" marT="31027" marB="31027" anchor="ctr">
                    <a:solidFill>
                      <a:srgbClr val="4FADF3"/>
                    </a:solidFill>
                  </a:tcPr>
                </a:tc>
              </a:tr>
              <a:tr h="8960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physical CPUs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64</a:t>
                      </a:r>
                    </a:p>
                  </a:txBody>
                  <a:tcPr marL="62054" marR="62054" marT="31027" marB="31027" anchor="ctr"/>
                </a:tc>
              </a:tr>
              <a:tr h="8960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dom0 virtual CPUs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64</a:t>
                      </a:r>
                    </a:p>
                  </a:txBody>
                  <a:tcPr marL="62054" marR="62054" marT="31027" marB="31027" anchor="ctr"/>
                </a:tc>
              </a:tr>
              <a:tr h="1544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physical memory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500 GB (dom0), 2 TB (Xen)</a:t>
                      </a:r>
                    </a:p>
                  </a:txBody>
                  <a:tcPr marL="62054" marR="62054" marT="31027" marB="31027" anchor="ctr"/>
                </a:tc>
              </a:tr>
              <a:tr h="15444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block devices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12,000 SCSI logical units</a:t>
                      </a:r>
                    </a:p>
                  </a:txBody>
                  <a:tcPr marL="62054" marR="62054" marT="31027" marB="31027" anchor="ctr"/>
                </a:tc>
              </a:tr>
              <a:tr h="8960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iSCSI devices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128</a:t>
                      </a:r>
                    </a:p>
                  </a:txBody>
                  <a:tcPr marL="62054" marR="62054" marT="31027" marB="31027" anchor="ctr"/>
                </a:tc>
              </a:tr>
              <a:tr h="89606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network cards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2054" marR="62054" marT="31027" marB="31027" anchor="ctr"/>
                </a:tc>
              </a:tr>
              <a:tr h="15681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virtual machines per CPU core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2054" marR="62054" marT="31027" marB="31027" anchor="ctr"/>
                </a:tc>
              </a:tr>
              <a:tr h="15681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virtual machines per VM host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64</a:t>
                      </a:r>
                    </a:p>
                  </a:txBody>
                  <a:tcPr marL="62054" marR="62054" marT="31027" marB="31027" anchor="ctr"/>
                </a:tc>
              </a:tr>
              <a:tr h="156810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Max. virtual devices per VM host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</a:rPr>
                        <a:t>2,048</a:t>
                      </a:r>
                    </a:p>
                  </a:txBody>
                  <a:tcPr marL="62054" marR="62054" marT="31027" marB="31027" anchor="ctr"/>
                </a:tc>
              </a:tr>
              <a:tr h="22045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Max. virtual network cards</a:t>
                      </a:r>
                    </a:p>
                  </a:txBody>
                  <a:tcPr marL="62054" marR="62054" marT="31027" marB="310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</a:rPr>
                        <a:t>64 across all virtual machines in the system</a:t>
                      </a:r>
                    </a:p>
                  </a:txBody>
                  <a:tcPr marL="62054" marR="62054" marT="31027" marB="31027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9968" y="1600200"/>
            <a:ext cx="42425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DejaVu Sans" pitchFamily="34" charset="2"/>
                <a:cs typeface="DejaVu Sans" pitchFamily="34" charset="2"/>
              </a:rPr>
              <a:t>Supported Limits for Virtual Host Server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648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DejaVu Sans" pitchFamily="34" charset="2"/>
                <a:cs typeface="DejaVu Sans" pitchFamily="34" charset="2"/>
              </a:rPr>
              <a:t>Supported </a:t>
            </a:r>
            <a:r>
              <a:rPr lang="en-US" sz="1200" b="1" dirty="0">
                <a:solidFill>
                  <a:srgbClr val="000000"/>
                </a:solidFill>
                <a:latin typeface="DejaVu Sans" pitchFamily="34" charset="2"/>
                <a:cs typeface="DejaVu Sans" pitchFamily="34" charset="2"/>
              </a:rPr>
              <a:t>Limits per Virtual </a:t>
            </a:r>
            <a:r>
              <a:rPr lang="en-US" sz="1200" b="1" dirty="0" smtClean="0">
                <a:solidFill>
                  <a:srgbClr val="000000"/>
                </a:solidFill>
                <a:latin typeface="DejaVu Sans" pitchFamily="34" charset="2"/>
                <a:cs typeface="DejaVu Sans" pitchFamily="34" charset="2"/>
              </a:rPr>
              <a:t>Machine</a:t>
            </a:r>
            <a:endParaRPr lang="en-US" sz="1200" dirty="0">
              <a:solidFill>
                <a:srgbClr val="333333"/>
              </a:solidFill>
              <a:latin typeface="DejaVu Sans" pitchFamily="34" charset="2"/>
              <a:cs typeface="DejaVu Sans" pitchFamily="34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" y="627620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http://doc.opensuse.org/products/draft/SLES/SLES-xen_sd_draft/cha.xen.vhost.html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49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8392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Running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:</a:t>
            </a:r>
          </a:p>
          <a:p>
            <a:r>
              <a:rPr lang="en-US" sz="1800" dirty="0" smtClean="0"/>
              <a:t>Pre-built </a:t>
            </a:r>
            <a:r>
              <a:rPr lang="en-US" sz="1800" dirty="0" err="1" smtClean="0"/>
              <a:t>Xen</a:t>
            </a:r>
            <a:r>
              <a:rPr lang="en-US" sz="1800" dirty="0" smtClean="0"/>
              <a:t>: </a:t>
            </a:r>
            <a:r>
              <a:rPr lang="en-US" sz="1800" dirty="0"/>
              <a:t>Installing </a:t>
            </a:r>
            <a:r>
              <a:rPr lang="en-US" sz="1800" dirty="0" err="1"/>
              <a:t>Xen</a:t>
            </a:r>
            <a:r>
              <a:rPr lang="en-US" sz="1800" dirty="0"/>
              <a:t> from </a:t>
            </a:r>
            <a:r>
              <a:rPr lang="en-US" sz="1800" dirty="0" smtClean="0"/>
              <a:t>binary packages and their dependencies.</a:t>
            </a:r>
            <a:endParaRPr lang="en-US" sz="1800" dirty="0"/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install </a:t>
            </a:r>
            <a:r>
              <a:rPr lang="en-US" sz="1600" dirty="0"/>
              <a:t>the following: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err="1"/>
              <a:t>Xen</a:t>
            </a:r>
            <a:r>
              <a:rPr lang="en-US" sz="1400" dirty="0"/>
              <a:t> hypervisor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/>
              <a:t>dom0 kernel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err="1"/>
              <a:t>Xen</a:t>
            </a:r>
            <a:r>
              <a:rPr lang="en-US" sz="1400" dirty="0"/>
              <a:t> libraries and Python modules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/>
              <a:t>User space tools for interacting with </a:t>
            </a:r>
            <a:r>
              <a:rPr lang="en-US" sz="1400" dirty="0" err="1"/>
              <a:t>Xen</a:t>
            </a:r>
            <a:r>
              <a:rPr lang="en-US" sz="1400" dirty="0"/>
              <a:t> from </a:t>
            </a:r>
            <a:r>
              <a:rPr lang="en-US" sz="1400" dirty="0" smtClean="0"/>
              <a:t>dom0 (e.g. </a:t>
            </a:r>
            <a:r>
              <a:rPr lang="en-US" sz="1400" dirty="0" err="1" smtClean="0"/>
              <a:t>xm</a:t>
            </a:r>
            <a:r>
              <a:rPr lang="en-US" sz="1400" dirty="0" smtClean="0"/>
              <a:t>)</a:t>
            </a:r>
            <a:endParaRPr lang="en-US" sz="1400" dirty="0"/>
          </a:p>
          <a:p>
            <a:pPr lvl="2">
              <a:buFont typeface="Arial" pitchFamily="34" charset="0"/>
              <a:buChar char="•"/>
            </a:pPr>
            <a:endParaRPr lang="en-US" sz="1400" dirty="0"/>
          </a:p>
          <a:p>
            <a:pPr marL="285750" lvl="2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</a:rPr>
              <a:t>Linux kernel </a:t>
            </a:r>
            <a:r>
              <a:rPr lang="en-US" sz="1400" dirty="0" smtClean="0">
                <a:solidFill>
                  <a:srgbClr val="0070C0"/>
                </a:solidFill>
              </a:rPr>
              <a:t>2.6.37 contains the </a:t>
            </a:r>
            <a:r>
              <a:rPr lang="en-US" sz="1400" dirty="0">
                <a:solidFill>
                  <a:srgbClr val="0070C0"/>
                </a:solidFill>
              </a:rPr>
              <a:t>most significant parts of </a:t>
            </a:r>
            <a:r>
              <a:rPr lang="en-US" sz="1400" dirty="0" err="1" smtClean="0">
                <a:solidFill>
                  <a:srgbClr val="0070C0"/>
                </a:solidFill>
              </a:rPr>
              <a:t>Xen</a:t>
            </a:r>
            <a:endParaRPr lang="en-US" sz="1400" dirty="0" smtClean="0">
              <a:solidFill>
                <a:srgbClr val="0070C0"/>
              </a:solidFill>
            </a:endParaRPr>
          </a:p>
          <a:p>
            <a:pPr marL="285750" lvl="2" indent="-285750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70C0"/>
                </a:solidFill>
              </a:rPr>
              <a:t>in the in early 2011</a:t>
            </a:r>
            <a:r>
              <a:rPr lang="en-US" sz="1400" dirty="0">
                <a:solidFill>
                  <a:srgbClr val="0070C0"/>
                </a:solidFill>
              </a:rPr>
              <a:t>, several distributions are again considering dom0 </a:t>
            </a:r>
            <a:r>
              <a:rPr lang="en-US" sz="1400" dirty="0" smtClean="0">
                <a:solidFill>
                  <a:srgbClr val="0070C0"/>
                </a:solidFill>
              </a:rPr>
              <a:t>support.</a:t>
            </a:r>
          </a:p>
          <a:p>
            <a:pPr marL="285750" lvl="2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</a:rPr>
              <a:t>Linux kernel </a:t>
            </a:r>
            <a:r>
              <a:rPr lang="en-US" sz="1400" dirty="0" smtClean="0">
                <a:solidFill>
                  <a:srgbClr val="0070C0"/>
                </a:solidFill>
              </a:rPr>
              <a:t>3.0 supports </a:t>
            </a:r>
            <a:r>
              <a:rPr lang="en-US" sz="1400" dirty="0">
                <a:solidFill>
                  <a:srgbClr val="0070C0"/>
                </a:solidFill>
              </a:rPr>
              <a:t>dom0 and </a:t>
            </a:r>
            <a:r>
              <a:rPr lang="en-US" sz="1400" dirty="0" err="1">
                <a:solidFill>
                  <a:srgbClr val="0070C0"/>
                </a:solidFill>
              </a:rPr>
              <a:t>domU</a:t>
            </a:r>
            <a:r>
              <a:rPr lang="en-US" sz="1400" dirty="0">
                <a:solidFill>
                  <a:srgbClr val="0070C0"/>
                </a:solidFill>
              </a:rPr>
              <a:t> in the mainline kernel</a:t>
            </a:r>
            <a:r>
              <a:rPr lang="en-US" sz="1400" dirty="0" smtClean="0">
                <a:solidFill>
                  <a:srgbClr val="0070C0"/>
                </a:solidFill>
              </a:rPr>
              <a:t>.</a:t>
            </a:r>
          </a:p>
          <a:p>
            <a:pPr marL="0" lvl="2" indent="0">
              <a:buNone/>
            </a:pPr>
            <a:endParaRPr lang="en-US" sz="1400" dirty="0"/>
          </a:p>
          <a:p>
            <a:r>
              <a:rPr lang="en-US" sz="1800" dirty="0" err="1"/>
              <a:t>Xen</a:t>
            </a:r>
            <a:r>
              <a:rPr lang="en-US" sz="1800" dirty="0"/>
              <a:t> </a:t>
            </a:r>
            <a:r>
              <a:rPr lang="en-US" sz="1800" dirty="0" smtClean="0"/>
              <a:t>Source</a:t>
            </a:r>
            <a:r>
              <a:rPr lang="en-US" sz="1800" dirty="0"/>
              <a:t>:  </a:t>
            </a:r>
            <a:r>
              <a:rPr lang="en-US" sz="1800" dirty="0" smtClean="0"/>
              <a:t>building </a:t>
            </a:r>
            <a:r>
              <a:rPr lang="en-US" sz="1800" dirty="0" err="1"/>
              <a:t>Xen</a:t>
            </a:r>
            <a:r>
              <a:rPr lang="en-US" sz="1800" dirty="0"/>
              <a:t> </a:t>
            </a:r>
            <a:r>
              <a:rPr lang="en-US" sz="1800" dirty="0" smtClean="0"/>
              <a:t>by compiling </a:t>
            </a:r>
            <a:r>
              <a:rPr lang="en-US" sz="1800" dirty="0" err="1" smtClean="0"/>
              <a:t>Xen</a:t>
            </a:r>
            <a:r>
              <a:rPr lang="en-US" sz="1800" dirty="0" smtClean="0"/>
              <a:t> source code, available on xen.org.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/>
              <a:t>Before compiling </a:t>
            </a:r>
            <a:r>
              <a:rPr lang="en-US" sz="1600" dirty="0" err="1" smtClean="0"/>
              <a:t>Xen</a:t>
            </a:r>
            <a:r>
              <a:rPr lang="en-US" sz="1600" dirty="0" smtClean="0"/>
              <a:t> requirements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err="1" smtClean="0"/>
              <a:t>gcc</a:t>
            </a:r>
            <a:r>
              <a:rPr lang="en-US" sz="1400" dirty="0"/>
              <a:t>: </a:t>
            </a:r>
            <a:r>
              <a:rPr lang="en-US" sz="1400" dirty="0" smtClean="0"/>
              <a:t>for </a:t>
            </a:r>
            <a:r>
              <a:rPr lang="en-US" sz="1400" dirty="0"/>
              <a:t>compiling C code.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standard </a:t>
            </a:r>
            <a:r>
              <a:rPr lang="en-US" sz="1400" dirty="0"/>
              <a:t>C </a:t>
            </a:r>
            <a:r>
              <a:rPr lang="en-US" sz="1400" dirty="0" smtClean="0"/>
              <a:t>libraries: </a:t>
            </a:r>
            <a:r>
              <a:rPr lang="en-US" sz="1400" dirty="0" err="1" smtClean="0"/>
              <a:t>glibc-devel</a:t>
            </a:r>
            <a:r>
              <a:rPr lang="en-US" sz="1400" dirty="0" smtClean="0"/>
              <a:t>, </a:t>
            </a:r>
            <a:r>
              <a:rPr lang="en-US" sz="1400" dirty="0" err="1" smtClean="0"/>
              <a:t>libgomp</a:t>
            </a:r>
            <a:r>
              <a:rPr lang="en-US" sz="1400" dirty="0" smtClean="0"/>
              <a:t>, </a:t>
            </a:r>
            <a:r>
              <a:rPr lang="en-US" sz="1400" dirty="0" err="1" smtClean="0"/>
              <a:t>glibc</a:t>
            </a:r>
            <a:r>
              <a:rPr lang="en-US" sz="1400" dirty="0" smtClean="0"/>
              <a:t>-headers, </a:t>
            </a:r>
            <a:r>
              <a:rPr lang="en-US" sz="1400" dirty="0" err="1" smtClean="0"/>
              <a:t>ncurses-devel</a:t>
            </a:r>
            <a:r>
              <a:rPr lang="en-US" sz="1400" dirty="0" smtClean="0"/>
              <a:t>, </a:t>
            </a:r>
            <a:r>
              <a:rPr lang="en-US" sz="1400" dirty="0" err="1" smtClean="0"/>
              <a:t>openssl-devel</a:t>
            </a:r>
            <a:r>
              <a:rPr lang="en-US" sz="1400" dirty="0" smtClean="0"/>
              <a:t>, </a:t>
            </a:r>
            <a:r>
              <a:rPr lang="en-US" sz="1400" dirty="0" err="1" smtClean="0"/>
              <a:t>zlib-devel</a:t>
            </a:r>
            <a:r>
              <a:rPr lang="en-US" sz="1400" dirty="0" smtClean="0"/>
              <a:t>, xorg-X11-proto-devel, python-</a:t>
            </a:r>
            <a:r>
              <a:rPr lang="en-US" sz="1400" dirty="0" err="1" smtClean="0"/>
              <a:t>devel,xen</a:t>
            </a:r>
            <a:r>
              <a:rPr lang="en-US" sz="1400" dirty="0" smtClean="0"/>
              <a:t>-</a:t>
            </a:r>
            <a:r>
              <a:rPr lang="en-US" sz="1400" dirty="0" err="1" smtClean="0"/>
              <a:t>devel</a:t>
            </a:r>
            <a:r>
              <a:rPr lang="en-US" sz="1400" dirty="0" smtClean="0"/>
              <a:t>, and </a:t>
            </a:r>
            <a:r>
              <a:rPr lang="en-US" sz="1400" dirty="0" err="1" smtClean="0"/>
              <a:t>tetex</a:t>
            </a:r>
            <a:r>
              <a:rPr lang="en-US" sz="1400" dirty="0" smtClean="0"/>
              <a:t>-latex.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5FB1C0ED-DC11-4629-8B88-EE81C58DE72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34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6308" r="45793" b="9781"/>
          <a:stretch/>
        </p:blipFill>
        <p:spPr bwMode="auto">
          <a:xfrm>
            <a:off x="6934200" y="1676400"/>
            <a:ext cx="2050396" cy="307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Managing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Creation </a:t>
            </a:r>
            <a:r>
              <a:rPr lang="en-US" sz="1800" dirty="0"/>
              <a:t>of guest images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Manipulation of guest domains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Generation of guest configuration files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Monitoring resource usage by </a:t>
            </a:r>
            <a:r>
              <a:rPr lang="en-US" sz="1800" dirty="0" smtClean="0"/>
              <a:t>guests</a:t>
            </a:r>
          </a:p>
          <a:p>
            <a:pPr lvl="1"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Existing Tools:</a:t>
            </a: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sz="1800" b="1" dirty="0"/>
              <a:t>Virtual Machine </a:t>
            </a:r>
            <a:r>
              <a:rPr lang="en-US" sz="1800" b="1" dirty="0" smtClean="0"/>
              <a:t>Manager: </a:t>
            </a:r>
            <a:r>
              <a:rPr lang="en-US" sz="1800" dirty="0"/>
              <a:t>desktop</a:t>
            </a:r>
            <a:r>
              <a:rPr lang="en-US" sz="1800" dirty="0" smtClean="0"/>
              <a:t> tool.</a:t>
            </a:r>
            <a:endParaRPr lang="en-US" sz="1400" dirty="0"/>
          </a:p>
          <a:p>
            <a:pPr lvl="1">
              <a:buFont typeface="Arial" pitchFamily="34" charset="0"/>
              <a:buChar char="•"/>
            </a:pPr>
            <a:r>
              <a:rPr lang="en-US" sz="1800" b="1" dirty="0" err="1" smtClean="0"/>
              <a:t>Convirt</a:t>
            </a:r>
            <a:r>
              <a:rPr lang="en-US" sz="1800" b="1" dirty="0" smtClean="0"/>
              <a:t>: </a:t>
            </a:r>
            <a:r>
              <a:rPr lang="en-US" sz="1800" dirty="0" smtClean="0"/>
              <a:t>Third-party tool.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 smtClean="0"/>
              <a:t>Zentific</a:t>
            </a:r>
            <a:r>
              <a:rPr lang="en-US" sz="1800" dirty="0" smtClean="0"/>
              <a:t>: Web-based tool.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5FB1C0ED-DC11-4629-8B88-EE81C58DE729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35</a:t>
            </a:fld>
            <a:endParaRPr lang="en-US" b="0"/>
          </a:p>
        </p:txBody>
      </p:sp>
      <p:pic>
        <p:nvPicPr>
          <p:cNvPr id="11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964" y="9144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</a:t>
            </a:r>
            <a:r>
              <a:rPr lang="en-US" sz="2400" b="1" dirty="0" smtClean="0"/>
              <a:t>Comparisons:</a:t>
            </a:r>
          </a:p>
          <a:p>
            <a:r>
              <a:rPr lang="en-US" sz="1400" dirty="0"/>
              <a:t>The SPEC CPU2000 Integer suite</a:t>
            </a:r>
          </a:p>
          <a:p>
            <a:r>
              <a:rPr lang="en-US" sz="1400" dirty="0" smtClean="0"/>
              <a:t>PostgreSQL</a:t>
            </a:r>
            <a:r>
              <a:rPr lang="en-US" sz="1400" dirty="0"/>
              <a:t>: multiuser Information Retrieval (IR) </a:t>
            </a:r>
            <a:r>
              <a:rPr lang="en-US" sz="1400" dirty="0" smtClean="0"/>
              <a:t>and On-Line </a:t>
            </a:r>
            <a:r>
              <a:rPr lang="en-US" sz="1400" dirty="0"/>
              <a:t>Transaction Processing (OLTP) benchmark</a:t>
            </a:r>
          </a:p>
          <a:p>
            <a:r>
              <a:rPr lang="en-US" sz="1400" dirty="0"/>
              <a:t>The dbench 2.0 file system single user benchmark</a:t>
            </a:r>
          </a:p>
          <a:p>
            <a:r>
              <a:rPr lang="en-US" sz="1400" dirty="0"/>
              <a:t>Apache 1.3.27 being exercised by the SPECWeb99 </a:t>
            </a:r>
            <a:r>
              <a:rPr lang="en-US" sz="1400" dirty="0" smtClean="0"/>
              <a:t>benchmark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36</a:t>
            </a:fld>
            <a:endParaRPr lang="en-US" b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" y="2667000"/>
            <a:ext cx="8142777" cy="3774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1800" y="3733800"/>
            <a:ext cx="2133600" cy="9387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b="1" dirty="0"/>
              <a:t>Relative performance </a:t>
            </a:r>
            <a:r>
              <a:rPr lang="en-US" sz="1100" b="1" dirty="0" smtClean="0"/>
              <a:t>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/>
              <a:t>Native </a:t>
            </a:r>
            <a:r>
              <a:rPr lang="en-US" sz="1100" b="1" dirty="0"/>
              <a:t>Linux (L</a:t>
            </a:r>
            <a:r>
              <a:rPr lang="en-US" sz="1100" b="1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err="1" smtClean="0"/>
              <a:t>Xen</a:t>
            </a:r>
            <a:r>
              <a:rPr lang="en-US" sz="1100" b="1" dirty="0" smtClean="0"/>
              <a:t>/Linux </a:t>
            </a:r>
            <a:r>
              <a:rPr lang="en-US" sz="1100" b="1" dirty="0"/>
              <a:t>(X</a:t>
            </a:r>
            <a:r>
              <a:rPr lang="en-US" sz="1100" b="1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/>
              <a:t>VMware </a:t>
            </a:r>
            <a:r>
              <a:rPr lang="en-US" sz="1100" b="1" dirty="0"/>
              <a:t>Workstation </a:t>
            </a:r>
            <a:r>
              <a:rPr lang="en-US" sz="1100" b="1" dirty="0" smtClean="0"/>
              <a:t>(V)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/>
              <a:t>User </a:t>
            </a:r>
            <a:r>
              <a:rPr lang="en-US" sz="1100" b="1" dirty="0"/>
              <a:t>Mode Linux (U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pic>
        <p:nvPicPr>
          <p:cNvPr id="12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37</a:t>
            </a:fld>
            <a:endParaRPr lang="en-US" b="0"/>
          </a:p>
        </p:txBody>
      </p:sp>
      <p:pic>
        <p:nvPicPr>
          <p:cNvPr id="12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openbenchmarking.org/embed.php?i=1203269-SU-KVMVIRT9501&amp;sha=4144342&amp;p=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2" y="1600200"/>
            <a:ext cx="40035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openbenchmarking.org/embed.php?i=1203269-SU-KVMVIRT9501&amp;sha=d08b37d&amp;p=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12" y="4084320"/>
            <a:ext cx="4003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openbenchmarking.org/embed.php?i=1203269-SU-KVMVIRT9501&amp;sha=55e0acd&amp;p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" y="4084320"/>
            <a:ext cx="4003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penbenchmarking.org/embed.php?i=1203269-SU-KVMVIRT9501&amp;sha=42f98cd&amp;p=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2" y="1600200"/>
            <a:ext cx="4003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5964" y="9144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Comparisons: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8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38</a:t>
            </a:fld>
            <a:endParaRPr lang="en-US" b="0"/>
          </a:p>
        </p:txBody>
      </p:sp>
      <p:pic>
        <p:nvPicPr>
          <p:cNvPr id="12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pache dynamic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6" y="1295400"/>
            <a:ext cx="424001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mory bandwid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83" y="1298331"/>
            <a:ext cx="424001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ES-256 encry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74" y="3917852"/>
            <a:ext cx="4240017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5964" y="9144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Xen</a:t>
            </a:r>
            <a:r>
              <a:rPr lang="en-US" sz="2400" b="1" dirty="0" smtClean="0"/>
              <a:t> Comparisons: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54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</a:t>
            </a:r>
            <a:r>
              <a:rPr lang="en-US" sz="2400" b="1" dirty="0" smtClean="0"/>
              <a:t>Comparisons: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39</a:t>
            </a:fld>
            <a:endParaRPr lang="en-US" b="0"/>
          </a:p>
        </p:txBody>
      </p:sp>
      <p:pic>
        <p:nvPicPr>
          <p:cNvPr id="12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FTP transfer sp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6254"/>
            <a:ext cx="409381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2" y="1402080"/>
            <a:ext cx="409673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DTune read IO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40" y="3886200"/>
            <a:ext cx="409381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DTune access ti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0" y="3886200"/>
            <a:ext cx="409381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652" y="381000"/>
            <a:ext cx="8763000" cy="594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virtualization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/>
              <a:t>Native Virtualization: </a:t>
            </a:r>
            <a:r>
              <a:rPr lang="en-US" sz="1600" dirty="0" smtClean="0"/>
              <a:t>hardware </a:t>
            </a:r>
            <a:r>
              <a:rPr lang="en-US" sz="1600" dirty="0"/>
              <a:t>support for virtualization within </a:t>
            </a:r>
            <a:r>
              <a:rPr lang="en-US" sz="1600" dirty="0" smtClean="0"/>
              <a:t>a processor. </a:t>
            </a:r>
          </a:p>
          <a:p>
            <a:pPr marL="404813" indent="-182563">
              <a:buFont typeface="Arial" pitchFamily="34" charset="0"/>
              <a:buChar char="•"/>
            </a:pPr>
            <a:r>
              <a:rPr lang="en-US" sz="1800" dirty="0" smtClean="0"/>
              <a:t>was </a:t>
            </a:r>
            <a:r>
              <a:rPr lang="en-US" sz="1800" dirty="0"/>
              <a:t>added to x86 processors (Intel VT-x or AMD-V) in 2006.</a:t>
            </a:r>
          </a:p>
          <a:p>
            <a:pPr marL="404813" indent="-182563">
              <a:buFont typeface="Arial" pitchFamily="34" charset="0"/>
              <a:buChar char="•"/>
            </a:pPr>
            <a:r>
              <a:rPr lang="en-US" sz="1800" dirty="0" smtClean="0"/>
              <a:t>Known as:</a:t>
            </a:r>
          </a:p>
          <a:p>
            <a:pPr marL="679133" lvl="2" indent="-182563">
              <a:buFont typeface="Wingdings" pitchFamily="2" charset="2"/>
              <a:buChar char="§"/>
            </a:pPr>
            <a:r>
              <a:rPr lang="en-US" sz="1400" dirty="0" smtClean="0"/>
              <a:t>hardware-assisted </a:t>
            </a:r>
            <a:r>
              <a:rPr lang="en-US" sz="1400" dirty="0"/>
              <a:t>virtualization</a:t>
            </a:r>
          </a:p>
          <a:p>
            <a:pPr marL="679133" lvl="2" indent="-182563">
              <a:buFont typeface="Wingdings" pitchFamily="2" charset="2"/>
              <a:buChar char="§"/>
            </a:pPr>
            <a:r>
              <a:rPr lang="en-US" sz="1400" dirty="0" smtClean="0"/>
              <a:t>accelerated virtualization </a:t>
            </a:r>
            <a:endParaRPr lang="en-US" sz="1400" dirty="0"/>
          </a:p>
          <a:p>
            <a:pPr marL="679133" lvl="2" indent="-182563">
              <a:buFont typeface="Wingdings" pitchFamily="2" charset="2"/>
              <a:buChar char="§"/>
            </a:pPr>
            <a:r>
              <a:rPr lang="en-US" sz="1400" dirty="0" smtClean="0"/>
              <a:t>hardware </a:t>
            </a:r>
            <a:r>
              <a:rPr lang="en-US" sz="1400" dirty="0"/>
              <a:t>virtual machine </a:t>
            </a:r>
            <a:r>
              <a:rPr lang="en-US" sz="1400" dirty="0" smtClean="0"/>
              <a:t>HVM</a:t>
            </a:r>
            <a:endParaRPr lang="en-US" sz="14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pPr>
              <a:buFont typeface="Wingdings" pitchFamily="2" charset="2"/>
              <a:buChar char="§"/>
            </a:pPr>
            <a:r>
              <a:rPr lang="en-US" sz="1800" b="1" dirty="0" smtClean="0"/>
              <a:t>Emulation:</a:t>
            </a:r>
            <a:r>
              <a:rPr lang="en-US" sz="1600" dirty="0"/>
              <a:t>  a </a:t>
            </a:r>
            <a:r>
              <a:rPr lang="en-US" sz="1600" dirty="0" smtClean="0"/>
              <a:t>technique for allowing full  systems or applications to run on different types </a:t>
            </a:r>
            <a:r>
              <a:rPr lang="en-US" sz="1600" dirty="0"/>
              <a:t>of </a:t>
            </a:r>
            <a:r>
              <a:rPr lang="en-US" sz="1600" dirty="0" smtClean="0"/>
              <a:t>hardware architectures.  </a:t>
            </a:r>
          </a:p>
          <a:p>
            <a:pPr marL="571500" lvl="1" indent="-395288">
              <a:buFont typeface="+mj-lt"/>
              <a:buAutoNum type="arabicPeriod"/>
            </a:pPr>
            <a:r>
              <a:rPr lang="en-US" sz="1200" i="1" dirty="0"/>
              <a:t>User-mode emulation:</a:t>
            </a:r>
            <a:r>
              <a:rPr lang="en-US" sz="1200" dirty="0"/>
              <a:t> allows a process built for one hardware architecture </a:t>
            </a:r>
            <a:r>
              <a:rPr lang="en-US" sz="1200" dirty="0" smtClean="0"/>
              <a:t>to </a:t>
            </a:r>
            <a:r>
              <a:rPr lang="en-US" sz="1200" dirty="0"/>
              <a:t>be executed on another </a:t>
            </a:r>
            <a:r>
              <a:rPr lang="en-US" sz="1200" dirty="0" smtClean="0"/>
              <a:t>architecture. </a:t>
            </a:r>
            <a:endParaRPr lang="en-US" sz="1200" dirty="0"/>
          </a:p>
          <a:p>
            <a:pPr marL="571500" lvl="1" indent="-395288">
              <a:buFont typeface="+mj-lt"/>
              <a:buAutoNum type="arabicPeriod"/>
            </a:pPr>
            <a:r>
              <a:rPr lang="en-US" sz="1200" i="1" dirty="0"/>
              <a:t>System-mode emulation:</a:t>
            </a:r>
            <a:r>
              <a:rPr lang="en-US" sz="1200" dirty="0"/>
              <a:t> allows emulation unmodified guest operating systems to run </a:t>
            </a:r>
            <a:r>
              <a:rPr lang="en-US" sz="1200" dirty="0" smtClean="0"/>
              <a:t>on different </a:t>
            </a:r>
            <a:r>
              <a:rPr lang="en-US" sz="1200" dirty="0"/>
              <a:t>hardware</a:t>
            </a:r>
            <a:r>
              <a:rPr lang="en-US" sz="1200" dirty="0" smtClean="0"/>
              <a:t> architectures</a:t>
            </a:r>
            <a:endParaRPr lang="en-US" sz="1200" dirty="0"/>
          </a:p>
          <a:p>
            <a:pPr marL="342900" indent="-182563">
              <a:buFont typeface="Arial" pitchFamily="34" charset="0"/>
              <a:buChar char="•"/>
            </a:pPr>
            <a:r>
              <a:rPr lang="en-US" sz="1600" b="1" i="1" dirty="0" smtClean="0"/>
              <a:t>QEMU</a:t>
            </a:r>
            <a:r>
              <a:rPr lang="en-US" sz="1600" dirty="0" smtClean="0"/>
              <a:t> : (</a:t>
            </a:r>
            <a:r>
              <a:rPr lang="en-US" sz="1400" b="1" dirty="0" smtClean="0"/>
              <a:t>Q</a:t>
            </a:r>
            <a:r>
              <a:rPr lang="en-US" sz="1400" dirty="0" smtClean="0"/>
              <a:t>uick </a:t>
            </a:r>
            <a:r>
              <a:rPr lang="en-US" sz="1400" b="1" dirty="0" err="1" smtClean="0"/>
              <a:t>EMU</a:t>
            </a:r>
            <a:r>
              <a:rPr lang="en-US" sz="1400" dirty="0" err="1" smtClean="0"/>
              <a:t>lator</a:t>
            </a:r>
            <a:r>
              <a:rPr lang="en-US" sz="1400" dirty="0" smtClean="0"/>
              <a:t>) </a:t>
            </a:r>
            <a:r>
              <a:rPr lang="en-US" sz="1600" dirty="0" smtClean="0"/>
              <a:t>an open </a:t>
            </a:r>
            <a:r>
              <a:rPr lang="en-US" sz="1600" dirty="0"/>
              <a:t>source machine emulator and </a:t>
            </a:r>
            <a:r>
              <a:rPr lang="en-US" sz="1600" dirty="0" err="1"/>
              <a:t>virtualizer</a:t>
            </a:r>
            <a:r>
              <a:rPr lang="en-US" sz="1600" dirty="0" smtClean="0"/>
              <a:t>.</a:t>
            </a:r>
          </a:p>
          <a:p>
            <a:pPr marL="766127" lvl="1" indent="-285750">
              <a:buBlip>
                <a:blip r:embed="rId2"/>
              </a:buBlip>
            </a:pPr>
            <a:r>
              <a:rPr lang="en-US" sz="1400" dirty="0" smtClean="0"/>
              <a:t>Runtime dynamic </a:t>
            </a:r>
            <a:r>
              <a:rPr lang="en-US" sz="1400" dirty="0"/>
              <a:t>translator </a:t>
            </a:r>
            <a:endParaRPr lang="en-US" sz="1400" dirty="0" smtClean="0"/>
          </a:p>
          <a:p>
            <a:pPr marL="766127" lvl="1" indent="-285750">
              <a:buBlip>
                <a:blip r:embed="rId2"/>
              </a:buBlip>
            </a:pPr>
            <a:r>
              <a:rPr lang="en-US" sz="1400" dirty="0" smtClean="0"/>
              <a:t>Converts instructions </a:t>
            </a:r>
            <a:r>
              <a:rPr lang="en-US" sz="1400" dirty="0"/>
              <a:t>for </a:t>
            </a:r>
            <a:r>
              <a:rPr lang="en-US" sz="1400" dirty="0" smtClean="0"/>
              <a:t>a(guest</a:t>
            </a:r>
            <a:r>
              <a:rPr lang="en-US" sz="1400" dirty="0"/>
              <a:t>) CPU to the </a:t>
            </a:r>
            <a:r>
              <a:rPr lang="en-US" sz="1400" dirty="0" smtClean="0"/>
              <a:t>(host) CPU</a:t>
            </a:r>
          </a:p>
          <a:p>
            <a:pPr marL="766127" lvl="1" indent="-285750">
              <a:buBlip>
                <a:blip r:embed="rId2"/>
              </a:buBlip>
            </a:pPr>
            <a:r>
              <a:rPr lang="en-US" sz="1400" dirty="0" smtClean="0"/>
              <a:t>Very </a:t>
            </a:r>
            <a:r>
              <a:rPr lang="en-US" sz="1400" dirty="0"/>
              <a:t>useful to other types of </a:t>
            </a:r>
            <a:r>
              <a:rPr lang="en-US" sz="1400" dirty="0" smtClean="0"/>
              <a:t>virtualization</a:t>
            </a:r>
          </a:p>
          <a:p>
            <a:pPr marL="766127" lvl="1" indent="-285750">
              <a:buBlip>
                <a:blip r:embed="rId2"/>
              </a:buBlip>
            </a:pPr>
            <a:r>
              <a:rPr lang="en-US" sz="1400" dirty="0" smtClean="0"/>
              <a:t>works </a:t>
            </a:r>
            <a:r>
              <a:rPr lang="en-US" sz="1400" dirty="0"/>
              <a:t>on Linux, Windows, FreeBSD and Mac OS </a:t>
            </a:r>
            <a:r>
              <a:rPr lang="en-US" sz="1400" dirty="0" smtClean="0"/>
              <a:t>X.</a:t>
            </a:r>
          </a:p>
          <a:p>
            <a:pPr marL="766127" lvl="1" indent="-285750">
              <a:buBlip>
                <a:blip r:embed="rId2"/>
              </a:buBlip>
            </a:pPr>
            <a:r>
              <a:rPr lang="en-US" sz="1400" dirty="0"/>
              <a:t>QEMU supports the emulation of various </a:t>
            </a:r>
            <a:r>
              <a:rPr lang="en-US" sz="1400" dirty="0" smtClean="0"/>
              <a:t>architectures </a:t>
            </a:r>
            <a:r>
              <a:rPr lang="en-US" sz="1400" dirty="0"/>
              <a:t>(</a:t>
            </a:r>
            <a:r>
              <a:rPr lang="en-US" sz="1400" dirty="0" smtClean="0"/>
              <a:t>Alpha,ARM,Blackfin,CRIS,HPPA,LatticeMico32,m68k,Microblaze,MIPS,PowerPC,S390x,SH4,SPARC,x86,and </a:t>
            </a:r>
            <a:r>
              <a:rPr lang="en-US" sz="1400" dirty="0" err="1"/>
              <a:t>Xtensa</a:t>
            </a:r>
            <a:r>
              <a:rPr lang="en-US" sz="1400" dirty="0" smtClean="0"/>
              <a:t>.)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D8D3ACF4-F6A9-4B7F-9E5F-74D822A92418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</a:t>
            </a:fld>
            <a:endParaRPr lang="en-US" b="0"/>
          </a:p>
        </p:txBody>
      </p:sp>
      <p:pic>
        <p:nvPicPr>
          <p:cNvPr id="2058" name="Picture 10" descr="http://t2.gstatic.com/images?q=tbn:ANd9GcSmerPzRyjRJhS1As9fsfztLNOZPnM4LutEeYntH1MLKjYo9vOiao4ELTw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5494"/>
          <a:stretch/>
        </p:blipFill>
        <p:spPr bwMode="auto">
          <a:xfrm>
            <a:off x="5715000" y="1752600"/>
            <a:ext cx="2286000" cy="11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975" y="9144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C</a:t>
            </a:r>
            <a:r>
              <a:rPr lang="en-US" sz="2400" b="1" dirty="0" smtClean="0"/>
              <a:t>omparisons: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40</a:t>
            </a:fld>
            <a:endParaRPr lang="en-US" b="0"/>
          </a:p>
        </p:txBody>
      </p:sp>
      <p:pic>
        <p:nvPicPr>
          <p:cNvPr id="12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69293" y="6107668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By:Vmware</a:t>
            </a:r>
            <a:r>
              <a:rPr lang="en-US" dirty="0" smtClean="0"/>
              <a:t> 2007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6764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total throughput in Mb/sec scales from one client to two clients for both send and receive </a:t>
            </a:r>
            <a:r>
              <a:rPr lang="en-US" sz="1600" dirty="0" smtClean="0"/>
              <a:t>tests.</a:t>
            </a:r>
            <a:endParaRPr lang="en-US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525489" cy="29631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84" y="2743200"/>
            <a:ext cx="4363916" cy="29631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Evaluated virtualization platforms</a:t>
            </a:r>
            <a:r>
              <a:rPr lang="en-US" sz="16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41</a:t>
            </a:fld>
            <a:endParaRPr lang="en-US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89930"/>
              </p:ext>
            </p:extLst>
          </p:nvPr>
        </p:nvGraphicFramePr>
        <p:xfrm>
          <a:off x="180243" y="2133600"/>
          <a:ext cx="3962399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44"/>
                <a:gridCol w="1079556"/>
                <a:gridCol w="1676400"/>
                <a:gridCol w="990599"/>
              </a:tblGrid>
              <a:tr h="104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Platform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Version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43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VMWare</a:t>
                      </a:r>
                      <a:r>
                        <a:rPr lang="en-US" sz="1100" dirty="0">
                          <a:effectLst/>
                        </a:rPr>
                        <a:t> Server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full virtualization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1.0.21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4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Xen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paravirtualization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3.0.4.1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04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OpenVZ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OS-level virtualization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2.6.16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36077"/>
            <a:ext cx="469381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3509918"/>
            <a:ext cx="37132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Cited from: </a:t>
            </a:r>
          </a:p>
          <a:p>
            <a:r>
              <a:rPr lang="en-US" sz="1100" b="1" dirty="0" smtClean="0"/>
              <a:t>A </a:t>
            </a:r>
            <a:r>
              <a:rPr lang="en-US" sz="1100" b="1" dirty="0"/>
              <a:t>Comparison of Virtualization Technologies for </a:t>
            </a:r>
            <a:r>
              <a:rPr lang="en-US" sz="1100" b="1" dirty="0" smtClean="0"/>
              <a:t>HPC</a:t>
            </a:r>
          </a:p>
          <a:p>
            <a:r>
              <a:rPr lang="en-US" sz="1100" b="1" dirty="0"/>
              <a:t>2008 IEEE</a:t>
            </a:r>
          </a:p>
        </p:txBody>
      </p:sp>
    </p:spTree>
    <p:extLst>
      <p:ext uri="{BB962C8B-B14F-4D97-AF65-F5344CB8AC3E}">
        <p14:creationId xmlns:p14="http://schemas.microsoft.com/office/powerpoint/2010/main" val="1396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Evaluated virtualization platforms</a:t>
            </a:r>
            <a:r>
              <a:rPr lang="en-US" sz="16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Hypervisor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42</a:t>
            </a:fld>
            <a:endParaRPr lang="en-US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2"/>
          <a:stretch/>
        </p:blipFill>
        <p:spPr bwMode="auto">
          <a:xfrm>
            <a:off x="914400" y="1143000"/>
            <a:ext cx="6734261" cy="49617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>
                <a:alpha val="40000"/>
              </a:schemeClr>
            </a:glow>
            <a:outerShdw dist="35921" dir="27000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723" y="6212396"/>
            <a:ext cx="434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Cited: A </a:t>
            </a:r>
            <a:r>
              <a:rPr lang="en-US" sz="1100" b="1" dirty="0"/>
              <a:t>Comparison of Virtualization Technologies for HPC</a:t>
            </a:r>
          </a:p>
        </p:txBody>
      </p:sp>
    </p:spTree>
    <p:extLst>
      <p:ext uri="{BB962C8B-B14F-4D97-AF65-F5344CB8AC3E}">
        <p14:creationId xmlns:p14="http://schemas.microsoft.com/office/powerpoint/2010/main" val="37574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43</a:t>
            </a:fld>
            <a:endParaRPr lang="en-US" b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Evaluated virtualization platforms</a:t>
            </a:r>
            <a:r>
              <a:rPr lang="en-US" sz="16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15390"/>
            <a:ext cx="495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Cited: A </a:t>
            </a:r>
            <a:r>
              <a:rPr lang="en-US" sz="1100" b="1" dirty="0"/>
              <a:t>Comparison of Virtualization Technologies for HPC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7861"/>
            <a:ext cx="7355720" cy="4877529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>
                <a:alpha val="40000"/>
              </a:schemeClr>
            </a:glow>
            <a:outerShdw dist="35921" dir="27000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Evaluated virtualization platforms</a:t>
            </a:r>
            <a:r>
              <a:rPr lang="en-US" sz="16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44</a:t>
            </a:fld>
            <a:endParaRPr lang="en-US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15390"/>
            <a:ext cx="495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Cited: A </a:t>
            </a:r>
            <a:r>
              <a:rPr lang="en-US" sz="1100" b="1" dirty="0"/>
              <a:t>Comparison of Virtualization Technologies for HPC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8137"/>
            <a:ext cx="7467600" cy="467277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>
                <a:alpha val="40000"/>
              </a:schemeClr>
            </a:glow>
            <a:outerShdw dist="35921" dir="27000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763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Evaluated virtualization platforms</a:t>
            </a:r>
            <a:r>
              <a:rPr lang="en-US" sz="16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Hypervisor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45</a:t>
            </a:fld>
            <a:endParaRPr lang="en-US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215390"/>
            <a:ext cx="4953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Cited: A </a:t>
            </a:r>
            <a:r>
              <a:rPr lang="en-US" sz="1100" b="1" dirty="0"/>
              <a:t>Comparison of Virtualization Technologies for HPC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3595"/>
            <a:ext cx="7696200" cy="4921795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>
                <a:alpha val="40000"/>
              </a:schemeClr>
            </a:glow>
            <a:outerShdw dist="35921" dir="27000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14400"/>
            <a:ext cx="88392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smtClean="0"/>
              <a:t>Introduction: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Citrix </a:t>
            </a:r>
            <a:r>
              <a:rPr lang="en-US" sz="1400" dirty="0"/>
              <a:t>Systems developed </a:t>
            </a:r>
            <a:r>
              <a:rPr lang="en-US" sz="1400" dirty="0" err="1"/>
              <a:t>Xen</a:t>
            </a:r>
            <a:r>
              <a:rPr lang="en-US" sz="1400" dirty="0"/>
              <a:t> Source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October </a:t>
            </a:r>
            <a:r>
              <a:rPr lang="en-US" sz="1400" dirty="0"/>
              <a:t>2007, Citrix Systems completed its acquisition of </a:t>
            </a:r>
            <a:r>
              <a:rPr lang="en-US" sz="1400" dirty="0" err="1"/>
              <a:t>XenSource</a:t>
            </a:r>
            <a:endParaRPr lang="en-US" sz="1400" dirty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October </a:t>
            </a:r>
            <a:r>
              <a:rPr lang="en-US" sz="1400" dirty="0"/>
              <a:t>2009, Citrix further announced their non-commercial </a:t>
            </a:r>
            <a:r>
              <a:rPr lang="en-US" sz="1400" dirty="0" err="1"/>
              <a:t>XenServer</a:t>
            </a:r>
            <a:r>
              <a:rPr lang="en-US" sz="1400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/>
              <a:t>XenServer</a:t>
            </a:r>
            <a:r>
              <a:rPr lang="en-US" sz="1400" dirty="0"/>
              <a:t>, the free edition, is fully open-source 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400" dirty="0"/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/>
              <a:t>Xenserver</a:t>
            </a:r>
            <a:r>
              <a:rPr lang="en-US" sz="2400" b="1" dirty="0"/>
              <a:t> Editions: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/>
              <a:t>Free</a:t>
            </a:r>
            <a:r>
              <a:rPr lang="en-US" sz="1400" dirty="0"/>
              <a:t> </a:t>
            </a:r>
            <a:r>
              <a:rPr lang="en-US" sz="1400" b="1" dirty="0"/>
              <a:t>Edition</a:t>
            </a:r>
            <a:r>
              <a:rPr lang="en-US" sz="1400" dirty="0"/>
              <a:t> : delivers uncompromised performance, scale, and flexibility at no cost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/>
              <a:t>Advanced</a:t>
            </a:r>
            <a:r>
              <a:rPr lang="en-US" sz="1400" dirty="0"/>
              <a:t> : Key high availability and advanced management tools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/>
              <a:t>Enterprise</a:t>
            </a:r>
            <a:r>
              <a:rPr lang="en-US" sz="1400" dirty="0"/>
              <a:t> : Essential integration and optimization capabilities for production deployments of virtual machines.</a:t>
            </a:r>
          </a:p>
          <a:p>
            <a:pPr>
              <a:buFont typeface="Wingdings" pitchFamily="2" charset="2"/>
              <a:buChar char="§"/>
            </a:pPr>
            <a:r>
              <a:rPr lang="en-US" sz="1400" b="1" dirty="0" smtClean="0"/>
              <a:t>Platinum</a:t>
            </a:r>
            <a:r>
              <a:rPr lang="en-US" sz="1400" dirty="0" smtClean="0"/>
              <a:t> </a:t>
            </a:r>
            <a:r>
              <a:rPr lang="en-US" sz="1400" dirty="0"/>
              <a:t>: Data protection and resiliency for enterprise-wide virtual environments. </a:t>
            </a:r>
          </a:p>
          <a:p>
            <a:pPr marL="365760" lvl="1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 smtClean="0"/>
              <a:t>XenServer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46</a:t>
            </a:fld>
            <a:endParaRPr lang="en-US" b="0"/>
          </a:p>
        </p:txBody>
      </p:sp>
      <p:pic>
        <p:nvPicPr>
          <p:cNvPr id="3074" name="Picture 2" descr="http://cdn.hostbillapp.com/features/apps/xenserv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52400"/>
            <a:ext cx="29813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/>
              <a:t> </a:t>
            </a:r>
            <a:r>
              <a:rPr lang="en-US" sz="2400" b="1" dirty="0" err="1" smtClean="0"/>
              <a:t>XenServer</a:t>
            </a:r>
            <a:r>
              <a:rPr lang="en-US" sz="2400" b="1" dirty="0" smtClean="0"/>
              <a:t> Code size: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 smtClean="0"/>
              <a:t>XenServer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9B32AC68-25AD-40AB-9D9C-D031F98F9444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47</a:t>
            </a:fld>
            <a:endParaRPr lang="en-US" b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10" y="1752599"/>
            <a:ext cx="4658090" cy="46037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199" y="5334000"/>
            <a:ext cx="21892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http://www.vmware.com/files/pdf/vmware_advantage.pdf</a:t>
            </a:r>
            <a:endParaRPr lang="en-US" sz="1100" dirty="0"/>
          </a:p>
        </p:txBody>
      </p:sp>
      <p:pic>
        <p:nvPicPr>
          <p:cNvPr id="3074" name="Picture 2" descr="http://cdn.hostbillapp.com/features/apps/xenserver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52400"/>
            <a:ext cx="29813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34200" y="487680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Vmware</a:t>
            </a:r>
            <a:r>
              <a:rPr lang="en-US" dirty="0" smtClean="0"/>
              <a:t> ,2011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en.org/images/mascot/XenPand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9188"/>
            <a:ext cx="5631623" cy="45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400" b="1" dirty="0" err="1"/>
              <a:t>Xen</a:t>
            </a:r>
            <a:r>
              <a:rPr lang="en-US" sz="2400" b="1" dirty="0"/>
              <a:t> Cloud </a:t>
            </a:r>
            <a:r>
              <a:rPr lang="en-US" sz="2400" b="1" dirty="0" smtClean="0"/>
              <a:t>Platform (XCP)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XCP Combines the </a:t>
            </a:r>
            <a:r>
              <a:rPr lang="en-US" sz="2400" dirty="0" err="1"/>
              <a:t>Xen</a:t>
            </a:r>
            <a:r>
              <a:rPr lang="en-US" sz="2400" dirty="0"/>
              <a:t> hypervisor with enhanced security, storage, and network virtualization technologies to offer a rich set of virtual infrastructure cloud services.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Aimed to support private </a:t>
            </a:r>
            <a:r>
              <a:rPr lang="en-US" sz="2400" dirty="0"/>
              <a:t>and public cloud deployments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open-source and free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XCP was originally derived from Citrix </a:t>
            </a:r>
            <a:r>
              <a:rPr lang="en-US" sz="2400" dirty="0" err="1"/>
              <a:t>XenServer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XCP </a:t>
            </a:r>
            <a:r>
              <a:rPr lang="en-US" sz="2400" dirty="0"/>
              <a:t>includes: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Open-source </a:t>
            </a:r>
            <a:r>
              <a:rPr lang="en-US" dirty="0" err="1"/>
              <a:t>Xen</a:t>
            </a:r>
            <a:r>
              <a:rPr lang="en-US" dirty="0"/>
              <a:t> hypervisor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/>
              <a:t>XenAPI</a:t>
            </a:r>
            <a:r>
              <a:rPr lang="en-US" dirty="0"/>
              <a:t> (XAPI) management tool stack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Support for Open </a:t>
            </a:r>
            <a:r>
              <a:rPr lang="en-US" dirty="0" err="1"/>
              <a:t>vSwitch</a:t>
            </a:r>
            <a:r>
              <a:rPr lang="en-US" dirty="0"/>
              <a:t> </a:t>
            </a:r>
            <a:endParaRPr lang="en-US" dirty="0" smtClean="0"/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err="1"/>
              <a:t>Xen</a:t>
            </a:r>
            <a:r>
              <a:rPr lang="en-US" dirty="0"/>
              <a:t> </a:t>
            </a:r>
            <a:r>
              <a:rPr lang="en-US" dirty="0" smtClean="0"/>
              <a:t>Cloud Platform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DE62E42-887F-464B-B155-EB94EA5865DA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48</a:t>
            </a:fld>
            <a:endParaRPr lang="en-US" b="0"/>
          </a:p>
        </p:txBody>
      </p:sp>
      <p:pic>
        <p:nvPicPr>
          <p:cNvPr id="11" name="Picture 2" descr="F:\work\CS526\Xen\XenFuPanda_NoLogo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185166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23" y="9144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Integrated tools</a:t>
            </a:r>
            <a:r>
              <a:rPr lang="en-US" sz="2400" b="1" dirty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/>
              <a:t>XCP's </a:t>
            </a:r>
            <a:r>
              <a:rPr lang="en-US" sz="1800" b="1" dirty="0" err="1"/>
              <a:t>xsconsole</a:t>
            </a:r>
            <a:r>
              <a:rPr lang="en-US" sz="1800" b="1" dirty="0"/>
              <a:t> (SSH or Local</a:t>
            </a:r>
            <a:r>
              <a:rPr lang="en-US" sz="1800" b="1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/>
              <a:t>XCP's XAPI </a:t>
            </a:r>
            <a:r>
              <a:rPr lang="en-US" sz="1800" b="1" dirty="0" smtClean="0"/>
              <a:t>Viewer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err="1" smtClean="0"/>
              <a:t>Xe</a:t>
            </a:r>
            <a:r>
              <a:rPr lang="en-US" sz="1800" b="1" dirty="0" smtClean="0"/>
              <a:t>:  SSH </a:t>
            </a:r>
            <a:r>
              <a:rPr lang="en-US" sz="1800" b="1" dirty="0"/>
              <a:t>or </a:t>
            </a:r>
            <a:r>
              <a:rPr lang="en-US" sz="1800" b="1" dirty="0" smtClean="0"/>
              <a:t>Local CLI  </a:t>
            </a:r>
            <a:r>
              <a:rPr lang="en-US" sz="1800" b="1" dirty="0" err="1" smtClean="0"/>
              <a:t>e.g</a:t>
            </a:r>
            <a:r>
              <a:rPr lang="en-US" sz="1800" b="1" dirty="0" smtClean="0"/>
              <a:t>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-list</a:t>
            </a:r>
            <a:r>
              <a:rPr lang="en-US" sz="1800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Desktop-based tools: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/>
              <a:t>Citrix </a:t>
            </a:r>
            <a:r>
              <a:rPr lang="en-US" sz="1800" b="1" dirty="0" err="1"/>
              <a:t>XenCenter</a:t>
            </a:r>
            <a:endParaRPr lang="en-US" sz="1800" b="1" dirty="0"/>
          </a:p>
          <a:p>
            <a:pPr lvl="1">
              <a:buFont typeface="Arial" pitchFamily="34" charset="0"/>
              <a:buChar char="•"/>
            </a:pPr>
            <a:r>
              <a:rPr lang="en-US" sz="1800" b="1" dirty="0" err="1" smtClean="0"/>
              <a:t>OpenXenManager</a:t>
            </a:r>
            <a:endParaRPr lang="en-US" sz="18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Web-based tools: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 smtClean="0"/>
              <a:t>XenWebManager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800" dirty="0" err="1"/>
              <a:t>Xen</a:t>
            </a:r>
            <a:r>
              <a:rPr lang="en-US" sz="1800" dirty="0"/>
              <a:t> VNC Proxy </a:t>
            </a:r>
            <a:r>
              <a:rPr lang="en-US" sz="1800" dirty="0" smtClean="0"/>
              <a:t>(</a:t>
            </a:r>
            <a:r>
              <a:rPr lang="en-US" sz="1800" dirty="0"/>
              <a:t>XVP</a:t>
            </a:r>
            <a:r>
              <a:rPr lang="en-US" sz="1800" dirty="0" smtClean="0"/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err="1"/>
              <a:t>Xen</a:t>
            </a:r>
            <a:r>
              <a:rPr lang="en-US" sz="1800" dirty="0"/>
              <a:t> Cloud Control System (XCCS</a:t>
            </a:r>
            <a:r>
              <a:rPr lang="en-US" sz="180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XEN Module </a:t>
            </a:r>
            <a:r>
              <a:rPr lang="en-US" sz="1800" dirty="0" smtClean="0"/>
              <a:t>(</a:t>
            </a:r>
            <a:r>
              <a:rPr lang="en-US" sz="1800" dirty="0" err="1" smtClean="0"/>
              <a:t>Xenica</a:t>
            </a:r>
            <a:r>
              <a:rPr lang="en-US" sz="1800" dirty="0" smtClean="0"/>
              <a:t>)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XVP - Web-based </a:t>
            </a:r>
            <a:r>
              <a:rPr lang="en-US" sz="1800" dirty="0" smtClean="0"/>
              <a:t>VM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XCP APIs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DE62E42-887F-464B-B155-EB94EA5865DA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49</a:t>
            </a:fld>
            <a:endParaRPr lang="en-US" b="0"/>
          </a:p>
        </p:txBody>
      </p:sp>
      <p:pic>
        <p:nvPicPr>
          <p:cNvPr id="11" name="Picture 2" descr="F:\work\CS526\Xen\XenFuPanda_No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185166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4975578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2908291" cy="255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8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652" y="381000"/>
            <a:ext cx="87630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virtualization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/>
              <a:t>Full </a:t>
            </a:r>
            <a:r>
              <a:rPr lang="en-US" sz="1800" b="1" dirty="0"/>
              <a:t>Virtualization: </a:t>
            </a:r>
            <a:r>
              <a:rPr lang="en-US" sz="1600" dirty="0"/>
              <a:t>early complete </a:t>
            </a:r>
            <a:r>
              <a:rPr lang="en-US" sz="1600" dirty="0" smtClean="0"/>
              <a:t>emulation of </a:t>
            </a:r>
            <a:r>
              <a:rPr lang="en-US" sz="1600" dirty="0"/>
              <a:t>the actual hardware to allow unmodified guest operating </a:t>
            </a:r>
            <a:r>
              <a:rPr lang="en-US" sz="1600" dirty="0" smtClean="0"/>
              <a:t>system. </a:t>
            </a:r>
            <a:r>
              <a:rPr lang="en-US" sz="1600" dirty="0"/>
              <a:t>e.g. </a:t>
            </a:r>
            <a:r>
              <a:rPr lang="en-US" sz="1600" dirty="0" smtClean="0"/>
              <a:t> </a:t>
            </a:r>
            <a:r>
              <a:rPr lang="en-US" sz="1600" dirty="0" err="1" smtClean="0"/>
              <a:t>Vmware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Relies on Binary Translations: Sequences of instructions are translated from the source to the </a:t>
            </a:r>
            <a:r>
              <a:rPr lang="en-US" sz="1600" i="1" dirty="0"/>
              <a:t>target</a:t>
            </a:r>
            <a:r>
              <a:rPr lang="en-US" sz="1600" dirty="0"/>
              <a:t> instruction set</a:t>
            </a:r>
            <a:r>
              <a:rPr lang="en-US" sz="16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D8D3ACF4-F6A9-4B7F-9E5F-74D822A92418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5</a:t>
            </a:fld>
            <a:endParaRPr lang="en-US" b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477000" cy="428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23" y="914400"/>
            <a:ext cx="8839200" cy="5562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/>
              <a:t>Command Line </a:t>
            </a:r>
            <a:r>
              <a:rPr lang="en-US" sz="2800" b="1" dirty="0" smtClean="0"/>
              <a:t>Interface:</a:t>
            </a:r>
            <a:endParaRPr lang="en-US" sz="4200" b="1" dirty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XE </a:t>
            </a:r>
            <a:r>
              <a:rPr lang="en-US" b="1" dirty="0"/>
              <a:t>Basics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XAPI includes </a:t>
            </a:r>
            <a:r>
              <a:rPr lang="en-US" dirty="0"/>
              <a:t>a powerful command-line interface </a:t>
            </a:r>
            <a:r>
              <a:rPr lang="en-US" dirty="0" smtClean="0"/>
              <a:t>(</a:t>
            </a:r>
            <a:r>
              <a:rPr lang="en-US" dirty="0" err="1" smtClean="0"/>
              <a:t>xe</a:t>
            </a:r>
            <a:r>
              <a:rPr lang="en-US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Commands </a:t>
            </a:r>
            <a:r>
              <a:rPr lang="en-US" dirty="0"/>
              <a:t>may be issued </a:t>
            </a:r>
            <a:r>
              <a:rPr lang="en-US" dirty="0" smtClean="0"/>
              <a:t>with Dom0 or from </a:t>
            </a:r>
            <a:r>
              <a:rPr lang="en-US" dirty="0"/>
              <a:t>remote hosts. 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'</a:t>
            </a:r>
            <a:r>
              <a:rPr lang="en-US" dirty="0" err="1"/>
              <a:t>xe</a:t>
            </a:r>
            <a:r>
              <a:rPr lang="en-US" dirty="0"/>
              <a:t>' CLI </a:t>
            </a:r>
            <a:r>
              <a:rPr lang="en-US" dirty="0" smtClean="0"/>
              <a:t>needs be to installed on </a:t>
            </a:r>
            <a:r>
              <a:rPr lang="en-US" dirty="0"/>
              <a:t>another Linux </a:t>
            </a:r>
            <a:r>
              <a:rPr lang="en-US" dirty="0" smtClean="0"/>
              <a:t>box.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b="1" dirty="0"/>
              <a:t>Basic </a:t>
            </a:r>
            <a:r>
              <a:rPr lang="en-US" b="1" i="1" dirty="0" err="1"/>
              <a:t>xe</a:t>
            </a:r>
            <a:r>
              <a:rPr lang="en-US" b="1" dirty="0"/>
              <a:t> Syntax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Local </a:t>
            </a:r>
            <a:r>
              <a:rPr lang="en-US" i="1" dirty="0" err="1" smtClean="0"/>
              <a:t>xe</a:t>
            </a:r>
            <a:r>
              <a:rPr lang="en-US" dirty="0" smtClean="0"/>
              <a:t> command:</a:t>
            </a:r>
            <a:endParaRPr lang="en-US" dirty="0"/>
          </a:p>
          <a:p>
            <a:pPr marL="914400" indent="0">
              <a:buNone/>
            </a:pPr>
            <a:r>
              <a:rPr lang="en-US" sz="1050" b="1" dirty="0" err="1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 &lt;command-name&gt; &lt;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argument=value&gt;  </a:t>
            </a:r>
          </a:p>
          <a:p>
            <a:pPr marL="914400" indent="0">
              <a:buNone/>
            </a:pP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-start  </a:t>
            </a: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=Ubuntu11</a:t>
            </a:r>
          </a:p>
          <a:p>
            <a:pPr marL="914400" indent="0">
              <a:buNone/>
            </a:pPr>
            <a:endParaRPr lang="en-US" sz="105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Remote </a:t>
            </a:r>
            <a:r>
              <a:rPr lang="en-US" i="1" dirty="0" err="1" smtClean="0"/>
              <a:t>xe</a:t>
            </a:r>
            <a:r>
              <a:rPr lang="en-US" dirty="0" smtClean="0"/>
              <a:t> command:</a:t>
            </a:r>
          </a:p>
          <a:p>
            <a:pPr marL="914400" indent="0">
              <a:buNone/>
            </a:pPr>
            <a:r>
              <a:rPr lang="en-US" sz="1050" b="1" dirty="0" err="1" smtClean="0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050" b="1" dirty="0" smtClean="0">
                <a:latin typeface="Courier New" pitchFamily="49" charset="0"/>
                <a:cs typeface="Courier New" pitchFamily="49" charset="0"/>
              </a:rPr>
              <a:t> –s &lt;host&gt; -u &lt;username&gt; -pw &lt;password&gt; &lt;command-name&gt; &lt;argument=value&gt; </a:t>
            </a:r>
          </a:p>
          <a:p>
            <a:pPr marL="914400" indent="0">
              <a:buNone/>
            </a:pPr>
            <a:r>
              <a:rPr lang="en-US" sz="1050" b="1" dirty="0" err="1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–s 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wind.uccs.edu -u root -pw ****** 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-start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vm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=Ubuntu11</a:t>
            </a:r>
            <a:endParaRPr lang="en-US" sz="105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914400" indent="0">
              <a:buNone/>
            </a:pPr>
            <a:endParaRPr lang="en-US" sz="105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Why learning </a:t>
            </a:r>
            <a:r>
              <a:rPr lang="en-US" sz="2400" b="1" i="1" dirty="0" err="1">
                <a:latin typeface="Courier New" pitchFamily="49" charset="0"/>
                <a:cs typeface="Courier New" pitchFamily="49" charset="0"/>
              </a:rPr>
              <a:t>xe</a:t>
            </a:r>
            <a:r>
              <a:rPr lang="en-US" sz="3200" b="1" dirty="0" smtClean="0"/>
              <a:t> </a:t>
            </a:r>
            <a:r>
              <a:rPr lang="en-US" sz="2400" b="1" dirty="0" smtClean="0"/>
              <a:t>is important to us?</a:t>
            </a:r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XCP APIs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DE62E42-887F-464B-B155-EB94EA5865DA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50</a:t>
            </a:fld>
            <a:endParaRPr lang="en-US" b="0"/>
          </a:p>
        </p:txBody>
      </p:sp>
      <p:pic>
        <p:nvPicPr>
          <p:cNvPr id="11" name="Picture 2" descr="F:\work\CS526\Xen\XenFuPanda_No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185166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143000"/>
            <a:ext cx="88392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2"/>
              </a:rPr>
              <a:t>http://wiki.xensource.com/xenwiki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www.xen.org/community/xenpapers.html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en.wikipedia.org/wiki/Comparison_of_platform_virtual_machines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www.it20.info/misc/virtualizationscomparison.htm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www.virtualizationmatrix.com/matrix.php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www.phoronix.com/scan.php?page=article&amp;item=ubuntu_1204_virt&amp;num=7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www.ilsistemista.net/index.php/virtualization/1-virtual-machines-performance-comparison.html?start=7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wiki.xensource.com/xenwiki/Command_Line_Interface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www.xen.org/files/Marketing/HowDoesXenWork.pdf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wiki.xensource.com/xenwiki/Scheduling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www.datamation.com/netsys/article.php/3884091/Virtualization.htm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dl.acm.org/citation.cfm?id=1168860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4"/>
              </a:rPr>
              <a:t>http://www.ibm.com/developerworks/linux/library/l-qemu</a:t>
            </a:r>
            <a:r>
              <a:rPr lang="en-US" sz="1200" dirty="0" smtClean="0">
                <a:hlinkClick r:id="rId14"/>
              </a:rPr>
              <a:t>/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wiki.qemu.org/Main_Page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endParaRPr lang="en-US" sz="1200" dirty="0"/>
          </a:p>
          <a:p>
            <a:pPr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4FADF3">
              <a:alpha val="10980"/>
            </a:srgbClr>
          </a:solidFill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Useful Links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DE62E42-887F-464B-B155-EB94EA5865DA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51</a:t>
            </a:fld>
            <a:endParaRPr lang="en-US" b="0"/>
          </a:p>
        </p:txBody>
      </p:sp>
      <p:pic>
        <p:nvPicPr>
          <p:cNvPr id="10" name="Picture 2" descr="http://xen.org/images/logos/xen_gen_logo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458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652" y="381000"/>
            <a:ext cx="87630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virtualization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err="1" smtClean="0"/>
              <a:t>Paravirtualization</a:t>
            </a:r>
            <a:r>
              <a:rPr lang="en-US" sz="1800" b="1" dirty="0"/>
              <a:t>: </a:t>
            </a:r>
            <a:r>
              <a:rPr lang="en-US" sz="1600" dirty="0"/>
              <a:t>referred to as partial virtualization </a:t>
            </a:r>
            <a:r>
              <a:rPr lang="en-US" sz="1600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It requires </a:t>
            </a:r>
            <a:r>
              <a:rPr lang="en-US" sz="1600" dirty="0"/>
              <a:t>some modification for the guest operating system to be aware that it is running virtually </a:t>
            </a:r>
            <a:r>
              <a:rPr lang="en-US" sz="1600" dirty="0" smtClean="0"/>
              <a:t>to eliminate </a:t>
            </a:r>
            <a:r>
              <a:rPr lang="en-US" sz="1600" dirty="0"/>
              <a:t>considerable overhead of </a:t>
            </a:r>
            <a:r>
              <a:rPr lang="en-US" sz="1600" dirty="0" smtClean="0"/>
              <a:t>emulation </a:t>
            </a:r>
            <a:r>
              <a:rPr lang="en-US" sz="1600" dirty="0"/>
              <a:t>e.g. </a:t>
            </a:r>
            <a:r>
              <a:rPr lang="en-US" sz="1600" dirty="0" smtClean="0"/>
              <a:t> </a:t>
            </a:r>
            <a:r>
              <a:rPr lang="en-US" sz="1600" dirty="0" err="1" smtClean="0"/>
              <a:t>Xen</a:t>
            </a:r>
            <a:r>
              <a:rPr lang="en-US" sz="16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D8D3ACF4-F6A9-4B7F-9E5F-74D822A92418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6</a:t>
            </a:fld>
            <a:endParaRPr lang="en-US" b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629400" cy="438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0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652" y="381000"/>
            <a:ext cx="87630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virtualization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dirty="0" smtClean="0"/>
              <a:t>Kernel-based </a:t>
            </a:r>
            <a:r>
              <a:rPr lang="en-US" sz="1800" b="1" dirty="0"/>
              <a:t>Virtual Machine: </a:t>
            </a:r>
            <a:r>
              <a:rPr lang="en-US" sz="1600" dirty="0"/>
              <a:t>KVM </a:t>
            </a:r>
            <a:r>
              <a:rPr lang="en-US" sz="1600" dirty="0" smtClean="0"/>
              <a:t>is </a:t>
            </a:r>
            <a:r>
              <a:rPr lang="en-US" sz="1600" dirty="0"/>
              <a:t>a full virtualization solution for Linux on x86 hardware </a:t>
            </a:r>
            <a:r>
              <a:rPr lang="en-US" sz="1600" dirty="0" smtClean="0"/>
              <a:t>virtualization (</a:t>
            </a:r>
            <a:r>
              <a:rPr lang="en-US" sz="1600" dirty="0"/>
              <a:t>Intel VT or AMD-V). </a:t>
            </a: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Using </a:t>
            </a:r>
            <a:r>
              <a:rPr lang="en-US" sz="1600" dirty="0"/>
              <a:t>KVM, one can run multiple virtual machines running unmodified Linux or Windows </a:t>
            </a:r>
            <a:r>
              <a:rPr lang="en-US" sz="1600" dirty="0" smtClean="0"/>
              <a:t>images.  e.g. </a:t>
            </a:r>
            <a:r>
              <a:rPr lang="en-US" sz="1600" dirty="0" err="1" smtClean="0"/>
              <a:t>Redhat</a:t>
            </a:r>
            <a:r>
              <a:rPr lang="en-US" sz="1600" dirty="0" smtClean="0"/>
              <a:t> </a:t>
            </a:r>
            <a:r>
              <a:rPr lang="en-US" sz="1600" dirty="0"/>
              <a:t>virtualization 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D8D3ACF4-F6A9-4B7F-9E5F-74D822A92418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7</a:t>
            </a:fld>
            <a:endParaRPr lang="en-US" b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38" y="2133600"/>
            <a:ext cx="575610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652" y="381000"/>
            <a:ext cx="8763000" cy="5943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Types </a:t>
            </a:r>
            <a:r>
              <a:rPr lang="en-US" sz="2400" b="1" dirty="0"/>
              <a:t>of </a:t>
            </a:r>
            <a:r>
              <a:rPr lang="en-US" sz="2400" b="1" dirty="0" smtClean="0"/>
              <a:t>virtualization</a:t>
            </a:r>
          </a:p>
          <a:p>
            <a:r>
              <a:rPr lang="en-US" sz="1800" b="1" dirty="0" smtClean="0"/>
              <a:t>Operating </a:t>
            </a:r>
            <a:r>
              <a:rPr lang="en-US" sz="1800" b="1" dirty="0"/>
              <a:t>system-level virtualization: </a:t>
            </a:r>
            <a:r>
              <a:rPr lang="en-US" sz="1600" dirty="0"/>
              <a:t>referred to as a virtual private server </a:t>
            </a:r>
            <a:r>
              <a:rPr lang="en-US" sz="1400" b="1" dirty="0"/>
              <a:t>(VPS</a:t>
            </a:r>
            <a:r>
              <a:rPr lang="en-US" sz="1400" b="1" dirty="0" smtClean="0"/>
              <a:t>). </a:t>
            </a:r>
            <a:r>
              <a:rPr lang="en-US" sz="1600" dirty="0" smtClean="0"/>
              <a:t>All </a:t>
            </a:r>
            <a:r>
              <a:rPr lang="en-US" sz="1600" dirty="0"/>
              <a:t>virtual private servers share a single </a:t>
            </a:r>
            <a:r>
              <a:rPr lang="en-US" sz="1600" dirty="0" smtClean="0"/>
              <a:t>kernel. E.g. </a:t>
            </a:r>
            <a:r>
              <a:rPr lang="en-US" sz="1600" dirty="0" err="1" smtClean="0"/>
              <a:t>OpenVZ</a:t>
            </a:r>
            <a:r>
              <a:rPr lang="en-US" sz="1600" dirty="0" smtClean="0"/>
              <a:t> 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D8D3ACF4-F6A9-4B7F-9E5F-74D822A92418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8</a:t>
            </a:fld>
            <a:endParaRPr lang="en-US" b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600200"/>
            <a:ext cx="6261100" cy="45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7630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Guest as a heavyweight Process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50000"/>
              <a:alpha val="5882"/>
            </a:schemeClr>
          </a:solidFill>
          <a:ln>
            <a:solidFill>
              <a:srgbClr val="5ECCF3">
                <a:alpha val="27059"/>
              </a:srgb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72200" y="6492875"/>
            <a:ext cx="2514600" cy="365125"/>
          </a:xfrm>
        </p:spPr>
        <p:txBody>
          <a:bodyPr/>
          <a:lstStyle/>
          <a:p>
            <a:fld id="{6122CFB9-21E0-4943-A97F-42A4021D949B}" type="datetime1">
              <a:rPr lang="en-US" b="0" smtClean="0"/>
              <a:t>4/19/2012</a:t>
            </a:fld>
            <a:endParaRPr lang="en-US" b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352801" cy="365125"/>
          </a:xfrm>
        </p:spPr>
        <p:txBody>
          <a:bodyPr/>
          <a:lstStyle/>
          <a:p>
            <a:r>
              <a:rPr lang="en-US" b="0" smtClean="0"/>
              <a:t>Almurayh/Xen</a:t>
            </a:r>
            <a:endParaRPr lang="en-US" b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810000" y="6492875"/>
            <a:ext cx="1828800" cy="365125"/>
          </a:xfrm>
        </p:spPr>
        <p:txBody>
          <a:bodyPr/>
          <a:lstStyle/>
          <a:p>
            <a:fld id="{C3835945-42C8-4598-94B9-502A08EFDDC0}" type="slidenum">
              <a:rPr lang="en-US" b="0" smtClean="0"/>
              <a:t>9</a:t>
            </a:fld>
            <a:endParaRPr lang="en-US" b="0"/>
          </a:p>
        </p:txBody>
      </p:sp>
      <p:sp>
        <p:nvSpPr>
          <p:cNvPr id="63" name="Rectangle 62"/>
          <p:cNvSpPr/>
          <p:nvPr/>
        </p:nvSpPr>
        <p:spPr>
          <a:xfrm>
            <a:off x="457200" y="2971800"/>
            <a:ext cx="759595" cy="25300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r>
              <a:rPr lang="en-US" sz="1000" b="1" dirty="0" smtClean="0"/>
              <a:t> </a:t>
            </a:r>
            <a:endParaRPr lang="en-US" sz="1000" b="1" dirty="0"/>
          </a:p>
          <a:p>
            <a:pPr algn="ctr"/>
            <a:endParaRPr lang="en-US" sz="1100" b="1" dirty="0"/>
          </a:p>
        </p:txBody>
      </p:sp>
      <p:sp>
        <p:nvSpPr>
          <p:cNvPr id="70" name="Rectangle 69"/>
          <p:cNvSpPr/>
          <p:nvPr/>
        </p:nvSpPr>
        <p:spPr>
          <a:xfrm>
            <a:off x="5557927" y="5292214"/>
            <a:ext cx="3357472" cy="2095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>
                <a:solidFill>
                  <a:schemeClr val="accent4"/>
                </a:solidFill>
              </a:rPr>
              <a:t>Virtualization</a:t>
            </a:r>
            <a:endParaRPr lang="en-US" b="1" i="1" dirty="0">
              <a:solidFill>
                <a:schemeClr val="accent4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57927" y="2057400"/>
            <a:ext cx="1529428" cy="32586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r>
              <a:rPr lang="en-US" sz="1100" b="1" dirty="0" smtClean="0"/>
              <a:t>Virtual </a:t>
            </a:r>
            <a:r>
              <a:rPr lang="en-US" sz="1100" b="1" dirty="0"/>
              <a:t>Machine</a:t>
            </a:r>
          </a:p>
          <a:p>
            <a:pPr algn="ctr"/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7249048" y="2057400"/>
            <a:ext cx="1666352" cy="32586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400" b="1" dirty="0"/>
          </a:p>
          <a:p>
            <a:pPr algn="ctr"/>
            <a:endParaRPr lang="en-US" sz="1200" b="1" dirty="0"/>
          </a:p>
          <a:p>
            <a:pPr algn="ctr"/>
            <a:endParaRPr lang="en-US" sz="1400" b="1" dirty="0"/>
          </a:p>
          <a:p>
            <a:pPr algn="ctr"/>
            <a:r>
              <a:rPr lang="en-US" sz="1100" b="1" dirty="0" smtClean="0"/>
              <a:t>Virtual Machine</a:t>
            </a:r>
          </a:p>
          <a:p>
            <a:pPr algn="ctr"/>
            <a:endParaRPr lang="en-US" sz="1050" b="1" dirty="0"/>
          </a:p>
        </p:txBody>
      </p:sp>
      <p:sp>
        <p:nvSpPr>
          <p:cNvPr id="75" name="Rectangle 74"/>
          <p:cNvSpPr/>
          <p:nvPr/>
        </p:nvSpPr>
        <p:spPr>
          <a:xfrm>
            <a:off x="7391400" y="2324099"/>
            <a:ext cx="1447800" cy="27585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dirty="0"/>
          </a:p>
        </p:txBody>
      </p:sp>
      <p:sp>
        <p:nvSpPr>
          <p:cNvPr id="76" name="Rectangle 75"/>
          <p:cNvSpPr/>
          <p:nvPr/>
        </p:nvSpPr>
        <p:spPr>
          <a:xfrm>
            <a:off x="8458200" y="2400300"/>
            <a:ext cx="336352" cy="21261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sp>
        <p:nvSpPr>
          <p:cNvPr id="87" name="Rectangle 86"/>
          <p:cNvSpPr/>
          <p:nvPr/>
        </p:nvSpPr>
        <p:spPr>
          <a:xfrm>
            <a:off x="1295400" y="2971800"/>
            <a:ext cx="759595" cy="25300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endParaRPr lang="en-US" sz="1050" b="1" i="1" dirty="0" smtClean="0"/>
          </a:p>
          <a:p>
            <a:pPr algn="ctr"/>
            <a:endParaRPr lang="en-US" sz="1050" b="1" i="1" dirty="0"/>
          </a:p>
          <a:p>
            <a:pPr algn="ctr"/>
            <a:r>
              <a:rPr lang="en-US" sz="1000" b="1" dirty="0" smtClean="0"/>
              <a:t> </a:t>
            </a:r>
            <a:endParaRPr lang="en-US" sz="900" b="1" dirty="0"/>
          </a:p>
        </p:txBody>
      </p:sp>
      <p:sp>
        <p:nvSpPr>
          <p:cNvPr id="88" name="Rectangle 87"/>
          <p:cNvSpPr/>
          <p:nvPr/>
        </p:nvSpPr>
        <p:spPr>
          <a:xfrm>
            <a:off x="2134568" y="2971800"/>
            <a:ext cx="759595" cy="25300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endParaRPr lang="en-US" sz="1000" b="1" dirty="0"/>
          </a:p>
          <a:p>
            <a:pPr algn="ctr"/>
            <a:endParaRPr lang="en-US" sz="1000" b="1" dirty="0" smtClean="0"/>
          </a:p>
          <a:p>
            <a:pPr algn="ctr"/>
            <a:r>
              <a:rPr lang="en-US" sz="1000" b="1" dirty="0" smtClean="0"/>
              <a:t> </a:t>
            </a:r>
            <a:endParaRPr lang="en-US" sz="1000" b="1" dirty="0"/>
          </a:p>
        </p:txBody>
      </p:sp>
      <p:sp>
        <p:nvSpPr>
          <p:cNvPr id="90" name="Rectangle 89"/>
          <p:cNvSpPr/>
          <p:nvPr/>
        </p:nvSpPr>
        <p:spPr>
          <a:xfrm>
            <a:off x="8077200" y="2400300"/>
            <a:ext cx="336352" cy="21261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sp>
        <p:nvSpPr>
          <p:cNvPr id="91" name="Rectangle 90"/>
          <p:cNvSpPr/>
          <p:nvPr/>
        </p:nvSpPr>
        <p:spPr>
          <a:xfrm>
            <a:off x="7449000" y="2400300"/>
            <a:ext cx="579356" cy="212614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sp>
        <p:nvSpPr>
          <p:cNvPr id="93" name="Rectangle 92"/>
          <p:cNvSpPr/>
          <p:nvPr/>
        </p:nvSpPr>
        <p:spPr>
          <a:xfrm>
            <a:off x="2952280" y="2971800"/>
            <a:ext cx="2534120" cy="253000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i="1" dirty="0"/>
          </a:p>
          <a:p>
            <a:pPr algn="ctr"/>
            <a:endParaRPr lang="en-US" sz="2000" b="1" i="1" dirty="0"/>
          </a:p>
          <a:p>
            <a:pPr algn="ctr"/>
            <a:endParaRPr lang="en-US" sz="2000" b="1" i="1" dirty="0"/>
          </a:p>
          <a:p>
            <a:pPr algn="ctr"/>
            <a:endParaRPr lang="en-US" sz="2000" b="1" i="1" dirty="0" smtClean="0"/>
          </a:p>
          <a:p>
            <a:pPr algn="ctr"/>
            <a:endParaRPr lang="en-US" sz="2000" b="1" i="1" dirty="0"/>
          </a:p>
          <a:p>
            <a:pPr algn="ctr"/>
            <a:r>
              <a:rPr lang="en-US" sz="2000" b="1" i="1" dirty="0"/>
              <a:t>          </a:t>
            </a:r>
            <a:endParaRPr lang="en-US" sz="2000" b="1" i="1" dirty="0" smtClean="0"/>
          </a:p>
          <a:p>
            <a:pPr algn="ctr"/>
            <a:endParaRPr lang="en-US" sz="2000" b="1" i="1" dirty="0"/>
          </a:p>
          <a:p>
            <a:pPr algn="ctr"/>
            <a:r>
              <a:rPr lang="en-US" sz="1400" b="1" i="1" dirty="0" smtClean="0"/>
              <a:t>Background processes</a:t>
            </a:r>
            <a:endParaRPr lang="en-US" sz="1400" b="1" i="1" dirty="0"/>
          </a:p>
        </p:txBody>
      </p:sp>
      <p:pic>
        <p:nvPicPr>
          <p:cNvPr id="92" name="Picture 6" descr="http://www.apktop.com/wp-content/uploads/2011/06/Absolute-System-Root-Too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36" y="3192237"/>
            <a:ext cx="549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http://img.podnova.com/icons_pandroid/jpg/53/52/52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53" y="338554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http://icons.iconarchive.com/icons/deleket/sleek-xp-basic/256/User-Grou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228" y="4372709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6" descr="http://icons.iconarchive.com/icons/kyo-tux/aeon/256/Filetype-Application-icon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23948" r="12631" b="20312"/>
          <a:stretch/>
        </p:blipFill>
        <p:spPr bwMode="auto">
          <a:xfrm>
            <a:off x="4686300" y="4004310"/>
            <a:ext cx="536810" cy="4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2" descr="http://b.dryicons.com/images/icon_sets/classy_icons_set/png/128x128/application_ed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09" y="3456360"/>
            <a:ext cx="620091" cy="5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http://pcin.net/update/wp-content/uploads/2010/05/Microsoft_Windows_Virtual_PC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69" y="3936775"/>
            <a:ext cx="645484" cy="64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5638800" y="2209800"/>
            <a:ext cx="1393293" cy="287282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100" b="1" dirty="0"/>
          </a:p>
        </p:txBody>
      </p:sp>
      <p:sp>
        <p:nvSpPr>
          <p:cNvPr id="113" name="Rectangle 112"/>
          <p:cNvSpPr/>
          <p:nvPr/>
        </p:nvSpPr>
        <p:spPr>
          <a:xfrm>
            <a:off x="5715001" y="2400300"/>
            <a:ext cx="1219199" cy="2126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pic>
        <p:nvPicPr>
          <p:cNvPr id="115" name="Picture 12" descr="http://www.webmentalist.com/images/se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27" y="3443428"/>
            <a:ext cx="62547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715" y="4601204"/>
            <a:ext cx="540191" cy="54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37" y="4587238"/>
            <a:ext cx="537607" cy="53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9" b="11049"/>
          <a:stretch/>
        </p:blipFill>
        <p:spPr bwMode="auto">
          <a:xfrm flipH="1">
            <a:off x="3064828" y="3263044"/>
            <a:ext cx="560931" cy="47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16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" r="21048" b="19429"/>
          <a:stretch/>
        </p:blipFill>
        <p:spPr bwMode="auto">
          <a:xfrm>
            <a:off x="4197678" y="4833601"/>
            <a:ext cx="374322" cy="3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00" y="3400952"/>
            <a:ext cx="591634" cy="59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0" descr="http://aux.iconpedia.net/uploads/42593503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18" y="3449950"/>
            <a:ext cx="504082" cy="6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99235" y="1066800"/>
            <a:ext cx="2289863" cy="304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</a:t>
            </a:r>
            <a:r>
              <a:rPr lang="en-US" b="1" i="1" dirty="0"/>
              <a:t>processes</a:t>
            </a:r>
            <a:endParaRPr lang="en-US" dirty="0"/>
          </a:p>
        </p:txBody>
      </p:sp>
      <p:cxnSp>
        <p:nvCxnSpPr>
          <p:cNvPr id="86" name="Elbow Connector 85"/>
          <p:cNvCxnSpPr>
            <a:stCxn id="63" idx="0"/>
            <a:endCxn id="6" idx="1"/>
          </p:cNvCxnSpPr>
          <p:nvPr/>
        </p:nvCxnSpPr>
        <p:spPr>
          <a:xfrm rot="5400000" flipH="1" flipV="1">
            <a:off x="1191816" y="864382"/>
            <a:ext cx="1752600" cy="24622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87" idx="0"/>
          </p:cNvCxnSpPr>
          <p:nvPr/>
        </p:nvCxnSpPr>
        <p:spPr>
          <a:xfrm rot="5400000" flipH="1" flipV="1">
            <a:off x="1710145" y="1336653"/>
            <a:ext cx="1600200" cy="16700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lbow Connector 1031"/>
          <p:cNvCxnSpPr>
            <a:stCxn id="88" idx="0"/>
            <a:endCxn id="6" idx="2"/>
          </p:cNvCxnSpPr>
          <p:nvPr/>
        </p:nvCxnSpPr>
        <p:spPr>
          <a:xfrm rot="5400000" flipH="1" flipV="1">
            <a:off x="2679166" y="1206800"/>
            <a:ext cx="1600200" cy="192980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Elbow Connector 1033"/>
          <p:cNvCxnSpPr/>
          <p:nvPr/>
        </p:nvCxnSpPr>
        <p:spPr>
          <a:xfrm rot="10800000">
            <a:off x="5638800" y="1371600"/>
            <a:ext cx="9144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Elbow Connector 1035"/>
          <p:cNvCxnSpPr>
            <a:stCxn id="74" idx="0"/>
            <a:endCxn id="6" idx="3"/>
          </p:cNvCxnSpPr>
          <p:nvPr/>
        </p:nvCxnSpPr>
        <p:spPr>
          <a:xfrm rot="16200000" flipV="1">
            <a:off x="6416561" y="391737"/>
            <a:ext cx="838200" cy="24931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457200" y="5997023"/>
            <a:ext cx="8458200" cy="404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Hardware</a:t>
            </a:r>
          </a:p>
        </p:txBody>
      </p:sp>
      <p:pic>
        <p:nvPicPr>
          <p:cNvPr id="65" name="Picture 4" descr="http://www.proposalsoftware.com/images/system_processor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37" y="6002604"/>
            <a:ext cx="403721" cy="4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http://alfred.co.in/wp-content/uploads/2010/01/RAM-Drive-6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83" y="6008743"/>
            <a:ext cx="469713" cy="4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http://www.qclaptops.com/images/icons/64x64/devices/harddriv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67" y="6026932"/>
            <a:ext cx="403721" cy="4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://www.avsoftware.org/images/hardwar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43106"/>
            <a:ext cx="487546" cy="4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457200" y="5538819"/>
            <a:ext cx="8458200" cy="4042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Host Operating System</a:t>
            </a:r>
          </a:p>
        </p:txBody>
      </p:sp>
      <p:pic>
        <p:nvPicPr>
          <p:cNvPr id="79" name="Picture 14" descr="http://www.lockergnome.com/windows/files/2011/07/vista.jpg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2"/>
          <a:stretch/>
        </p:blipFill>
        <p:spPr bwMode="auto">
          <a:xfrm>
            <a:off x="879690" y="5608449"/>
            <a:ext cx="490707" cy="2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http://www.findmysoft.com/img/news/The-Latest-Mac-OS-X-Malware-and-the-Apple-Security-Software-Recommendations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66" y="5549311"/>
            <a:ext cx="394600" cy="2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5"/>
          <a:stretch/>
        </p:blipFill>
        <p:spPr bwMode="auto">
          <a:xfrm>
            <a:off x="6520328" y="5616754"/>
            <a:ext cx="239365" cy="26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media.merchantcircle.com/39616260/Solaris%20sun%20logo_full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34" y="5562779"/>
            <a:ext cx="328023" cy="3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://www.geekpedia.com/Pictures/Icons/leopard-application-orange-cube_128x12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68" y="3427658"/>
            <a:ext cx="269111" cy="2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webserver Web Server Packages For Server Or Localhost– Free Downloa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70" y="3353301"/>
            <a:ext cx="7159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ttp://www.geekpedia.com/Pictures/Icons/leopard-application-orange-cube_128x128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45" y="3425137"/>
            <a:ext cx="271632" cy="2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49000" y="4549224"/>
            <a:ext cx="1345552" cy="475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pic>
        <p:nvPicPr>
          <p:cNvPr id="80" name="Picture 2" descr="http://dailyapps.net/wp-content/uploads/2007/11/windows-xp-logo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28" y="4648200"/>
            <a:ext cx="567991" cy="41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5715001" y="4549224"/>
            <a:ext cx="1219200" cy="4759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</p:txBody>
      </p:sp>
      <p:pic>
        <p:nvPicPr>
          <p:cNvPr id="84" name="Picture 17" descr="http://www.mynetbookworld.com/wp-content/uploads/2009/09/fedoraLogo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688" y="4601204"/>
            <a:ext cx="911465" cy="3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1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2638</Words>
  <Application>Microsoft Office PowerPoint</Application>
  <PresentationFormat>On-screen Show (4:3)</PresentationFormat>
  <Paragraphs>703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Slipstream</vt:lpstr>
      <vt:lpstr>XEN HYPERVISOR</vt:lpstr>
      <vt:lpstr>Outline</vt:lpstr>
      <vt:lpstr>Virtualization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Xen Hypervisor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 Hypervisor</vt:lpstr>
      <vt:lpstr>XenServer</vt:lpstr>
      <vt:lpstr>XenServer</vt:lpstr>
      <vt:lpstr>Xen Cloud Platform</vt:lpstr>
      <vt:lpstr>XCP APIs</vt:lpstr>
      <vt:lpstr>XCP APIs</vt:lpstr>
      <vt:lpstr>Useful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&amp; XEN SERVER</dc:title>
  <dc:creator>HP</dc:creator>
  <cp:lastModifiedBy>HP</cp:lastModifiedBy>
  <cp:revision>205</cp:revision>
  <dcterms:created xsi:type="dcterms:W3CDTF">2012-03-29T17:33:04Z</dcterms:created>
  <dcterms:modified xsi:type="dcterms:W3CDTF">2012-04-19T21:20:56Z</dcterms:modified>
</cp:coreProperties>
</file>