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8" r:id="rId4"/>
    <p:sldId id="263" r:id="rId5"/>
    <p:sldId id="262" r:id="rId6"/>
    <p:sldId id="264" r:id="rId7"/>
    <p:sldId id="259" r:id="rId8"/>
    <p:sldId id="266" r:id="rId9"/>
    <p:sldId id="260" r:id="rId10"/>
    <p:sldId id="267" r:id="rId11"/>
    <p:sldId id="261"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B20428-4F48-49C3-9593-3DB4B99047DE}" type="datetimeFigureOut">
              <a:rPr lang="en-US" smtClean="0"/>
              <a:t>5/4/2012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0DB98-AD17-4EAF-9844-3C01E3EFF4B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7DFD54-BB4A-4342-828B-45C26ACC17DD}" type="datetime1">
              <a:rPr lang="en-US" smtClean="0"/>
              <a:t>5/4/2012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Kretschmer</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21962C-06FC-4A0E-AEBA-C954BF115ADB}" type="datetime1">
              <a:rPr lang="en-US" smtClean="0"/>
              <a:t>5/4/2012</a:t>
            </a:fld>
            <a:endParaRPr lang="en-US"/>
          </a:p>
        </p:txBody>
      </p:sp>
      <p:sp>
        <p:nvSpPr>
          <p:cNvPr id="5" name="Footer Placeholder 4"/>
          <p:cNvSpPr>
            <a:spLocks noGrp="1"/>
          </p:cNvSpPr>
          <p:nvPr>
            <p:ph type="ftr" sz="quarter" idx="11"/>
          </p:nvPr>
        </p:nvSpPr>
        <p:spPr/>
        <p:txBody>
          <a:bodyPr/>
          <a:lstStyle>
            <a:extLst/>
          </a:lstStyle>
          <a:p>
            <a:r>
              <a:rPr lang="en-US" smtClean="0"/>
              <a:t>Kretschmer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9ED743-DA70-466A-B5F1-0EE29A1F9793}" type="datetime1">
              <a:rPr lang="en-US" smtClean="0"/>
              <a:t>5/4/2012</a:t>
            </a:fld>
            <a:endParaRPr lang="en-US"/>
          </a:p>
        </p:txBody>
      </p:sp>
      <p:sp>
        <p:nvSpPr>
          <p:cNvPr id="5" name="Footer Placeholder 4"/>
          <p:cNvSpPr>
            <a:spLocks noGrp="1"/>
          </p:cNvSpPr>
          <p:nvPr>
            <p:ph type="ftr" sz="quarter" idx="11"/>
          </p:nvPr>
        </p:nvSpPr>
        <p:spPr/>
        <p:txBody>
          <a:bodyPr/>
          <a:lstStyle>
            <a:extLst/>
          </a:lstStyle>
          <a:p>
            <a:r>
              <a:rPr lang="en-US" smtClean="0"/>
              <a:t>Kretschmer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913F1C-C6FF-487F-A688-AEE74D1D2C92}" type="datetime1">
              <a:rPr lang="en-US" smtClean="0"/>
              <a:t>5/4/2012</a:t>
            </a:fld>
            <a:endParaRPr lang="en-US"/>
          </a:p>
        </p:txBody>
      </p:sp>
      <p:sp>
        <p:nvSpPr>
          <p:cNvPr id="5" name="Footer Placeholder 4"/>
          <p:cNvSpPr>
            <a:spLocks noGrp="1"/>
          </p:cNvSpPr>
          <p:nvPr>
            <p:ph type="ftr" sz="quarter" idx="11"/>
          </p:nvPr>
        </p:nvSpPr>
        <p:spPr/>
        <p:txBody>
          <a:bodyPr/>
          <a:lstStyle>
            <a:extLst/>
          </a:lstStyle>
          <a:p>
            <a:r>
              <a:rPr lang="en-US" smtClean="0"/>
              <a:t>Kretschmer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014816-F6A6-4749-B60E-FD0C3D557E1A}" type="datetime1">
              <a:rPr lang="en-US" smtClean="0"/>
              <a:t>5/4/2012</a:t>
            </a:fld>
            <a:endParaRPr lang="en-US"/>
          </a:p>
        </p:txBody>
      </p:sp>
      <p:sp>
        <p:nvSpPr>
          <p:cNvPr id="5" name="Footer Placeholder 4"/>
          <p:cNvSpPr>
            <a:spLocks noGrp="1"/>
          </p:cNvSpPr>
          <p:nvPr>
            <p:ph type="ftr" sz="quarter" idx="11"/>
          </p:nvPr>
        </p:nvSpPr>
        <p:spPr/>
        <p:txBody>
          <a:bodyPr/>
          <a:lstStyle>
            <a:extLst/>
          </a:lstStyle>
          <a:p>
            <a:r>
              <a:rPr lang="en-US" smtClean="0"/>
              <a:t>Kretschmer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5A7070-5CE6-444B-8000-1C9B287A55B4}" type="datetime1">
              <a:rPr lang="en-US" smtClean="0"/>
              <a:t>5/4/2012</a:t>
            </a:fld>
            <a:endParaRPr lang="en-US"/>
          </a:p>
        </p:txBody>
      </p:sp>
      <p:sp>
        <p:nvSpPr>
          <p:cNvPr id="6" name="Footer Placeholder 5"/>
          <p:cNvSpPr>
            <a:spLocks noGrp="1"/>
          </p:cNvSpPr>
          <p:nvPr>
            <p:ph type="ftr" sz="quarter" idx="11"/>
          </p:nvPr>
        </p:nvSpPr>
        <p:spPr/>
        <p:txBody>
          <a:bodyPr/>
          <a:lstStyle>
            <a:extLst/>
          </a:lstStyle>
          <a:p>
            <a:r>
              <a:rPr lang="en-US" smtClean="0"/>
              <a:t>Kretschmer</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043D9C-17AE-4115-BDA8-5A8A65B31FB4}" type="datetime1">
              <a:rPr lang="en-US" smtClean="0"/>
              <a:t>5/4/2012</a:t>
            </a:fld>
            <a:endParaRPr lang="en-US"/>
          </a:p>
        </p:txBody>
      </p:sp>
      <p:sp>
        <p:nvSpPr>
          <p:cNvPr id="8" name="Footer Placeholder 7"/>
          <p:cNvSpPr>
            <a:spLocks noGrp="1"/>
          </p:cNvSpPr>
          <p:nvPr>
            <p:ph type="ftr" sz="quarter" idx="11"/>
          </p:nvPr>
        </p:nvSpPr>
        <p:spPr/>
        <p:txBody>
          <a:bodyPr/>
          <a:lstStyle>
            <a:extLst/>
          </a:lstStyle>
          <a:p>
            <a:r>
              <a:rPr lang="en-US" smtClean="0"/>
              <a:t>Kretschmer</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159A90C-8DFA-4CD4-9185-02055BD50F1A}" type="datetime1">
              <a:rPr lang="en-US" smtClean="0"/>
              <a:t>5/4/2012</a:t>
            </a:fld>
            <a:endParaRPr lang="en-US"/>
          </a:p>
        </p:txBody>
      </p:sp>
      <p:sp>
        <p:nvSpPr>
          <p:cNvPr id="4" name="Footer Placeholder 3"/>
          <p:cNvSpPr>
            <a:spLocks noGrp="1"/>
          </p:cNvSpPr>
          <p:nvPr>
            <p:ph type="ftr" sz="quarter" idx="11"/>
          </p:nvPr>
        </p:nvSpPr>
        <p:spPr/>
        <p:txBody>
          <a:bodyPr/>
          <a:lstStyle>
            <a:extLst/>
          </a:lstStyle>
          <a:p>
            <a:r>
              <a:rPr lang="en-US" smtClean="0"/>
              <a:t>Kretschmer</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D48675-56E4-4FFC-822B-B9B57D21B832}" type="datetime1">
              <a:rPr lang="en-US" smtClean="0"/>
              <a:t>5/4/2012</a:t>
            </a:fld>
            <a:endParaRPr lang="en-US"/>
          </a:p>
        </p:txBody>
      </p:sp>
      <p:sp>
        <p:nvSpPr>
          <p:cNvPr id="3" name="Footer Placeholder 2"/>
          <p:cNvSpPr>
            <a:spLocks noGrp="1"/>
          </p:cNvSpPr>
          <p:nvPr>
            <p:ph type="ftr" sz="quarter" idx="11"/>
          </p:nvPr>
        </p:nvSpPr>
        <p:spPr/>
        <p:txBody>
          <a:bodyPr/>
          <a:lstStyle>
            <a:extLst/>
          </a:lstStyle>
          <a:p>
            <a:r>
              <a:rPr lang="en-US" smtClean="0"/>
              <a:t>Kretschmer</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8D13F58-6DEF-4EF6-AD5B-941489571323}" type="datetime1">
              <a:rPr lang="en-US" smtClean="0"/>
              <a:t>5/4/2012</a:t>
            </a:fld>
            <a:endParaRPr lang="en-US"/>
          </a:p>
        </p:txBody>
      </p:sp>
      <p:sp>
        <p:nvSpPr>
          <p:cNvPr id="6" name="Footer Placeholder 5"/>
          <p:cNvSpPr>
            <a:spLocks noGrp="1"/>
          </p:cNvSpPr>
          <p:nvPr>
            <p:ph type="ftr" sz="quarter" idx="11"/>
          </p:nvPr>
        </p:nvSpPr>
        <p:spPr/>
        <p:txBody>
          <a:bodyPr/>
          <a:lstStyle>
            <a:extLst/>
          </a:lstStyle>
          <a:p>
            <a:r>
              <a:rPr lang="en-US" smtClean="0"/>
              <a:t>Kretschmer</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0F7134-8F3F-42F3-AF84-1BE7DA773177}" type="datetime1">
              <a:rPr lang="en-US" smtClean="0"/>
              <a:t>5/4/2012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Kretschmer</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9CE418-9A87-40CE-874F-23B05F5BE0F5}" type="datetime1">
              <a:rPr lang="en-US" smtClean="0"/>
              <a:t>5/4/2012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Kretschmer</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Security Issues in Wireless Sensor Networks</a:t>
            </a:r>
            <a:endParaRPr lang="en-US" dirty="0"/>
          </a:p>
        </p:txBody>
      </p:sp>
      <p:sp>
        <p:nvSpPr>
          <p:cNvPr id="3" name="Subtitle 2"/>
          <p:cNvSpPr>
            <a:spLocks noGrp="1"/>
          </p:cNvSpPr>
          <p:nvPr>
            <p:ph type="subTitle" idx="1"/>
          </p:nvPr>
        </p:nvSpPr>
        <p:spPr/>
        <p:txBody>
          <a:bodyPr/>
          <a:lstStyle/>
          <a:p>
            <a:r>
              <a:rPr lang="en-US" dirty="0" smtClean="0"/>
              <a:t>B. </a:t>
            </a:r>
            <a:r>
              <a:rPr lang="en-US" dirty="0" smtClean="0"/>
              <a:t>Kretschmer</a:t>
            </a:r>
            <a:endParaRPr lang="en-US" dirty="0" smtClean="0"/>
          </a:p>
          <a:p>
            <a:r>
              <a:rPr lang="en-US" dirty="0" smtClean="0"/>
              <a:t>CS 526</a:t>
            </a:r>
            <a:endParaRPr lang="en-US" dirty="0"/>
          </a:p>
        </p:txBody>
      </p:sp>
      <p:sp>
        <p:nvSpPr>
          <p:cNvPr id="4" name="Date Placeholder 3"/>
          <p:cNvSpPr>
            <a:spLocks noGrp="1"/>
          </p:cNvSpPr>
          <p:nvPr>
            <p:ph type="dt" sz="half" idx="10"/>
          </p:nvPr>
        </p:nvSpPr>
        <p:spPr/>
        <p:txBody>
          <a:bodyPr/>
          <a:lstStyle/>
          <a:p>
            <a:fld id="{55FF5F91-1EFB-4726-A270-D361553B9EC3}"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Attacks in WSNs</a:t>
            </a:r>
            <a:endParaRPr lang="en-US" dirty="0"/>
          </a:p>
        </p:txBody>
      </p:sp>
      <p:grpSp>
        <p:nvGrpSpPr>
          <p:cNvPr id="19" name="Group 18"/>
          <p:cNvGrpSpPr/>
          <p:nvPr/>
        </p:nvGrpSpPr>
        <p:grpSpPr>
          <a:xfrm>
            <a:off x="685800" y="2286000"/>
            <a:ext cx="2895600" cy="3276600"/>
            <a:chOff x="228600" y="1981200"/>
            <a:chExt cx="2895600" cy="3276600"/>
          </a:xfrm>
        </p:grpSpPr>
        <p:grpSp>
          <p:nvGrpSpPr>
            <p:cNvPr id="7" name="Group 8"/>
            <p:cNvGrpSpPr/>
            <p:nvPr/>
          </p:nvGrpSpPr>
          <p:grpSpPr>
            <a:xfrm>
              <a:off x="228600" y="1981200"/>
              <a:ext cx="2895600" cy="3276600"/>
              <a:chOff x="5867400" y="2057400"/>
              <a:chExt cx="2895600" cy="3276600"/>
            </a:xfrm>
          </p:grpSpPr>
          <p:grpSp>
            <p:nvGrpSpPr>
              <p:cNvPr id="14" name="Group 7"/>
              <p:cNvGrpSpPr/>
              <p:nvPr/>
            </p:nvGrpSpPr>
            <p:grpSpPr>
              <a:xfrm>
                <a:off x="5867400" y="2057400"/>
                <a:ext cx="2895600" cy="3276600"/>
                <a:chOff x="5943600" y="1371600"/>
                <a:chExt cx="2895600" cy="3276600"/>
              </a:xfrm>
            </p:grpSpPr>
            <p:sp>
              <p:nvSpPr>
                <p:cNvPr id="16" name="Rectangle 4"/>
                <p:cNvSpPr/>
                <p:nvPr/>
              </p:nvSpPr>
              <p:spPr>
                <a:xfrm>
                  <a:off x="5943600" y="1371600"/>
                  <a:ext cx="2895600" cy="3276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943600" y="1371600"/>
                  <a:ext cx="762000"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rot="16200000">
                <a:off x="5354714" y="3332086"/>
                <a:ext cx="1853392" cy="523220"/>
              </a:xfrm>
              <a:prstGeom prst="rect">
                <a:avLst/>
              </a:prstGeom>
              <a:noFill/>
            </p:spPr>
            <p:txBody>
              <a:bodyPr wrap="none" rtlCol="0">
                <a:spAutoFit/>
              </a:bodyPr>
              <a:lstStyle/>
              <a:p>
                <a:r>
                  <a:rPr lang="en-US" sz="2800" dirty="0" smtClean="0"/>
                  <a:t>SECURITY</a:t>
                </a:r>
                <a:endParaRPr lang="en-US" sz="2800" dirty="0"/>
              </a:p>
            </p:txBody>
          </p:sp>
        </p:grpSp>
        <p:sp>
          <p:nvSpPr>
            <p:cNvPr id="8" name="Rectangle 7"/>
            <p:cNvSpPr/>
            <p:nvPr/>
          </p:nvSpPr>
          <p:spPr>
            <a:xfrm>
              <a:off x="1143000" y="21336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Application</a:t>
              </a:r>
              <a:endParaRPr lang="en-US" dirty="0"/>
            </a:p>
          </p:txBody>
        </p:sp>
        <p:sp>
          <p:nvSpPr>
            <p:cNvPr id="9" name="Rectangle 8"/>
            <p:cNvSpPr/>
            <p:nvPr/>
          </p:nvSpPr>
          <p:spPr>
            <a:xfrm>
              <a:off x="1143000" y="27432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Transport</a:t>
              </a:r>
              <a:endParaRPr lang="en-US" dirty="0"/>
            </a:p>
          </p:txBody>
        </p:sp>
        <p:sp>
          <p:nvSpPr>
            <p:cNvPr id="10" name="Rectangle 9"/>
            <p:cNvSpPr/>
            <p:nvPr/>
          </p:nvSpPr>
          <p:spPr>
            <a:xfrm>
              <a:off x="1143000" y="34290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Network</a:t>
              </a:r>
              <a:endParaRPr lang="en-US" dirty="0"/>
            </a:p>
          </p:txBody>
        </p:sp>
        <p:sp>
          <p:nvSpPr>
            <p:cNvPr id="11" name="Rectangle 10"/>
            <p:cNvSpPr/>
            <p:nvPr/>
          </p:nvSpPr>
          <p:spPr>
            <a:xfrm>
              <a:off x="1143000" y="40386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Link</a:t>
              </a:r>
              <a:endParaRPr lang="en-US" dirty="0"/>
            </a:p>
          </p:txBody>
        </p:sp>
        <p:sp>
          <p:nvSpPr>
            <p:cNvPr id="12" name="Rectangle 11"/>
            <p:cNvSpPr/>
            <p:nvPr/>
          </p:nvSpPr>
          <p:spPr>
            <a:xfrm>
              <a:off x="1143000" y="46482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Physical</a:t>
              </a:r>
              <a:endParaRPr lang="en-US" dirty="0"/>
            </a:p>
          </p:txBody>
        </p:sp>
      </p:grpSp>
      <p:pic>
        <p:nvPicPr>
          <p:cNvPr id="18" name="Picture 17"/>
          <p:cNvPicPr/>
          <p:nvPr/>
        </p:nvPicPr>
        <p:blipFill>
          <a:blip r:embed="rId2" cstate="print"/>
          <a:srcRect/>
          <a:stretch>
            <a:fillRect/>
          </a:stretch>
        </p:blipFill>
        <p:spPr bwMode="auto">
          <a:xfrm>
            <a:off x="4343400" y="3048000"/>
            <a:ext cx="3633153" cy="1615440"/>
          </a:xfrm>
          <a:prstGeom prst="rect">
            <a:avLst/>
          </a:prstGeom>
          <a:noFill/>
          <a:ln w="9525">
            <a:noFill/>
            <a:miter lim="800000"/>
            <a:headEnd/>
            <a:tailEnd/>
          </a:ln>
        </p:spPr>
      </p:pic>
      <p:sp>
        <p:nvSpPr>
          <p:cNvPr id="20" name="TextBox 19"/>
          <p:cNvSpPr txBox="1"/>
          <p:nvPr/>
        </p:nvSpPr>
        <p:spPr>
          <a:xfrm>
            <a:off x="609600" y="1524000"/>
            <a:ext cx="2920992" cy="646331"/>
          </a:xfrm>
          <a:prstGeom prst="rect">
            <a:avLst/>
          </a:prstGeom>
          <a:noFill/>
        </p:spPr>
        <p:txBody>
          <a:bodyPr wrap="none" rtlCol="0">
            <a:spAutoFit/>
          </a:bodyPr>
          <a:lstStyle/>
          <a:p>
            <a:r>
              <a:rPr lang="en-US" dirty="0" smtClean="0">
                <a:solidFill>
                  <a:srgbClr val="0070C0"/>
                </a:solidFill>
              </a:rPr>
              <a:t>Attacks can occur at any</a:t>
            </a:r>
          </a:p>
          <a:p>
            <a:r>
              <a:rPr lang="en-US" dirty="0" smtClean="0">
                <a:solidFill>
                  <a:srgbClr val="0070C0"/>
                </a:solidFill>
              </a:rPr>
              <a:t>network layer.</a:t>
            </a:r>
            <a:endParaRPr lang="en-US" dirty="0">
              <a:solidFill>
                <a:srgbClr val="0070C0"/>
              </a:solidFill>
            </a:endParaRPr>
          </a:p>
        </p:txBody>
      </p:sp>
      <p:sp>
        <p:nvSpPr>
          <p:cNvPr id="21" name="Rectangle 20"/>
          <p:cNvSpPr/>
          <p:nvPr/>
        </p:nvSpPr>
        <p:spPr>
          <a:xfrm>
            <a:off x="4267200" y="1600200"/>
            <a:ext cx="4572000" cy="1200329"/>
          </a:xfrm>
          <a:prstGeom prst="rect">
            <a:avLst/>
          </a:prstGeom>
        </p:spPr>
        <p:txBody>
          <a:bodyPr>
            <a:spAutoFit/>
          </a:bodyPr>
          <a:lstStyle/>
          <a:p>
            <a:r>
              <a:rPr lang="en-US" i="1" dirty="0" smtClean="0"/>
              <a:t>Wormhole Attack</a:t>
            </a:r>
            <a:r>
              <a:rPr lang="en-US" dirty="0" smtClean="0"/>
              <a:t> – This is an attack where the attacker records the packets at one location in the network and tunnels them to another location. </a:t>
            </a:r>
            <a:endParaRPr lang="en-US" dirty="0"/>
          </a:p>
        </p:txBody>
      </p:sp>
      <p:sp>
        <p:nvSpPr>
          <p:cNvPr id="22" name="Right Arrow 21"/>
          <p:cNvSpPr/>
          <p:nvPr/>
        </p:nvSpPr>
        <p:spPr>
          <a:xfrm rot="10800000">
            <a:off x="3276600" y="3733800"/>
            <a:ext cx="1143000" cy="381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343400" y="4876800"/>
            <a:ext cx="4572000" cy="1569660"/>
          </a:xfrm>
          <a:prstGeom prst="rect">
            <a:avLst/>
          </a:prstGeom>
        </p:spPr>
        <p:txBody>
          <a:bodyPr>
            <a:spAutoFit/>
          </a:bodyPr>
          <a:lstStyle/>
          <a:p>
            <a:r>
              <a:rPr lang="en-US" sz="1200" dirty="0" smtClean="0"/>
              <a:t>When node B broadcasts the routing request packet the attacker receives this packet and replays it in its neighborhood. Each neighboring node receiving this replayed packet will consider itself to be in the range of node B and will mark this node as its parent. Consequently if the victim nodes are multi-hop away from B, the attacker has convinced the victim nodes they are only a single hop away from node B – thus creating a wormhole.</a:t>
            </a:r>
            <a:endParaRPr lang="en-US" sz="1200" dirty="0"/>
          </a:p>
        </p:txBody>
      </p:sp>
      <p:sp>
        <p:nvSpPr>
          <p:cNvPr id="24" name="Date Placeholder 23"/>
          <p:cNvSpPr>
            <a:spLocks noGrp="1"/>
          </p:cNvSpPr>
          <p:nvPr>
            <p:ph type="dt" sz="half" idx="10"/>
          </p:nvPr>
        </p:nvSpPr>
        <p:spPr/>
        <p:txBody>
          <a:bodyPr/>
          <a:lstStyle/>
          <a:p>
            <a:fld id="{20ADE19D-39D9-4899-A610-63D2B7C861EA}" type="datetime1">
              <a:rPr lang="en-US" smtClean="0"/>
              <a:t>5/4/2012</a:t>
            </a:fld>
            <a:endParaRPr lang="en-US"/>
          </a:p>
        </p:txBody>
      </p:sp>
      <p:sp>
        <p:nvSpPr>
          <p:cNvPr id="25" name="Slide Number Placeholder 24"/>
          <p:cNvSpPr>
            <a:spLocks noGrp="1"/>
          </p:cNvSpPr>
          <p:nvPr>
            <p:ph type="sldNum" sz="quarter" idx="12"/>
          </p:nvPr>
        </p:nvSpPr>
        <p:spPr/>
        <p:txBody>
          <a:bodyPr/>
          <a:lstStyle/>
          <a:p>
            <a:fld id="{B6F15528-21DE-4FAA-801E-634DDDAF4B2B}" type="slidenum">
              <a:rPr lang="en-US" smtClean="0"/>
              <a:pPr/>
              <a:t>10</a:t>
            </a:fld>
            <a:endParaRPr lang="en-US"/>
          </a:p>
        </p:txBody>
      </p:sp>
      <p:sp>
        <p:nvSpPr>
          <p:cNvPr id="26" name="Footer Placeholder 2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fontScale="92500" lnSpcReduction="10000"/>
          </a:bodyPr>
          <a:lstStyle/>
          <a:p>
            <a:pPr>
              <a:spcBef>
                <a:spcPts val="600"/>
              </a:spcBef>
            </a:pPr>
            <a:r>
              <a:rPr lang="en-US" sz="2000" dirty="0" smtClean="0"/>
              <a:t>Cryptography is used to secure communications between sensor nodes.</a:t>
            </a:r>
          </a:p>
          <a:p>
            <a:pPr>
              <a:spcBef>
                <a:spcPts val="600"/>
              </a:spcBef>
            </a:pPr>
            <a:r>
              <a:rPr lang="en-US" sz="2000" dirty="0" smtClean="0"/>
              <a:t>Public Key Cryptography (PKC) is difficult to implement due to the limited processing power of current sensor nodes. PKC algorithms such as Elliptical Curve Cryptography (ECC) have been demonstrated, but are still resource intensive. RSA algorithms are not feasible as they subject the entire WSN to resource exhaustion and potential denial-of-service attacks.</a:t>
            </a:r>
          </a:p>
          <a:p>
            <a:pPr>
              <a:spcBef>
                <a:spcPts val="600"/>
              </a:spcBef>
            </a:pPr>
            <a:r>
              <a:rPr lang="en-US" sz="2000" dirty="0" smtClean="0"/>
              <a:t>Most cryptography employed is based on Symmetric Key Cryptography. (SKC)</a:t>
            </a:r>
          </a:p>
          <a:p>
            <a:pPr lvl="1">
              <a:spcBef>
                <a:spcPts val="600"/>
              </a:spcBef>
            </a:pPr>
            <a:r>
              <a:rPr lang="en-US" sz="1600" dirty="0" smtClean="0"/>
              <a:t>Several encryption algorithms exists and algorithm selection can be dependent upon the microcontroller. (8bit, 16bit, 32bit)</a:t>
            </a:r>
          </a:p>
          <a:p>
            <a:pPr lvl="1">
              <a:spcBef>
                <a:spcPts val="600"/>
              </a:spcBef>
            </a:pPr>
            <a:r>
              <a:rPr lang="en-US" sz="1600" dirty="0" smtClean="0"/>
              <a:t>Significantly less computational and transmission resources are required as compared to PKC.</a:t>
            </a:r>
          </a:p>
          <a:p>
            <a:pPr>
              <a:spcBef>
                <a:spcPts val="600"/>
              </a:spcBef>
            </a:pPr>
            <a:r>
              <a:rPr lang="en-US" sz="2000" dirty="0" smtClean="0"/>
              <a:t>Management of keys becomes issue with SKC</a:t>
            </a:r>
          </a:p>
          <a:p>
            <a:pPr lvl="1">
              <a:spcBef>
                <a:spcPts val="600"/>
              </a:spcBef>
            </a:pPr>
            <a:r>
              <a:rPr lang="en-US" sz="1600" dirty="0" smtClean="0"/>
              <a:t>Global key for the entire network?</a:t>
            </a:r>
          </a:p>
          <a:p>
            <a:pPr lvl="1">
              <a:spcBef>
                <a:spcPts val="600"/>
              </a:spcBef>
            </a:pPr>
            <a:r>
              <a:rPr lang="en-US" sz="1600" dirty="0" smtClean="0"/>
              <a:t>Probabilistic allocation of keys to nodes.</a:t>
            </a:r>
          </a:p>
          <a:p>
            <a:pPr lvl="1">
              <a:spcBef>
                <a:spcPts val="600"/>
              </a:spcBef>
            </a:pPr>
            <a:r>
              <a:rPr lang="en-US" sz="1600" dirty="0" smtClean="0"/>
              <a:t>Node keys for all nodes assigned to each node. </a:t>
            </a:r>
          </a:p>
          <a:p>
            <a:endParaRPr lang="en-US" sz="2000" dirty="0"/>
          </a:p>
        </p:txBody>
      </p:sp>
      <p:sp>
        <p:nvSpPr>
          <p:cNvPr id="3" name="Title 2"/>
          <p:cNvSpPr>
            <a:spLocks noGrp="1"/>
          </p:cNvSpPr>
          <p:nvPr>
            <p:ph type="title"/>
          </p:nvPr>
        </p:nvSpPr>
        <p:spPr>
          <a:xfrm>
            <a:off x="457200" y="274638"/>
            <a:ext cx="8229600" cy="792162"/>
          </a:xfrm>
        </p:spPr>
        <p:txBody>
          <a:bodyPr/>
          <a:lstStyle/>
          <a:p>
            <a:r>
              <a:rPr lang="en-US" dirty="0" smtClean="0"/>
              <a:t>Cryptography in WSNs</a:t>
            </a:r>
            <a:endParaRPr lang="en-US" dirty="0"/>
          </a:p>
        </p:txBody>
      </p:sp>
      <p:sp>
        <p:nvSpPr>
          <p:cNvPr id="4" name="Date Placeholder 3"/>
          <p:cNvSpPr>
            <a:spLocks noGrp="1"/>
          </p:cNvSpPr>
          <p:nvPr>
            <p:ph type="dt" sz="half" idx="10"/>
          </p:nvPr>
        </p:nvSpPr>
        <p:spPr/>
        <p:txBody>
          <a:bodyPr/>
          <a:lstStyle/>
          <a:p>
            <a:fld id="{B0B8FCAD-E333-4AEB-A703-95AC020A7DA5}"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spcBef>
                <a:spcPts val="1200"/>
              </a:spcBef>
            </a:pPr>
            <a:r>
              <a:rPr lang="en-US" sz="2400" dirty="0" smtClean="0"/>
              <a:t>Security design must consider the constraints imposed by the intended WSN application and technologies available.</a:t>
            </a:r>
          </a:p>
          <a:p>
            <a:pPr>
              <a:spcBef>
                <a:spcPts val="1200"/>
              </a:spcBef>
            </a:pPr>
            <a:r>
              <a:rPr lang="en-US" sz="2400" dirty="0" smtClean="0"/>
              <a:t>Security should be addressed at all network layers during WSN design.</a:t>
            </a:r>
          </a:p>
          <a:p>
            <a:pPr>
              <a:spcBef>
                <a:spcPts val="1200"/>
              </a:spcBef>
            </a:pPr>
            <a:r>
              <a:rPr lang="en-US" sz="2400" dirty="0" smtClean="0"/>
              <a:t>Attacks on WSNs can occur at any network layer. Most attacks occur at the network layer during routing of messages between sensor nodes.</a:t>
            </a:r>
          </a:p>
          <a:p>
            <a:pPr>
              <a:spcBef>
                <a:spcPts val="1200"/>
              </a:spcBef>
            </a:pPr>
            <a:r>
              <a:rPr lang="en-US" sz="2400" dirty="0" smtClean="0"/>
              <a:t>Secure node-to-node transmission within a WSN is challenging given sensor node hardware constraints, bandwidth limitations, encryption algorithms, and encryption key management schemes. </a:t>
            </a:r>
          </a:p>
          <a:p>
            <a:endParaRPr lang="en-US" sz="2400" dirty="0"/>
          </a:p>
        </p:txBody>
      </p:sp>
      <p:sp>
        <p:nvSpPr>
          <p:cNvPr id="3" name="Date Placeholder 2"/>
          <p:cNvSpPr>
            <a:spLocks noGrp="1"/>
          </p:cNvSpPr>
          <p:nvPr>
            <p:ph type="dt" sz="half" idx="10"/>
          </p:nvPr>
        </p:nvSpPr>
        <p:spPr/>
        <p:txBody>
          <a:bodyPr/>
          <a:lstStyle/>
          <a:p>
            <a:fld id="{30913F1C-C6FF-487F-A688-AEE74D1D2C92}" type="datetime1">
              <a:rPr lang="en-US" smtClean="0"/>
              <a:t>5/4/2012</a:t>
            </a:fld>
            <a:endParaRPr lang="en-US"/>
          </a:p>
        </p:txBody>
      </p:sp>
      <p:sp>
        <p:nvSpPr>
          <p:cNvPr id="4" name="Footer Placeholder 3"/>
          <p:cNvSpPr>
            <a:spLocks noGrp="1"/>
          </p:cNvSpPr>
          <p:nvPr>
            <p:ph type="ftr" sz="quarter" idx="11"/>
          </p:nvPr>
        </p:nvSpPr>
        <p:spPr/>
        <p:txBody>
          <a:bodyPr/>
          <a:lstStyle/>
          <a:p>
            <a:r>
              <a:rPr lang="en-US" dirty="0" smtClean="0"/>
              <a:t>Kretschmer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Title 5"/>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400" dirty="0" smtClean="0"/>
              <a:t>Yong Wang; </a:t>
            </a:r>
            <a:r>
              <a:rPr lang="en-US" sz="1400" dirty="0" err="1" smtClean="0"/>
              <a:t>Attebury</a:t>
            </a:r>
            <a:r>
              <a:rPr lang="en-US" sz="1400" dirty="0" smtClean="0"/>
              <a:t>, G.; Ramamurthy, B.; , "A survey of security issues in wireless sensor networks," Communications Surveys &amp; Tutorials, IEEE , vol.8, no.2, pp.2-23, Second Quarter </a:t>
            </a:r>
            <a:r>
              <a:rPr lang="en-US" sz="1400" dirty="0" smtClean="0"/>
              <a:t>2006</a:t>
            </a:r>
          </a:p>
          <a:p>
            <a:r>
              <a:rPr lang="en-US" sz="1400" dirty="0" err="1" smtClean="0"/>
              <a:t>Pathan</a:t>
            </a:r>
            <a:r>
              <a:rPr lang="en-US" sz="1400" dirty="0" smtClean="0"/>
              <a:t>, A.S.K.; </a:t>
            </a:r>
            <a:r>
              <a:rPr lang="en-US" sz="1400" dirty="0" err="1" smtClean="0"/>
              <a:t>Hyung</a:t>
            </a:r>
            <a:r>
              <a:rPr lang="en-US" sz="1400" dirty="0" smtClean="0"/>
              <a:t>-Woo Lee; </a:t>
            </a:r>
            <a:r>
              <a:rPr lang="en-US" sz="1400" dirty="0" err="1" smtClean="0"/>
              <a:t>Choong</a:t>
            </a:r>
            <a:r>
              <a:rPr lang="en-US" sz="1400" dirty="0" smtClean="0"/>
              <a:t> </a:t>
            </a:r>
            <a:r>
              <a:rPr lang="en-US" sz="1400" dirty="0" err="1" smtClean="0"/>
              <a:t>Seon</a:t>
            </a:r>
            <a:r>
              <a:rPr lang="en-US" sz="1400" dirty="0" smtClean="0"/>
              <a:t> Hong; , "Security in wireless sensor networks: issues and challenges," Advanced Communication Technology, 2006. ICACT 2006. The 8th International Conference , vol.2, no., pp.6 pp.-1048, 20-22 Feb. </a:t>
            </a:r>
            <a:r>
              <a:rPr lang="en-US" sz="1400" dirty="0" smtClean="0"/>
              <a:t>2006</a:t>
            </a:r>
          </a:p>
          <a:p>
            <a:r>
              <a:rPr lang="en-US" sz="1400" dirty="0" err="1" smtClean="0"/>
              <a:t>Avancha</a:t>
            </a:r>
            <a:r>
              <a:rPr lang="en-US" sz="1400" dirty="0" smtClean="0"/>
              <a:t>, S. et al. “Wireless Sensor Networks. </a:t>
            </a:r>
            <a:r>
              <a:rPr lang="en-US" sz="1400" dirty="0" err="1" smtClean="0"/>
              <a:t>Kluwer</a:t>
            </a:r>
            <a:r>
              <a:rPr lang="en-US" sz="1400" dirty="0" smtClean="0"/>
              <a:t> Academic / Springer </a:t>
            </a:r>
            <a:r>
              <a:rPr lang="en-US" sz="1400" dirty="0" err="1" smtClean="0"/>
              <a:t>Verlag</a:t>
            </a:r>
            <a:r>
              <a:rPr lang="en-US" sz="1400" dirty="0" smtClean="0"/>
              <a:t> Publishers </a:t>
            </a:r>
            <a:r>
              <a:rPr lang="en-US" sz="1400" dirty="0" smtClean="0"/>
              <a:t>2003</a:t>
            </a:r>
          </a:p>
          <a:p>
            <a:r>
              <a:rPr lang="en-US" sz="1400" dirty="0" smtClean="0"/>
              <a:t>C.P. </a:t>
            </a:r>
            <a:r>
              <a:rPr lang="en-US" sz="1400" dirty="0" err="1" smtClean="0"/>
              <a:t>Fleeger</a:t>
            </a:r>
            <a:r>
              <a:rPr lang="en-US" sz="1400" dirty="0" smtClean="0"/>
              <a:t>, Security in Computing, 3</a:t>
            </a:r>
            <a:r>
              <a:rPr lang="en-US" sz="1400" baseline="30000" dirty="0" smtClean="0"/>
              <a:t>rd</a:t>
            </a:r>
            <a:r>
              <a:rPr lang="en-US" sz="1400" dirty="0" smtClean="0"/>
              <a:t> edition,  Prentice-Hall Inc., NJ, </a:t>
            </a:r>
            <a:r>
              <a:rPr lang="en-US" sz="1400" dirty="0" smtClean="0"/>
              <a:t>2003</a:t>
            </a:r>
          </a:p>
          <a:p>
            <a:r>
              <a:rPr lang="en-US" sz="1400" dirty="0" smtClean="0"/>
              <a:t>E. Shi and A. </a:t>
            </a:r>
            <a:r>
              <a:rPr lang="en-US" sz="1400" dirty="0" err="1" smtClean="0"/>
              <a:t>Perrig</a:t>
            </a:r>
            <a:r>
              <a:rPr lang="en-US" sz="1400" dirty="0" smtClean="0"/>
              <a:t>, “Designing Secure Sensor Networks”, Wireless </a:t>
            </a:r>
            <a:r>
              <a:rPr lang="en-US" sz="1400" dirty="0" err="1" smtClean="0"/>
              <a:t>Commun</a:t>
            </a:r>
            <a:r>
              <a:rPr lang="en-US" sz="1400" dirty="0" smtClean="0"/>
              <a:t>. Mag., vol. 11, no. 6, Dec 2004, pp. 38-43.</a:t>
            </a:r>
          </a:p>
          <a:p>
            <a:pPr>
              <a:buNone/>
            </a:pPr>
            <a:endParaRPr lang="en-US" sz="1400" dirty="0" smtClean="0"/>
          </a:p>
          <a:p>
            <a:endParaRPr lang="en-US" sz="1400" dirty="0" smtClean="0"/>
          </a:p>
          <a:p>
            <a:endParaRPr lang="en-US" sz="1400" dirty="0" smtClean="0"/>
          </a:p>
          <a:p>
            <a:pPr>
              <a:buNone/>
            </a:pPr>
            <a:endParaRPr lang="en-US" sz="1400" dirty="0" smtClean="0"/>
          </a:p>
          <a:p>
            <a:endParaRPr lang="en-US" sz="1400" dirty="0"/>
          </a:p>
        </p:txBody>
      </p:sp>
      <p:sp>
        <p:nvSpPr>
          <p:cNvPr id="3" name="Date Placeholder 2"/>
          <p:cNvSpPr>
            <a:spLocks noGrp="1"/>
          </p:cNvSpPr>
          <p:nvPr>
            <p:ph type="dt" sz="half" idx="10"/>
          </p:nvPr>
        </p:nvSpPr>
        <p:spPr/>
        <p:txBody>
          <a:bodyPr/>
          <a:lstStyle/>
          <a:p>
            <a:fld id="{30913F1C-C6FF-487F-A688-AEE74D1D2C92}" type="datetime1">
              <a:rPr lang="en-US" smtClean="0"/>
              <a:t>5/4/2012</a:t>
            </a:fld>
            <a:endParaRPr lang="en-US"/>
          </a:p>
        </p:txBody>
      </p:sp>
      <p:sp>
        <p:nvSpPr>
          <p:cNvPr id="4" name="Footer Placeholder 3"/>
          <p:cNvSpPr>
            <a:spLocks noGrp="1"/>
          </p:cNvSpPr>
          <p:nvPr>
            <p:ph type="ftr" sz="quarter" idx="11"/>
          </p:nvPr>
        </p:nvSpPr>
        <p:spPr/>
        <p:txBody>
          <a:bodyPr/>
          <a:lstStyle/>
          <a:p>
            <a:r>
              <a:rPr lang="en-US" smtClean="0"/>
              <a:t>Kretschmer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Title 5"/>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1200"/>
              </a:spcBef>
            </a:pPr>
            <a:r>
              <a:rPr lang="en-US" sz="1800" dirty="0" smtClean="0"/>
              <a:t>Monitor (sense) the surrounding environment. Applications include environmental, building safety and surveillance monitoring.</a:t>
            </a:r>
          </a:p>
          <a:p>
            <a:pPr>
              <a:spcBef>
                <a:spcPts val="1200"/>
              </a:spcBef>
            </a:pPr>
            <a:r>
              <a:rPr lang="en-US" sz="1800" dirty="0" smtClean="0"/>
              <a:t>Hundreds - potentially thousands - of low cost resource constrained (memory / processing / bandwidth / energy) sensor nodes deployed  over a geographic region.</a:t>
            </a:r>
          </a:p>
          <a:p>
            <a:pPr>
              <a:spcBef>
                <a:spcPts val="1200"/>
              </a:spcBef>
            </a:pPr>
            <a:r>
              <a:rPr lang="en-US" sz="1800" dirty="0" smtClean="0"/>
              <a:t>Self organize into an ad-hoc wireless peer-to-peer network. </a:t>
            </a:r>
          </a:p>
          <a:p>
            <a:pPr>
              <a:spcBef>
                <a:spcPts val="1200"/>
              </a:spcBef>
            </a:pPr>
            <a:r>
              <a:rPr lang="en-US" sz="1800" dirty="0" smtClean="0"/>
              <a:t>Potentially deployed into an open areas subject to interaction with the environment and people.</a:t>
            </a:r>
          </a:p>
          <a:p>
            <a:pPr>
              <a:spcBef>
                <a:spcPts val="1200"/>
              </a:spcBef>
            </a:pPr>
            <a:r>
              <a:rPr lang="en-US" sz="1800" dirty="0" smtClean="0"/>
              <a:t>Sensor nodes are vulnerable to capture and modification. Node transmissions can be intercepted, altered, or fabricated.</a:t>
            </a:r>
          </a:p>
          <a:p>
            <a:pPr>
              <a:spcBef>
                <a:spcPts val="1200"/>
              </a:spcBef>
            </a:pPr>
            <a:r>
              <a:rPr lang="en-US" sz="1800" dirty="0" smtClean="0"/>
              <a:t>Security techniques associated with traditional computing networks are different and don’t easily apply to wireless sensor networks.</a:t>
            </a:r>
          </a:p>
          <a:p>
            <a:endParaRPr lang="en-US" sz="1800" dirty="0" smtClean="0"/>
          </a:p>
          <a:p>
            <a:endParaRPr lang="en-US" dirty="0"/>
          </a:p>
        </p:txBody>
      </p:sp>
      <p:sp>
        <p:nvSpPr>
          <p:cNvPr id="2" name="Title 1"/>
          <p:cNvSpPr>
            <a:spLocks noGrp="1"/>
          </p:cNvSpPr>
          <p:nvPr>
            <p:ph type="title"/>
          </p:nvPr>
        </p:nvSpPr>
        <p:spPr/>
        <p:txBody>
          <a:bodyPr/>
          <a:lstStyle/>
          <a:p>
            <a:r>
              <a:rPr lang="en-US" dirty="0" smtClean="0"/>
              <a:t>WSN Characteristics</a:t>
            </a:r>
            <a:endParaRPr lang="en-US" dirty="0"/>
          </a:p>
        </p:txBody>
      </p:sp>
      <p:sp>
        <p:nvSpPr>
          <p:cNvPr id="4" name="Date Placeholder 3"/>
          <p:cNvSpPr>
            <a:spLocks noGrp="1"/>
          </p:cNvSpPr>
          <p:nvPr>
            <p:ph type="dt" sz="half" idx="10"/>
          </p:nvPr>
        </p:nvSpPr>
        <p:spPr/>
        <p:txBody>
          <a:bodyPr/>
          <a:lstStyle/>
          <a:p>
            <a:fld id="{8B87B14F-CE08-49FE-ADA6-DB1ECFB0E747}"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000" i="1" dirty="0" smtClean="0">
                <a:solidFill>
                  <a:srgbClr val="0070C0"/>
                </a:solidFill>
              </a:rPr>
              <a:t>Confidentiality</a:t>
            </a:r>
            <a:r>
              <a:rPr lang="en-US" sz="2000" dirty="0" smtClean="0">
                <a:solidFill>
                  <a:srgbClr val="0070C0"/>
                </a:solidFill>
              </a:rPr>
              <a:t> </a:t>
            </a:r>
            <a:r>
              <a:rPr lang="en-US" sz="2000" dirty="0" smtClean="0"/>
              <a:t>– This is the ability to conceal a message from a passive attacker, where the message communicated on sensor networks remains confidential.</a:t>
            </a:r>
          </a:p>
          <a:p>
            <a:pPr lvl="0"/>
            <a:r>
              <a:rPr lang="en-US" sz="2000" i="1" dirty="0" smtClean="0">
                <a:solidFill>
                  <a:srgbClr val="0070C0"/>
                </a:solidFill>
              </a:rPr>
              <a:t>Integrity</a:t>
            </a:r>
            <a:r>
              <a:rPr lang="en-US" sz="2000" dirty="0" smtClean="0">
                <a:solidFill>
                  <a:srgbClr val="0070C0"/>
                </a:solidFill>
              </a:rPr>
              <a:t> </a:t>
            </a:r>
            <a:r>
              <a:rPr lang="en-US" sz="2000" dirty="0" smtClean="0"/>
              <a:t>– This is the ability to ensure data has not been tampered with as it travels from node-to-node within the sensor network.</a:t>
            </a:r>
          </a:p>
          <a:p>
            <a:pPr lvl="0"/>
            <a:r>
              <a:rPr lang="en-US" sz="2000" i="1" dirty="0" smtClean="0">
                <a:solidFill>
                  <a:srgbClr val="0070C0"/>
                </a:solidFill>
              </a:rPr>
              <a:t>Authentication</a:t>
            </a:r>
            <a:r>
              <a:rPr lang="en-US" sz="2000" dirty="0" smtClean="0"/>
              <a:t> – This is ability to determine if the message originated from the node the message claims it originated from.</a:t>
            </a:r>
          </a:p>
          <a:p>
            <a:r>
              <a:rPr lang="en-US" sz="2000" i="1" dirty="0" smtClean="0">
                <a:solidFill>
                  <a:srgbClr val="0070C0"/>
                </a:solidFill>
              </a:rPr>
              <a:t>Availability</a:t>
            </a:r>
            <a:r>
              <a:rPr lang="en-US" sz="2000" dirty="0" smtClean="0"/>
              <a:t> – The sensor network must be available for legitimate node message exchange.</a:t>
            </a:r>
          </a:p>
          <a:p>
            <a:pPr lvl="0"/>
            <a:endParaRPr lang="en-US" sz="1800" dirty="0" smtClean="0"/>
          </a:p>
          <a:p>
            <a:endParaRPr lang="en-US" dirty="0"/>
          </a:p>
        </p:txBody>
      </p:sp>
      <p:sp>
        <p:nvSpPr>
          <p:cNvPr id="2" name="Title 1"/>
          <p:cNvSpPr>
            <a:spLocks noGrp="1"/>
          </p:cNvSpPr>
          <p:nvPr>
            <p:ph type="title"/>
          </p:nvPr>
        </p:nvSpPr>
        <p:spPr/>
        <p:txBody>
          <a:bodyPr/>
          <a:lstStyle/>
          <a:p>
            <a:r>
              <a:rPr lang="en-US" dirty="0" smtClean="0"/>
              <a:t>WSN Security Goals</a:t>
            </a:r>
            <a:endParaRPr lang="en-US" dirty="0"/>
          </a:p>
        </p:txBody>
      </p:sp>
      <p:sp>
        <p:nvSpPr>
          <p:cNvPr id="4" name="Date Placeholder 3"/>
          <p:cNvSpPr>
            <a:spLocks noGrp="1"/>
          </p:cNvSpPr>
          <p:nvPr>
            <p:ph type="dt" sz="half" idx="10"/>
          </p:nvPr>
        </p:nvSpPr>
        <p:spPr/>
        <p:txBody>
          <a:bodyPr/>
          <a:lstStyle/>
          <a:p>
            <a:fld id="{96548E89-EDEA-4EE8-8315-183D4A1F8DC7}"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rmAutofit/>
          </a:bodyPr>
          <a:lstStyle/>
          <a:p>
            <a:r>
              <a:rPr lang="en-US" sz="1900" i="1" dirty="0" smtClean="0">
                <a:solidFill>
                  <a:srgbClr val="0070C0"/>
                </a:solidFill>
              </a:rPr>
              <a:t>Interruption</a:t>
            </a:r>
            <a:r>
              <a:rPr lang="en-US" sz="1900" dirty="0" smtClean="0">
                <a:solidFill>
                  <a:srgbClr val="0070C0"/>
                </a:solidFill>
              </a:rPr>
              <a:t> </a:t>
            </a:r>
            <a:r>
              <a:rPr lang="en-US" sz="1900" dirty="0" smtClean="0"/>
              <a:t>– a communication link becomes lost or unavailable. Node capture and message corruption are examples of this type of threat.</a:t>
            </a:r>
          </a:p>
          <a:p>
            <a:r>
              <a:rPr lang="en-US" sz="1900" i="1" dirty="0" smtClean="0">
                <a:solidFill>
                  <a:srgbClr val="0070C0"/>
                </a:solidFill>
              </a:rPr>
              <a:t>Interception</a:t>
            </a:r>
            <a:r>
              <a:rPr lang="en-US" sz="1900" dirty="0" smtClean="0"/>
              <a:t> – this threat occurs when an attacker gains access to the sensor node or the data within it. An example is node capture.</a:t>
            </a:r>
          </a:p>
          <a:p>
            <a:r>
              <a:rPr lang="en-US" sz="1900" i="1" dirty="0" smtClean="0">
                <a:solidFill>
                  <a:srgbClr val="0070C0"/>
                </a:solidFill>
              </a:rPr>
              <a:t>Modification</a:t>
            </a:r>
            <a:r>
              <a:rPr lang="en-US" sz="1900" dirty="0" smtClean="0">
                <a:solidFill>
                  <a:srgbClr val="0070C0"/>
                </a:solidFill>
              </a:rPr>
              <a:t> </a:t>
            </a:r>
            <a:r>
              <a:rPr lang="en-US" sz="1900" dirty="0" smtClean="0"/>
              <a:t>– occurs when an attacker gains access to the data and then tampers with it. Examples include modification of data packets being transmitted or flooding the network with bad data.</a:t>
            </a:r>
          </a:p>
          <a:p>
            <a:r>
              <a:rPr lang="en-US" sz="1900" i="1" dirty="0" smtClean="0">
                <a:solidFill>
                  <a:srgbClr val="0070C0"/>
                </a:solidFill>
              </a:rPr>
              <a:t>Fabrication</a:t>
            </a:r>
            <a:r>
              <a:rPr lang="en-US" sz="1900" dirty="0" smtClean="0">
                <a:solidFill>
                  <a:srgbClr val="0070C0"/>
                </a:solidFill>
              </a:rPr>
              <a:t> </a:t>
            </a:r>
            <a:r>
              <a:rPr lang="en-US" sz="1900" dirty="0" smtClean="0"/>
              <a:t>– the attacker adds false data making the entire network unreliable. </a:t>
            </a:r>
          </a:p>
          <a:p>
            <a:pPr>
              <a:buNone/>
            </a:pPr>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Security Classes</a:t>
            </a:r>
            <a:endParaRPr lang="en-US" dirty="0"/>
          </a:p>
        </p:txBody>
      </p:sp>
      <p:pic>
        <p:nvPicPr>
          <p:cNvPr id="4" name="Picture 3"/>
          <p:cNvPicPr/>
          <p:nvPr/>
        </p:nvPicPr>
        <p:blipFill>
          <a:blip r:embed="rId2" cstate="print"/>
          <a:srcRect/>
          <a:stretch>
            <a:fillRect/>
          </a:stretch>
        </p:blipFill>
        <p:spPr bwMode="auto">
          <a:xfrm>
            <a:off x="3733800" y="4648200"/>
            <a:ext cx="3810000" cy="19812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A96090DE-8A30-4A6C-86FE-7CFEFC863DB2}" type="datetime1">
              <a:rPr lang="en-US" smtClean="0"/>
              <a:t>5/4/2012</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Security Design Must Handle:</a:t>
            </a:r>
          </a:p>
          <a:p>
            <a:pPr lvl="1">
              <a:spcBef>
                <a:spcPts val="600"/>
              </a:spcBef>
            </a:pPr>
            <a:r>
              <a:rPr lang="en-US" sz="2000" i="1" dirty="0" smtClean="0">
                <a:solidFill>
                  <a:srgbClr val="0070C0"/>
                </a:solidFill>
              </a:rPr>
              <a:t>Message Corruption:</a:t>
            </a:r>
            <a:r>
              <a:rPr lang="en-US" sz="2000" dirty="0" smtClean="0">
                <a:solidFill>
                  <a:srgbClr val="0070C0"/>
                </a:solidFill>
              </a:rPr>
              <a:t> </a:t>
            </a:r>
            <a:r>
              <a:rPr lang="en-US" sz="2000" dirty="0" smtClean="0"/>
              <a:t>Attacks against the integrity of a message occur when an intruder inserts itself between the source and destination and modifies the contents of the message.</a:t>
            </a:r>
          </a:p>
          <a:p>
            <a:pPr lvl="1">
              <a:spcBef>
                <a:spcPts val="600"/>
              </a:spcBef>
            </a:pPr>
            <a:r>
              <a:rPr lang="en-US" sz="2000" i="1" dirty="0" smtClean="0">
                <a:solidFill>
                  <a:srgbClr val="0070C0"/>
                </a:solidFill>
              </a:rPr>
              <a:t>Denial of Service:</a:t>
            </a:r>
            <a:r>
              <a:rPr lang="en-US" sz="2000" dirty="0" smtClean="0">
                <a:solidFill>
                  <a:srgbClr val="0070C0"/>
                </a:solidFill>
              </a:rPr>
              <a:t> </a:t>
            </a:r>
            <a:r>
              <a:rPr lang="en-US" sz="2000" dirty="0" smtClean="0"/>
              <a:t>A denial of service attack may take many forms. Such an attack may consist of jamming the radio link, exhausting resources, misrouting data. Denial of service attacks are commonly made against WSN routing protocols.</a:t>
            </a:r>
          </a:p>
          <a:p>
            <a:pPr lvl="1">
              <a:spcBef>
                <a:spcPts val="600"/>
              </a:spcBef>
            </a:pPr>
            <a:r>
              <a:rPr lang="en-US" sz="2000" i="1" dirty="0" smtClean="0">
                <a:solidFill>
                  <a:srgbClr val="0070C0"/>
                </a:solidFill>
              </a:rPr>
              <a:t>Traffic Analysis:</a:t>
            </a:r>
            <a:r>
              <a:rPr lang="en-US" sz="2000" dirty="0" smtClean="0">
                <a:solidFill>
                  <a:srgbClr val="0070C0"/>
                </a:solidFill>
              </a:rPr>
              <a:t> </a:t>
            </a:r>
            <a:r>
              <a:rPr lang="en-US" sz="2000" dirty="0" smtClean="0"/>
              <a:t>Even with encrypted communications, an analysis of communications patterns and sensor activity could reveal enough information to allow an attacker to defeat the mission of the WSN.  </a:t>
            </a:r>
          </a:p>
          <a:p>
            <a:endParaRPr lang="en-US" dirty="0"/>
          </a:p>
        </p:txBody>
      </p:sp>
      <p:sp>
        <p:nvSpPr>
          <p:cNvPr id="3" name="Title 2"/>
          <p:cNvSpPr>
            <a:spLocks noGrp="1"/>
          </p:cNvSpPr>
          <p:nvPr>
            <p:ph type="title"/>
          </p:nvPr>
        </p:nvSpPr>
        <p:spPr/>
        <p:txBody>
          <a:bodyPr/>
          <a:lstStyle/>
          <a:p>
            <a:r>
              <a:rPr lang="en-US" dirty="0" smtClean="0"/>
              <a:t>WSN Security Requirements</a:t>
            </a:r>
            <a:endParaRPr lang="en-US" dirty="0"/>
          </a:p>
        </p:txBody>
      </p:sp>
      <p:sp>
        <p:nvSpPr>
          <p:cNvPr id="4" name="Date Placeholder 3"/>
          <p:cNvSpPr>
            <a:spLocks noGrp="1"/>
          </p:cNvSpPr>
          <p:nvPr>
            <p:ph type="dt" sz="half" idx="10"/>
          </p:nvPr>
        </p:nvSpPr>
        <p:spPr/>
        <p:txBody>
          <a:bodyPr/>
          <a:lstStyle/>
          <a:p>
            <a:fld id="{FBB186BF-B4F7-4EDC-8094-088346CDB575}"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WSN Communication Architecture</a:t>
            </a:r>
            <a:endParaRPr lang="en-US" dirty="0"/>
          </a:p>
        </p:txBody>
      </p:sp>
      <p:grpSp>
        <p:nvGrpSpPr>
          <p:cNvPr id="21" name="Group 20"/>
          <p:cNvGrpSpPr/>
          <p:nvPr/>
        </p:nvGrpSpPr>
        <p:grpSpPr>
          <a:xfrm>
            <a:off x="228600" y="1828800"/>
            <a:ext cx="8763000" cy="4038600"/>
            <a:chOff x="228600" y="1524000"/>
            <a:chExt cx="8763000" cy="4038600"/>
          </a:xfrm>
        </p:grpSpPr>
        <p:pic>
          <p:nvPicPr>
            <p:cNvPr id="4" name="Picture 3"/>
            <p:cNvPicPr/>
            <p:nvPr/>
          </p:nvPicPr>
          <p:blipFill>
            <a:blip r:embed="rId2" cstate="print"/>
            <a:srcRect/>
            <a:stretch>
              <a:fillRect/>
            </a:stretch>
          </p:blipFill>
          <p:spPr bwMode="auto">
            <a:xfrm>
              <a:off x="4572000" y="1524000"/>
              <a:ext cx="4419600" cy="4038600"/>
            </a:xfrm>
            <a:prstGeom prst="rect">
              <a:avLst/>
            </a:prstGeom>
            <a:noFill/>
            <a:ln w="9525">
              <a:noFill/>
              <a:miter lim="800000"/>
              <a:headEnd/>
              <a:tailEnd/>
            </a:ln>
          </p:spPr>
        </p:pic>
        <p:grpSp>
          <p:nvGrpSpPr>
            <p:cNvPr id="9" name="Group 8"/>
            <p:cNvGrpSpPr/>
            <p:nvPr/>
          </p:nvGrpSpPr>
          <p:grpSpPr>
            <a:xfrm>
              <a:off x="228600" y="1676400"/>
              <a:ext cx="2895600" cy="3276600"/>
              <a:chOff x="5867400" y="2057400"/>
              <a:chExt cx="2895600" cy="3276600"/>
            </a:xfrm>
          </p:grpSpPr>
          <p:grpSp>
            <p:nvGrpSpPr>
              <p:cNvPr id="8" name="Group 7"/>
              <p:cNvGrpSpPr/>
              <p:nvPr/>
            </p:nvGrpSpPr>
            <p:grpSpPr>
              <a:xfrm>
                <a:off x="5867400" y="2057400"/>
                <a:ext cx="2895600" cy="3276600"/>
                <a:chOff x="5943600" y="1371600"/>
                <a:chExt cx="2895600" cy="3276600"/>
              </a:xfrm>
            </p:grpSpPr>
            <p:sp>
              <p:nvSpPr>
                <p:cNvPr id="5" name="Rectangle 4"/>
                <p:cNvSpPr/>
                <p:nvPr/>
              </p:nvSpPr>
              <p:spPr>
                <a:xfrm>
                  <a:off x="5943600" y="1371600"/>
                  <a:ext cx="2895600" cy="3276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943600" y="1371600"/>
                  <a:ext cx="762000"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rot="16200000">
                <a:off x="5354714" y="3332086"/>
                <a:ext cx="1853392" cy="523220"/>
              </a:xfrm>
              <a:prstGeom prst="rect">
                <a:avLst/>
              </a:prstGeom>
              <a:noFill/>
            </p:spPr>
            <p:txBody>
              <a:bodyPr wrap="none" rtlCol="0">
                <a:spAutoFit/>
              </a:bodyPr>
              <a:lstStyle/>
              <a:p>
                <a:r>
                  <a:rPr lang="en-US" sz="2800" dirty="0" smtClean="0"/>
                  <a:t>SECURITY</a:t>
                </a:r>
                <a:endParaRPr lang="en-US" sz="2800" dirty="0"/>
              </a:p>
            </p:txBody>
          </p:sp>
        </p:grpSp>
        <p:sp>
          <p:nvSpPr>
            <p:cNvPr id="15" name="Rectangle 14"/>
            <p:cNvSpPr/>
            <p:nvPr/>
          </p:nvSpPr>
          <p:spPr>
            <a:xfrm>
              <a:off x="1143000" y="18288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Application</a:t>
              </a:r>
              <a:endParaRPr lang="en-US" dirty="0"/>
            </a:p>
          </p:txBody>
        </p:sp>
        <p:sp>
          <p:nvSpPr>
            <p:cNvPr id="16" name="Rectangle 15"/>
            <p:cNvSpPr/>
            <p:nvPr/>
          </p:nvSpPr>
          <p:spPr>
            <a:xfrm>
              <a:off x="1143000" y="24384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Transport</a:t>
              </a:r>
              <a:endParaRPr lang="en-US" dirty="0"/>
            </a:p>
          </p:txBody>
        </p:sp>
        <p:sp>
          <p:nvSpPr>
            <p:cNvPr id="17" name="Rectangle 16"/>
            <p:cNvSpPr/>
            <p:nvPr/>
          </p:nvSpPr>
          <p:spPr>
            <a:xfrm>
              <a:off x="1143000" y="31242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Network</a:t>
              </a:r>
              <a:endParaRPr lang="en-US" dirty="0"/>
            </a:p>
          </p:txBody>
        </p:sp>
        <p:sp>
          <p:nvSpPr>
            <p:cNvPr id="18" name="Rectangle 17"/>
            <p:cNvSpPr/>
            <p:nvPr/>
          </p:nvSpPr>
          <p:spPr>
            <a:xfrm>
              <a:off x="1143000" y="37338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Link</a:t>
              </a:r>
              <a:endParaRPr lang="en-US" dirty="0"/>
            </a:p>
          </p:txBody>
        </p:sp>
        <p:sp>
          <p:nvSpPr>
            <p:cNvPr id="19" name="Rectangle 18"/>
            <p:cNvSpPr/>
            <p:nvPr/>
          </p:nvSpPr>
          <p:spPr>
            <a:xfrm>
              <a:off x="1143000" y="4343400"/>
              <a:ext cx="18288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Physical</a:t>
              </a:r>
              <a:endParaRPr lang="en-US" dirty="0"/>
            </a:p>
          </p:txBody>
        </p:sp>
        <p:sp>
          <p:nvSpPr>
            <p:cNvPr id="20" name="Right Arrow 19"/>
            <p:cNvSpPr/>
            <p:nvPr/>
          </p:nvSpPr>
          <p:spPr>
            <a:xfrm>
              <a:off x="3200400" y="2667000"/>
              <a:ext cx="1447800" cy="106680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Applies To</a:t>
              </a:r>
              <a:endParaRPr lang="en-US" dirty="0"/>
            </a:p>
          </p:txBody>
        </p:sp>
      </p:grpSp>
      <p:sp>
        <p:nvSpPr>
          <p:cNvPr id="22" name="TextBox 21"/>
          <p:cNvSpPr txBox="1"/>
          <p:nvPr/>
        </p:nvSpPr>
        <p:spPr>
          <a:xfrm>
            <a:off x="762000" y="1524000"/>
            <a:ext cx="1903085" cy="369332"/>
          </a:xfrm>
          <a:prstGeom prst="rect">
            <a:avLst/>
          </a:prstGeom>
          <a:noFill/>
        </p:spPr>
        <p:txBody>
          <a:bodyPr wrap="none" rtlCol="0">
            <a:spAutoFit/>
          </a:bodyPr>
          <a:lstStyle/>
          <a:p>
            <a:r>
              <a:rPr lang="en-US" dirty="0" smtClean="0">
                <a:solidFill>
                  <a:srgbClr val="0070C0"/>
                </a:solidFill>
              </a:rPr>
              <a:t>Network Layers</a:t>
            </a:r>
            <a:endParaRPr lang="en-US" dirty="0">
              <a:solidFill>
                <a:srgbClr val="0070C0"/>
              </a:solidFill>
            </a:endParaRPr>
          </a:p>
        </p:txBody>
      </p:sp>
      <p:sp>
        <p:nvSpPr>
          <p:cNvPr id="23" name="Date Placeholder 22"/>
          <p:cNvSpPr>
            <a:spLocks noGrp="1"/>
          </p:cNvSpPr>
          <p:nvPr>
            <p:ph type="dt" sz="half" idx="10"/>
          </p:nvPr>
        </p:nvSpPr>
        <p:spPr/>
        <p:txBody>
          <a:bodyPr/>
          <a:lstStyle/>
          <a:p>
            <a:fld id="{FAD017AD-870A-49CE-9814-A19394767C4A}" type="datetime1">
              <a:rPr lang="en-US" smtClean="0"/>
              <a:t>5/4/2012</a:t>
            </a:fld>
            <a:endParaRPr lang="en-US"/>
          </a:p>
        </p:txBody>
      </p:sp>
      <p:sp>
        <p:nvSpPr>
          <p:cNvPr id="24" name="Slide Number Placeholder 23"/>
          <p:cNvSpPr>
            <a:spLocks noGrp="1"/>
          </p:cNvSpPr>
          <p:nvPr>
            <p:ph type="sldNum" sz="quarter" idx="12"/>
          </p:nvPr>
        </p:nvSpPr>
        <p:spPr/>
        <p:txBody>
          <a:bodyPr/>
          <a:lstStyle/>
          <a:p>
            <a:fld id="{B6F15528-21DE-4FAA-801E-634DDDAF4B2B}" type="slidenum">
              <a:rPr lang="en-US" smtClean="0"/>
              <a:pPr/>
              <a:t>6</a:t>
            </a:fld>
            <a:endParaRPr lang="en-US"/>
          </a:p>
        </p:txBody>
      </p:sp>
      <p:sp>
        <p:nvSpPr>
          <p:cNvPr id="25" name="Footer Placeholder 24"/>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2600" i="1" dirty="0" smtClean="0">
                <a:solidFill>
                  <a:srgbClr val="0070C0"/>
                </a:solidFill>
              </a:rPr>
              <a:t>Computation</a:t>
            </a:r>
            <a:r>
              <a:rPr lang="en-US" sz="2600" dirty="0" smtClean="0">
                <a:solidFill>
                  <a:srgbClr val="0070C0"/>
                </a:solidFill>
              </a:rPr>
              <a:t>: </a:t>
            </a:r>
            <a:r>
              <a:rPr lang="en-US" sz="2600" dirty="0" smtClean="0"/>
              <a:t>the embedded processors in WSNs are typically not as powerful as those in nodes in wired networks. This makes cryptographic techniques difficult to deploy.</a:t>
            </a:r>
          </a:p>
          <a:p>
            <a:pPr>
              <a:spcBef>
                <a:spcPts val="1800"/>
              </a:spcBef>
            </a:pPr>
            <a:r>
              <a:rPr lang="en-US" sz="2600" i="1" dirty="0" smtClean="0">
                <a:solidFill>
                  <a:srgbClr val="0070C0"/>
                </a:solidFill>
              </a:rPr>
              <a:t>Memory</a:t>
            </a:r>
            <a:r>
              <a:rPr lang="en-US" sz="2600" dirty="0" smtClean="0">
                <a:solidFill>
                  <a:srgbClr val="0070C0"/>
                </a:solidFill>
              </a:rPr>
              <a:t>: </a:t>
            </a:r>
            <a:r>
              <a:rPr lang="en-US" sz="2600" dirty="0" smtClean="0"/>
              <a:t>This consists of both program memory to hold application code and memory to hold sensor observation data. Even with today’s MICA 2 mote from Crossbow, program memory is constrained to 128K and measurement memory to 512K. [11] This makes robust cryptographic techniques based on public key cryptography impractical to implement in WSNs.</a:t>
            </a:r>
          </a:p>
          <a:p>
            <a:pPr>
              <a:spcBef>
                <a:spcPts val="1800"/>
              </a:spcBef>
            </a:pPr>
            <a:r>
              <a:rPr lang="en-US" sz="2600" i="1" dirty="0" smtClean="0">
                <a:solidFill>
                  <a:srgbClr val="0070C0"/>
                </a:solidFill>
              </a:rPr>
              <a:t>Transmission Range:</a:t>
            </a:r>
            <a:r>
              <a:rPr lang="en-US" sz="2600" dirty="0" smtClean="0">
                <a:solidFill>
                  <a:srgbClr val="0070C0"/>
                </a:solidFill>
              </a:rPr>
              <a:t> </a:t>
            </a:r>
            <a:r>
              <a:rPr lang="en-US" sz="2600" dirty="0" smtClean="0"/>
              <a:t>the transmission range of sensor nodes is limited both technically and by the need to conserve power. Transmission range in a WSN is further influenced by environmental and weather conditions.</a:t>
            </a:r>
          </a:p>
          <a:p>
            <a:pPr>
              <a:spcBef>
                <a:spcPts val="1800"/>
              </a:spcBef>
            </a:pPr>
            <a:r>
              <a:rPr lang="en-US" sz="2600" dirty="0" smtClean="0">
                <a:solidFill>
                  <a:srgbClr val="0070C0"/>
                </a:solidFill>
              </a:rPr>
              <a:t>Energy Supply: </a:t>
            </a:r>
            <a:r>
              <a:rPr lang="en-US" sz="2600" dirty="0" smtClean="0"/>
              <a:t>Most sensor nodes have a finite (battery) energy supply. Some nodes may be equipped to scavenge energy from the environment. (solar cells)</a:t>
            </a:r>
          </a:p>
          <a:p>
            <a:pPr>
              <a:buNone/>
            </a:pPr>
            <a:endParaRPr lang="en-US" dirty="0"/>
          </a:p>
        </p:txBody>
      </p:sp>
      <p:sp>
        <p:nvSpPr>
          <p:cNvPr id="2" name="Title 1"/>
          <p:cNvSpPr>
            <a:spLocks noGrp="1"/>
          </p:cNvSpPr>
          <p:nvPr>
            <p:ph type="title"/>
          </p:nvPr>
        </p:nvSpPr>
        <p:spPr/>
        <p:txBody>
          <a:bodyPr/>
          <a:lstStyle/>
          <a:p>
            <a:r>
              <a:rPr lang="en-US" dirty="0" smtClean="0"/>
              <a:t>Sensor Node Constraints</a:t>
            </a:r>
            <a:endParaRPr lang="en-US" dirty="0"/>
          </a:p>
        </p:txBody>
      </p:sp>
      <p:sp>
        <p:nvSpPr>
          <p:cNvPr id="4" name="Date Placeholder 3"/>
          <p:cNvSpPr>
            <a:spLocks noGrp="1"/>
          </p:cNvSpPr>
          <p:nvPr>
            <p:ph type="dt" sz="half" idx="10"/>
          </p:nvPr>
        </p:nvSpPr>
        <p:spPr/>
        <p:txBody>
          <a:bodyPr/>
          <a:lstStyle/>
          <a:p>
            <a:fld id="{90906563-81DC-437F-9BEE-E0E761DF9E22}"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fontScale="70000" lnSpcReduction="20000"/>
          </a:bodyPr>
          <a:lstStyle/>
          <a:p>
            <a:pPr lvl="0">
              <a:spcBef>
                <a:spcPts val="600"/>
              </a:spcBef>
            </a:pPr>
            <a:r>
              <a:rPr lang="en-US" i="1" dirty="0" smtClean="0">
                <a:solidFill>
                  <a:srgbClr val="0070C0"/>
                </a:solidFill>
              </a:rPr>
              <a:t>Passive Information Gathering</a:t>
            </a:r>
            <a:r>
              <a:rPr lang="en-US" dirty="0" smtClean="0">
                <a:solidFill>
                  <a:srgbClr val="0070C0"/>
                </a:solidFill>
              </a:rPr>
              <a:t>: </a:t>
            </a:r>
            <a:r>
              <a:rPr lang="en-US" dirty="0" smtClean="0"/>
              <a:t>If communications between sensors, or between sensors and intermediate nodes are in the clear, then an intruder with a powerful receiver and well designed antenna can passively pick off the data stream.</a:t>
            </a:r>
          </a:p>
          <a:p>
            <a:pPr lvl="0">
              <a:spcBef>
                <a:spcPts val="600"/>
              </a:spcBef>
            </a:pPr>
            <a:r>
              <a:rPr lang="en-US" i="1" dirty="0" smtClean="0">
                <a:solidFill>
                  <a:srgbClr val="0070C0"/>
                </a:solidFill>
              </a:rPr>
              <a:t>Subversion of a Node</a:t>
            </a:r>
            <a:r>
              <a:rPr lang="en-US" dirty="0" smtClean="0">
                <a:solidFill>
                  <a:srgbClr val="0070C0"/>
                </a:solidFill>
              </a:rPr>
              <a:t>: </a:t>
            </a:r>
            <a:r>
              <a:rPr lang="en-US" dirty="0" smtClean="0"/>
              <a:t>If a sensor node is captured it may be tampered with, interrogated electronically, and perhaps comprised. Once comprised it may expose cryptographic keying material allowing the attacker access sensor functionality and communication within the WSN.</a:t>
            </a:r>
          </a:p>
          <a:p>
            <a:pPr lvl="0">
              <a:spcBef>
                <a:spcPts val="600"/>
              </a:spcBef>
            </a:pPr>
            <a:r>
              <a:rPr lang="en-US" i="1" dirty="0" smtClean="0">
                <a:solidFill>
                  <a:srgbClr val="0070C0"/>
                </a:solidFill>
              </a:rPr>
              <a:t>False Node</a:t>
            </a:r>
            <a:r>
              <a:rPr lang="en-US" dirty="0" smtClean="0">
                <a:solidFill>
                  <a:srgbClr val="0070C0"/>
                </a:solidFill>
              </a:rPr>
              <a:t>: </a:t>
            </a:r>
            <a:r>
              <a:rPr lang="en-US" dirty="0" smtClean="0"/>
              <a:t>An intruder might add a node to a WSN and feed false data or block the passage of true data. Countermeasures to node impersonation for now are too computational intensive to be feasible within WSNs.</a:t>
            </a:r>
          </a:p>
          <a:p>
            <a:pPr lvl="0">
              <a:spcBef>
                <a:spcPts val="600"/>
              </a:spcBef>
            </a:pPr>
            <a:r>
              <a:rPr lang="en-US" i="1" dirty="0" smtClean="0">
                <a:solidFill>
                  <a:srgbClr val="0070C0"/>
                </a:solidFill>
              </a:rPr>
              <a:t>Node Malfunction: </a:t>
            </a:r>
            <a:r>
              <a:rPr lang="en-US" dirty="0" smtClean="0"/>
              <a:t>A node in the WSN may malfunction and generate inaccurate or false data.</a:t>
            </a:r>
          </a:p>
          <a:p>
            <a:pPr>
              <a:spcBef>
                <a:spcPts val="600"/>
              </a:spcBef>
            </a:pPr>
            <a:r>
              <a:rPr lang="en-US" i="1" dirty="0" smtClean="0">
                <a:solidFill>
                  <a:srgbClr val="0070C0"/>
                </a:solidFill>
              </a:rPr>
              <a:t>Node Outage:</a:t>
            </a:r>
            <a:r>
              <a:rPr lang="en-US" dirty="0" smtClean="0">
                <a:solidFill>
                  <a:srgbClr val="0070C0"/>
                </a:solidFill>
              </a:rPr>
              <a:t> </a:t>
            </a:r>
            <a:r>
              <a:rPr lang="en-US" dirty="0" smtClean="0"/>
              <a:t>If the node serves as a data collection or data aggregation point what happens if the node stops functioning? The protocols</a:t>
            </a:r>
            <a:endParaRPr lang="en-US" dirty="0"/>
          </a:p>
        </p:txBody>
      </p:sp>
      <p:sp>
        <p:nvSpPr>
          <p:cNvPr id="2" name="Title 1"/>
          <p:cNvSpPr>
            <a:spLocks noGrp="1"/>
          </p:cNvSpPr>
          <p:nvPr>
            <p:ph type="title"/>
          </p:nvPr>
        </p:nvSpPr>
        <p:spPr/>
        <p:txBody>
          <a:bodyPr/>
          <a:lstStyle/>
          <a:p>
            <a:r>
              <a:rPr lang="en-US" dirty="0" smtClean="0"/>
              <a:t>WSN Threats</a:t>
            </a:r>
            <a:endParaRPr lang="en-US" dirty="0"/>
          </a:p>
        </p:txBody>
      </p:sp>
      <p:sp>
        <p:nvSpPr>
          <p:cNvPr id="4" name="Date Placeholder 3"/>
          <p:cNvSpPr>
            <a:spLocks noGrp="1"/>
          </p:cNvSpPr>
          <p:nvPr>
            <p:ph type="dt" sz="half" idx="10"/>
          </p:nvPr>
        </p:nvSpPr>
        <p:spPr/>
        <p:txBody>
          <a:bodyPr/>
          <a:lstStyle/>
          <a:p>
            <a:fld id="{780F1530-8E1D-4060-A48C-05C62E0FDDE1}"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spcBef>
                <a:spcPts val="600"/>
              </a:spcBef>
            </a:pPr>
            <a:r>
              <a:rPr lang="en-US" sz="2400" i="1" dirty="0" smtClean="0">
                <a:solidFill>
                  <a:srgbClr val="0070C0"/>
                </a:solidFill>
              </a:rPr>
              <a:t>Attacks on secrecy and authentication</a:t>
            </a:r>
            <a:r>
              <a:rPr lang="en-US" sz="2400" dirty="0" smtClean="0">
                <a:solidFill>
                  <a:srgbClr val="0070C0"/>
                </a:solidFill>
              </a:rPr>
              <a:t>: </a:t>
            </a:r>
            <a:r>
              <a:rPr lang="en-US" sz="2400" dirty="0" smtClean="0"/>
              <a:t>standard cryptographic techniques can protect the communication channels from intruder attacks such as passive info gathering, packet replay and modification of packets.</a:t>
            </a:r>
          </a:p>
          <a:p>
            <a:pPr lvl="0">
              <a:spcBef>
                <a:spcPts val="600"/>
              </a:spcBef>
            </a:pPr>
            <a:r>
              <a:rPr lang="en-US" sz="2400" i="1" dirty="0" smtClean="0">
                <a:solidFill>
                  <a:srgbClr val="0070C0"/>
                </a:solidFill>
              </a:rPr>
              <a:t>Attacks on network availability</a:t>
            </a:r>
            <a:r>
              <a:rPr lang="en-US" sz="2400" dirty="0" smtClean="0">
                <a:solidFill>
                  <a:srgbClr val="0070C0"/>
                </a:solidFill>
              </a:rPr>
              <a:t>: </a:t>
            </a:r>
            <a:r>
              <a:rPr lang="en-US" sz="2400" dirty="0" smtClean="0"/>
              <a:t>commonly referred to as denial-of-service (</a:t>
            </a:r>
            <a:r>
              <a:rPr lang="en-US" sz="2400" dirty="0" err="1" smtClean="0"/>
              <a:t>DoS</a:t>
            </a:r>
            <a:r>
              <a:rPr lang="en-US" sz="2400" dirty="0" smtClean="0"/>
              <a:t>) attacks. This type of attack may target any layer of a sensor network.</a:t>
            </a:r>
          </a:p>
          <a:p>
            <a:pPr lvl="0">
              <a:spcBef>
                <a:spcPts val="600"/>
              </a:spcBef>
            </a:pPr>
            <a:r>
              <a:rPr lang="en-US" sz="2400" i="1" dirty="0" smtClean="0">
                <a:solidFill>
                  <a:srgbClr val="0070C0"/>
                </a:solidFill>
              </a:rPr>
              <a:t>Attacks against service integrity: </a:t>
            </a:r>
            <a:r>
              <a:rPr lang="en-US" sz="2400" dirty="0" smtClean="0"/>
              <a:t>the goal is to get the sensor network to accept false or bogus data values.</a:t>
            </a:r>
          </a:p>
          <a:p>
            <a:pPr>
              <a:buNone/>
            </a:pPr>
            <a:endParaRPr lang="en-US" dirty="0"/>
          </a:p>
        </p:txBody>
      </p:sp>
      <p:sp>
        <p:nvSpPr>
          <p:cNvPr id="2" name="Title 1"/>
          <p:cNvSpPr>
            <a:spLocks noGrp="1"/>
          </p:cNvSpPr>
          <p:nvPr>
            <p:ph type="title"/>
          </p:nvPr>
        </p:nvSpPr>
        <p:spPr/>
        <p:txBody>
          <a:bodyPr/>
          <a:lstStyle/>
          <a:p>
            <a:r>
              <a:rPr lang="en-US" dirty="0" smtClean="0"/>
              <a:t>Attacks in WSNs</a:t>
            </a:r>
            <a:endParaRPr lang="en-US" dirty="0"/>
          </a:p>
        </p:txBody>
      </p:sp>
      <p:sp>
        <p:nvSpPr>
          <p:cNvPr id="4" name="Date Placeholder 3"/>
          <p:cNvSpPr>
            <a:spLocks noGrp="1"/>
          </p:cNvSpPr>
          <p:nvPr>
            <p:ph type="dt" sz="half" idx="10"/>
          </p:nvPr>
        </p:nvSpPr>
        <p:spPr/>
        <p:txBody>
          <a:bodyPr/>
          <a:lstStyle/>
          <a:p>
            <a:fld id="{1F5F02BA-EFA7-429F-9DA6-8D2495F19020}" type="datetime1">
              <a:rPr lang="en-US" smtClean="0"/>
              <a:t>5/4/2012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Kretschmer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1390</Words>
  <Application>Microsoft Office PowerPoint</Application>
  <PresentationFormat>On-screen Show (4:3)</PresentationFormat>
  <Paragraphs>123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Security Issues in Wireless Sensor Networks</vt:lpstr>
      <vt:lpstr>WSN Characteristics</vt:lpstr>
      <vt:lpstr>WSN Security Goals</vt:lpstr>
      <vt:lpstr>Security Classes</vt:lpstr>
      <vt:lpstr>WSN Security Requirements</vt:lpstr>
      <vt:lpstr>WSN Communication Architecture</vt:lpstr>
      <vt:lpstr>Sensor Node Constraints</vt:lpstr>
      <vt:lpstr>WSN Threats</vt:lpstr>
      <vt:lpstr>Attacks in WSNs</vt:lpstr>
      <vt:lpstr>Attacks in WSNs</vt:lpstr>
      <vt:lpstr>Cryptography in WSNs</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ISSUES in Wireless sensor networks</dc:title>
  <dc:creator/>
  <cp:lastModifiedBy>kretscw</cp:lastModifiedBy>
  <cp:revision>46</cp:revision>
  <dcterms:created xsi:type="dcterms:W3CDTF">2006-08-16T00:00:00Z</dcterms:created>
  <dcterms:modified xsi:type="dcterms:W3CDTF">2012-05-05T00:03:30Z</dcterms:modified>
</cp:coreProperties>
</file>