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86" r:id="rId2"/>
  </p:sldMasterIdLst>
  <p:notesMasterIdLst>
    <p:notesMasterId r:id="rId13"/>
  </p:notesMasterIdLst>
  <p:sldIdLst>
    <p:sldId id="309" r:id="rId3"/>
    <p:sldId id="258" r:id="rId4"/>
    <p:sldId id="286" r:id="rId5"/>
    <p:sldId id="310" r:id="rId6"/>
    <p:sldId id="298" r:id="rId7"/>
    <p:sldId id="311" r:id="rId8"/>
    <p:sldId id="312" r:id="rId9"/>
    <p:sldId id="304" r:id="rId10"/>
    <p:sldId id="306" r:id="rId11"/>
    <p:sldId id="313" r:id="rId12"/>
  </p:sldIdLst>
  <p:sldSz cx="9144000" cy="6858000" type="screen4x3"/>
  <p:notesSz cx="7077075" cy="9393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996633"/>
    <a:srgbClr val="FF00FF"/>
    <a:srgbClr val="009900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75904" autoAdjust="0"/>
  </p:normalViewPr>
  <p:slideViewPr>
    <p:cSldViewPr>
      <p:cViewPr>
        <p:scale>
          <a:sx n="66" d="100"/>
          <a:sy n="66" d="100"/>
        </p:scale>
        <p:origin x="-7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0" tIns="47055" rIns="94110" bIns="4705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0" tIns="47055" rIns="94110" bIns="4705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0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90625" y="704850"/>
            <a:ext cx="4695825" cy="3522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462463"/>
            <a:ext cx="5661025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0" tIns="47055" rIns="94110" bIns="470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175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0" tIns="47055" rIns="94110" bIns="4705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92175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0" tIns="47055" rIns="94110" bIns="4705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BAABEAB-E75D-43E7-856C-D731AA3208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E6F3A5-C2EA-4C04-8393-8F618CDBECEB}" type="slidenum">
              <a:rPr lang="en-US" smtClean="0">
                <a:latin typeface="Arial" charset="0"/>
              </a:rPr>
              <a:pPr/>
              <a:t>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The tradeoff of the availability, timeout and security must be weight against performance. 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AABEAB-E75D-43E7-856C-D731AA32082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1C8C1-1B2D-4C27-9375-70C04C9B7B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79D7F-0728-4D62-BD91-FC38D11D95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7603D-7526-4D9D-A6D4-F5663000AD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98713-EA25-430F-92A0-05945ABF81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9108074 w 5760"/>
                <a:gd name="T3" fmla="*/ 0 h 528"/>
                <a:gd name="T4" fmla="*/ 9108074 w 5760"/>
                <a:gd name="T5" fmla="*/ 838869 h 528"/>
                <a:gd name="T6" fmla="*/ 7590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90B695-72D1-4D20-BD98-0846239E3E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5427A-AADA-477B-AEC9-85DE2E555B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CED46F-9719-4EE7-BB38-3EA46D1631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80E526-120F-4054-A419-E924297345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7F40ED-7A20-4B1D-A3AD-88A5815EEB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9332C6-F048-483B-AB4E-8C62C61021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A3A82-EA36-465D-A4B0-B2ADA8BE02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1E0D5-B1FF-4913-96AE-6D20171D67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72A056-F93E-4BC0-8F00-6AC24F3101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309D9E1-C9EE-4326-BCD5-89608E58D9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FEA1E-55AD-4BA7-AF7A-AD0072143D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7EF2D-4E0D-40E1-9A49-47FBC7B31A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5373C-18B1-4E96-98D9-1CEC3B161E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CCA40-DE60-4B83-9D8F-91CB42082E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DE65A-61C8-4BE7-8E1D-A576811904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3202A-CE36-4CEA-8487-932F0800EE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DFFE-B005-4AD8-9B45-B6AB57F998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E74C7-7B38-410E-82F7-778B592D9D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D957C-F1F1-4CDA-BF76-BBBEBE490D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E9E7FCB-0D30-4089-A668-2B225B00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>
          <a:solidFill>
            <a:schemeClr val="tx1"/>
          </a:solidFill>
          <a:latin typeface="+mn-lt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>
          <a:solidFill>
            <a:schemeClr val="tx1"/>
          </a:solidFill>
          <a:latin typeface="+mn-lt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>
          <a:solidFill>
            <a:schemeClr val="tx1"/>
          </a:solidFill>
          <a:latin typeface="+mn-lt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>
          <a:solidFill>
            <a:schemeClr val="tx1"/>
          </a:solidFill>
          <a:latin typeface="+mn-lt"/>
        </a:defRPr>
      </a:lvl5pPr>
      <a:lvl6pPr marL="16446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>
          <a:solidFill>
            <a:schemeClr val="tx1"/>
          </a:solidFill>
          <a:latin typeface="+mn-lt"/>
        </a:defRPr>
      </a:lvl6pPr>
      <a:lvl7pPr marL="21018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>
          <a:solidFill>
            <a:schemeClr val="tx1"/>
          </a:solidFill>
          <a:latin typeface="+mn-lt"/>
        </a:defRPr>
      </a:lvl7pPr>
      <a:lvl8pPr marL="25590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>
          <a:solidFill>
            <a:schemeClr val="tx1"/>
          </a:solidFill>
          <a:latin typeface="+mn-lt"/>
        </a:defRPr>
      </a:lvl8pPr>
      <a:lvl9pPr marL="30162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051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7515569-3DD8-4B8C-BB3F-B22A604ED2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07" r:id="rId2"/>
    <p:sldLayoutId id="2147483812" r:id="rId3"/>
    <p:sldLayoutId id="2147483813" r:id="rId4"/>
    <p:sldLayoutId id="2147483814" r:id="rId5"/>
    <p:sldLayoutId id="2147483815" r:id="rId6"/>
    <p:sldLayoutId id="2147483808" r:id="rId7"/>
    <p:sldLayoutId id="2147483816" r:id="rId8"/>
    <p:sldLayoutId id="2147483817" r:id="rId9"/>
    <p:sldLayoutId id="2147483809" r:id="rId10"/>
    <p:sldLayoutId id="21474838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_access" TargetMode="External"/><Relationship Id="rId2" Type="http://schemas.openxmlformats.org/officeDocument/2006/relationships/hyperlink" Target="http://en.wikipedia.org/wiki/Network_protocol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en.wikipedia.org/wiki/Data_stream" TargetMode="External"/><Relationship Id="rId5" Type="http://schemas.openxmlformats.org/officeDocument/2006/relationships/hyperlink" Target="http://en.wikipedia.org/wiki/File_management" TargetMode="External"/><Relationship Id="rId4" Type="http://schemas.openxmlformats.org/officeDocument/2006/relationships/hyperlink" Target="http://en.wikipedia.org/wiki/File_transfer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990600"/>
            <a:ext cx="7772400" cy="1600200"/>
          </a:xfrm>
          <a:noFill/>
          <a:ln/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effectLst/>
              </a:rPr>
              <a:t>Secure File Transfer Protocol (SFTP</a:t>
            </a:r>
            <a:r>
              <a:rPr lang="en-US" sz="3600" dirty="0" smtClean="0">
                <a:effectLst/>
              </a:rPr>
              <a:t>)</a:t>
            </a:r>
            <a:r>
              <a:rPr lang="en-US" sz="3600" dirty="0" smtClean="0">
                <a:effectLst/>
              </a:rPr>
              <a:t/>
            </a:r>
            <a:br>
              <a:rPr lang="en-US" sz="3600" dirty="0" smtClean="0">
                <a:effectLst/>
              </a:rPr>
            </a:br>
            <a:r>
              <a:rPr lang="en-US" sz="3200" dirty="0" smtClean="0">
                <a:effectLst/>
              </a:rPr>
              <a:t> </a:t>
            </a:r>
            <a:r>
              <a:rPr lang="en-US" sz="3200" dirty="0" smtClean="0">
                <a:effectLst/>
              </a:rPr>
              <a:t/>
            </a:r>
            <a:br>
              <a:rPr lang="en-US" sz="3200" dirty="0" smtClean="0">
                <a:effectLst/>
              </a:rPr>
            </a:br>
            <a:endParaRPr lang="en-US" sz="3200" dirty="0" smtClean="0">
              <a:effectLst/>
            </a:endParaRPr>
          </a:p>
        </p:txBody>
      </p:sp>
      <p:pic>
        <p:nvPicPr>
          <p:cNvPr id="17411" name="Picture 3" descr="j01953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352800"/>
            <a:ext cx="2667000" cy="2133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43200" y="3352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+mj-lt"/>
              </a:rPr>
              <a:t>Roshnee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smtClean="0">
                <a:latin typeface="+mj-lt"/>
              </a:rPr>
              <a:t>Ravikumar</a:t>
            </a:r>
            <a:r>
              <a:rPr lang="en-US" b="1" i="1" dirty="0" smtClean="0">
                <a:latin typeface="+mj-lt"/>
              </a:rPr>
              <a:t>  </a:t>
            </a:r>
            <a:r>
              <a:rPr lang="en-US" b="1" i="1" dirty="0" smtClean="0">
                <a:latin typeface="+mj-lt"/>
              </a:rPr>
              <a:t>Suneetha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smtClean="0">
                <a:latin typeface="+mj-lt"/>
              </a:rPr>
              <a:t>Tedla</a:t>
            </a:r>
            <a:endParaRPr lang="en-US" b="1" i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2209801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2060"/>
                </a:solidFill>
                <a:latin typeface="+mj-lt"/>
              </a:rPr>
              <a:t>Not to be confused with Simple File Transfer Protocol or Secure file Transfer Protocol.</a:t>
            </a:r>
            <a:r>
              <a:rPr lang="en-US" i="1" dirty="0" smtClean="0">
                <a:latin typeface="+mj-lt"/>
              </a:rPr>
              <a:t/>
            </a:r>
            <a:br>
              <a:rPr lang="en-US" i="1" dirty="0" smtClean="0">
                <a:latin typeface="+mj-lt"/>
              </a:rPr>
            </a:br>
            <a:endParaRPr lang="en-US" i="1" dirty="0">
              <a:latin typeface="+mj-lt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Questions???????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 smtClean="0">
                <a:effectLst/>
              </a:rPr>
              <a:t>Secure File Transfer Protocol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24000" y="1981200"/>
            <a:ext cx="6934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4" descr="MCj038355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524000"/>
            <a:ext cx="51816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en-US" dirty="0" smtClean="0"/>
              <a:t>Background </a:t>
            </a:r>
          </a:p>
          <a:p>
            <a:pPr marL="457200" indent="-457200" eaLnBrk="1" hangingPunct="1">
              <a:buNone/>
            </a:pPr>
            <a:r>
              <a:rPr lang="en-US" dirty="0" smtClean="0"/>
              <a:t>Why SFTP?  What is it? When we use it?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US" dirty="0" smtClean="0"/>
              <a:t>SFTP implementation and Application</a:t>
            </a:r>
            <a:endParaRPr lang="en-US" dirty="0" smtClean="0"/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US" dirty="0" smtClean="0"/>
              <a:t>Pitfalls and challenges</a:t>
            </a:r>
            <a:endParaRPr lang="en-US" dirty="0" smtClean="0"/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US" dirty="0" smtClean="0"/>
              <a:t>Future work</a:t>
            </a:r>
            <a:endParaRPr lang="en-US" dirty="0" smtClean="0"/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Outline</a:t>
            </a:r>
          </a:p>
        </p:txBody>
      </p:sp>
    </p:spTree>
  </p:cSld>
  <p:clrMapOvr>
    <a:masterClrMapping/>
  </p:clrMapOvr>
  <p:transition advTm="1826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100"/>
          </a:xfrm>
        </p:spPr>
        <p:txBody>
          <a:bodyPr/>
          <a:lstStyle/>
          <a:p>
            <a:pPr marL="457200" indent="-457200" eaLnBrk="1" hangingPunct="1">
              <a:buNone/>
            </a:pPr>
            <a:r>
              <a:rPr lang="en-US" sz="2000" b="1" dirty="0" smtClean="0"/>
              <a:t>Why SFTP?  </a:t>
            </a:r>
          </a:p>
          <a:p>
            <a:pPr marL="457200" indent="-457200" eaLnBrk="1" hangingPunct="1">
              <a:buNone/>
            </a:pPr>
            <a:r>
              <a:rPr lang="en-US" sz="2000" dirty="0" smtClean="0"/>
              <a:t>We are shutting off clear-text FTP access because when you log in with your username and password, people snooping on the network can capture all information sent.</a:t>
            </a:r>
          </a:p>
          <a:p>
            <a:pPr marL="457200" indent="-457200" eaLnBrk="1" hangingPunct="1">
              <a:buNone/>
            </a:pPr>
            <a:endParaRPr lang="en-US" sz="1800" dirty="0" smtClean="0"/>
          </a:p>
          <a:p>
            <a:pPr marL="457200" indent="-457200" eaLnBrk="1" hangingPunct="1">
              <a:buNone/>
            </a:pPr>
            <a:r>
              <a:rPr lang="en-US" sz="2000" b="1" dirty="0" smtClean="0"/>
              <a:t>What is SFTP?</a:t>
            </a:r>
          </a:p>
          <a:p>
            <a:pPr marL="457200" indent="-457200" eaLnBrk="1" hangingPunct="1">
              <a:buNone/>
            </a:pPr>
            <a:r>
              <a:rPr lang="en-US" sz="2000" dirty="0" smtClean="0"/>
              <a:t>SSH File Transfer Protocol (also Secret File Transfer Protocol, Secure FTP, or SFTP) is a </a:t>
            </a:r>
            <a:r>
              <a:rPr lang="en-US" sz="2000" dirty="0" smtClean="0">
                <a:solidFill>
                  <a:srgbClr val="002060"/>
                </a:solidFill>
                <a:hlinkClick r:id="rId2" action="ppaction://hlinkfile" tooltip="Network protocol"/>
              </a:rPr>
              <a:t>network protocol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/>
              <a:t>that provides </a:t>
            </a:r>
            <a:r>
              <a:rPr lang="en-US" sz="2000" dirty="0" smtClean="0">
                <a:hlinkClick r:id="rId3" action="ppaction://hlinkfile" tooltip="File access"/>
              </a:rPr>
              <a:t>file access</a:t>
            </a:r>
            <a:r>
              <a:rPr lang="en-US" sz="2000" dirty="0" smtClean="0"/>
              <a:t>, </a:t>
            </a:r>
            <a:r>
              <a:rPr lang="en-US" sz="2000" dirty="0" smtClean="0">
                <a:hlinkClick r:id="rId4" action="ppaction://hlinkfile" tooltip="File transfer"/>
              </a:rPr>
              <a:t>file transfer</a:t>
            </a:r>
            <a:r>
              <a:rPr lang="en-US" sz="2000" dirty="0" smtClean="0"/>
              <a:t>, and </a:t>
            </a:r>
            <a:r>
              <a:rPr lang="en-US" sz="2000" dirty="0" smtClean="0">
                <a:hlinkClick r:id="rId5" action="ppaction://hlinkfile" tooltip="File management"/>
              </a:rPr>
              <a:t>file management</a:t>
            </a:r>
            <a:r>
              <a:rPr lang="en-US" sz="2000" dirty="0" smtClean="0"/>
              <a:t> functionalities over any reliable </a:t>
            </a:r>
            <a:r>
              <a:rPr lang="en-US" sz="2000" dirty="0" smtClean="0">
                <a:hlinkClick r:id="rId6" action="ppaction://hlinkfile" tooltip="Data stream"/>
              </a:rPr>
              <a:t>data stream</a:t>
            </a:r>
            <a:r>
              <a:rPr lang="en-US" sz="2000" dirty="0" smtClean="0"/>
              <a:t>. (SSH) version 2.0 to provide secure file transfer capability</a:t>
            </a:r>
          </a:p>
          <a:p>
            <a:pPr marL="457200" indent="-457200" eaLnBrk="1" hangingPunct="1">
              <a:buNone/>
            </a:pPr>
            <a:endParaRPr lang="en-US" sz="1800" dirty="0" smtClean="0"/>
          </a:p>
          <a:p>
            <a:pPr marL="457200" indent="-457200" eaLnBrk="1" hangingPunct="1">
              <a:buNone/>
            </a:pPr>
            <a:r>
              <a:rPr lang="en-US" sz="2000" b="1" dirty="0" smtClean="0"/>
              <a:t>When we use it?</a:t>
            </a:r>
          </a:p>
          <a:p>
            <a:pPr marL="457200" indent="-457200" eaLnBrk="1" hangingPunct="1">
              <a:buNone/>
            </a:pPr>
            <a:r>
              <a:rPr lang="en-US" sz="2000" dirty="0" smtClean="0"/>
              <a:t>Big files, Regulatory transactions, Audits, Sensitive information</a:t>
            </a:r>
          </a:p>
          <a:p>
            <a:pPr eaLnBrk="1" hangingPunct="1"/>
            <a:endParaRPr lang="en-US" sz="2000" dirty="0" smtClean="0"/>
          </a:p>
          <a:p>
            <a:pPr eaLnBrk="1" hangingPunct="1">
              <a:buFont typeface="Wingdings 3" pitchFamily="18" charset="2"/>
              <a:buNone/>
            </a:pPr>
            <a:endParaRPr lang="en-US" sz="2000" dirty="0" smtClean="0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marL="457200" indent="-457200" algn="ctr" eaLnBrk="1" hangingPunct="1"/>
            <a:r>
              <a:rPr lang="en-US" sz="4400" dirty="0" smtClean="0"/>
              <a:t>Background </a:t>
            </a: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Encrypted username/passwords</a:t>
            </a:r>
          </a:p>
          <a:p>
            <a:pPr lvl="0"/>
            <a:r>
              <a:rPr lang="en-US" dirty="0" smtClean="0"/>
              <a:t>Encrypted data transfers</a:t>
            </a:r>
          </a:p>
          <a:p>
            <a:pPr lvl="0"/>
            <a:r>
              <a:rPr lang="en-US" dirty="0" smtClean="0"/>
              <a:t>Prevent users from reading other users ftp data</a:t>
            </a:r>
          </a:p>
          <a:p>
            <a:pPr lvl="0"/>
            <a:r>
              <a:rPr lang="en-US" dirty="0" smtClean="0"/>
              <a:t>Prevent full command line access from outside users</a:t>
            </a:r>
          </a:p>
          <a:p>
            <a:pPr lvl="0"/>
            <a:r>
              <a:rPr lang="en-US" dirty="0" smtClean="0"/>
              <a:t>Prevent full command line access from any internet facing connection</a:t>
            </a:r>
          </a:p>
          <a:p>
            <a:pPr lvl="0"/>
            <a:r>
              <a:rPr lang="en-US" dirty="0" smtClean="0"/>
              <a:t>Allow full command line access to Unix admin from </a:t>
            </a:r>
            <a:r>
              <a:rPr lang="en-US" dirty="0" smtClean="0"/>
              <a:t>internal network opening ‘</a:t>
            </a:r>
            <a:r>
              <a:rPr lang="en-US" dirty="0" smtClean="0"/>
              <a:t>ssh</a:t>
            </a:r>
            <a:r>
              <a:rPr lang="en-US" dirty="0" smtClean="0"/>
              <a:t>’ on 2222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SFTP Benefits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Implementation and Applications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800" dirty="0" smtClean="0"/>
              <a:t>Implementations to understand secure data transfer</a:t>
            </a:r>
            <a:endParaRPr lang="en-US" sz="2800" dirty="0" smtClean="0"/>
          </a:p>
          <a:p>
            <a:pPr marL="914400" lvl="1" indent="-457200"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openssh</a:t>
            </a:r>
            <a:r>
              <a:rPr lang="en-US" sz="2400" dirty="0" smtClean="0"/>
              <a:t>-server, /</a:t>
            </a:r>
            <a:r>
              <a:rPr lang="en-US" sz="2400" dirty="0" smtClean="0"/>
              <a:t>usr</a:t>
            </a:r>
            <a:r>
              <a:rPr lang="en-US" sz="2400" dirty="0" smtClean="0"/>
              <a:t>/local/etc/</a:t>
            </a:r>
            <a:r>
              <a:rPr lang="en-US" sz="2400" dirty="0" smtClean="0"/>
              <a:t>sshd_config</a:t>
            </a:r>
            <a:endParaRPr lang="en-US" sz="2400" dirty="0" smtClean="0"/>
          </a:p>
          <a:p>
            <a:pPr marL="914400" lvl="1" indent="-457200"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Uses </a:t>
            </a:r>
            <a:r>
              <a:rPr lang="en-US" sz="2400" dirty="0" smtClean="0"/>
              <a:t>SSH-2</a:t>
            </a:r>
          </a:p>
          <a:p>
            <a:pPr marL="914400" lvl="1" indent="-457200"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wxWidgets</a:t>
            </a:r>
            <a:r>
              <a:rPr lang="en-US" sz="2400" dirty="0" smtClean="0"/>
              <a:t>: 2.8.11 </a:t>
            </a:r>
            <a:endParaRPr lang="en-US" sz="2400" dirty="0" smtClean="0"/>
          </a:p>
          <a:p>
            <a:pPr marL="914400" lvl="1" indent="-457200"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GnuTLS</a:t>
            </a:r>
            <a:r>
              <a:rPr lang="en-US" sz="2400" dirty="0" smtClean="0"/>
              <a:t>: </a:t>
            </a:r>
            <a:r>
              <a:rPr lang="en-US" sz="2400" dirty="0" smtClean="0"/>
              <a:t>2.10.2</a:t>
            </a:r>
          </a:p>
          <a:p>
            <a:pPr marL="914400" lvl="1" indent="-457200"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Key Authorizations</a:t>
            </a:r>
          </a:p>
          <a:p>
            <a:pPr marL="914400" lvl="1" indent="-457200"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Certificates</a:t>
            </a:r>
          </a:p>
          <a:p>
            <a:pPr lvl="1" eaLnBrk="1" hangingPunct="1">
              <a:buNone/>
              <a:defRPr/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ransition advTm="82609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8812" indent="-457200" eaLnBrk="1" hangingPunct="1">
              <a:buNone/>
              <a:defRPr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Filezilla</a:t>
            </a:r>
            <a:r>
              <a:rPr lang="en-US" sz="2400" dirty="0" smtClean="0"/>
              <a:t> (Open Source) (uses as client)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WS-FTP Pro (client)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Open-</a:t>
            </a:r>
            <a:r>
              <a:rPr lang="en-US" sz="2400" dirty="0" smtClean="0"/>
              <a:t>ssh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WinSCP</a:t>
            </a:r>
            <a:r>
              <a:rPr lang="en-US" sz="2400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FLASHFXP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SEEBURGER( cloud computing)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Cyberduck</a:t>
            </a:r>
            <a:r>
              <a:rPr lang="en-US" sz="2400" dirty="0" smtClean="0"/>
              <a:t> (Cloud computing)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Applications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  <a:defRPr/>
            </a:pPr>
            <a:r>
              <a:rPr lang="en-US" sz="3100" dirty="0" smtClean="0">
                <a:solidFill>
                  <a:srgbClr val="0000FF"/>
                </a:solidFill>
              </a:rPr>
              <a:t>Benefits are </a:t>
            </a:r>
            <a:r>
              <a:rPr lang="en-US" sz="3100" dirty="0" smtClean="0"/>
              <a:t>Secret </a:t>
            </a:r>
            <a:r>
              <a:rPr lang="en-US" sz="3100" dirty="0" smtClean="0"/>
              <a:t>sharing</a:t>
            </a:r>
            <a:r>
              <a:rPr lang="en-US" sz="3100" dirty="0" smtClean="0">
                <a:solidFill>
                  <a:srgbClr val="0000FF"/>
                </a:solidFill>
              </a:rPr>
              <a:t> </a:t>
            </a:r>
            <a:r>
              <a:rPr lang="en-US" sz="3100" dirty="0" smtClean="0"/>
              <a:t>files and </a:t>
            </a:r>
            <a:r>
              <a:rPr lang="en-US" sz="3100" dirty="0" smtClean="0"/>
              <a:t>security, integrity, faster then traditional posting</a:t>
            </a:r>
          </a:p>
          <a:p>
            <a:pPr lvl="1">
              <a:buNone/>
              <a:defRPr/>
            </a:pPr>
            <a:endParaRPr lang="en-US" sz="3100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US" sz="3100" dirty="0" smtClean="0">
                <a:solidFill>
                  <a:srgbClr val="FF0000"/>
                </a:solidFill>
              </a:rPr>
              <a:t>Tradeoffs </a:t>
            </a:r>
            <a:r>
              <a:rPr lang="en-US" sz="3100" dirty="0" smtClean="0"/>
              <a:t>are necessary like performance </a:t>
            </a:r>
            <a:r>
              <a:rPr lang="en-US" sz="3100" dirty="0" smtClean="0"/>
              <a:t>and Exchanging </a:t>
            </a:r>
            <a:r>
              <a:rPr lang="en-US" sz="3100" dirty="0" smtClean="0"/>
              <a:t>keys or passwords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Highest-level results</a:t>
            </a:r>
            <a:br>
              <a:rPr lang="en-US" sz="4400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Pitfalls and Challenges</a:t>
            </a:r>
            <a:endParaRPr lang="en-US" dirty="0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410200"/>
          </a:xfrm>
        </p:spPr>
        <p:txBody>
          <a:bodyPr/>
          <a:lstStyle/>
          <a:p>
            <a:pPr eaLnBrk="1" hangingPunct="1"/>
            <a:r>
              <a:rPr lang="en-US" i="1" dirty="0" smtClean="0"/>
              <a:t>security</a:t>
            </a:r>
            <a:r>
              <a:rPr lang="en-US" dirty="0" smtClean="0"/>
              <a:t> </a:t>
            </a:r>
            <a:r>
              <a:rPr lang="en-US" dirty="0" smtClean="0"/>
              <a:t>vulnerability in applications and software</a:t>
            </a:r>
          </a:p>
          <a:p>
            <a:pPr eaLnBrk="1" hangingPunct="1"/>
            <a:endParaRPr lang="en-US" sz="1200" dirty="0" smtClean="0"/>
          </a:p>
          <a:p>
            <a:r>
              <a:rPr lang="en-US" dirty="0" smtClean="0"/>
              <a:t>The Administrator user, password and software management and has to send an password to the users through an email and this is not good method</a:t>
            </a:r>
            <a:endParaRPr lang="en-US" dirty="0" smtClean="0"/>
          </a:p>
          <a:p>
            <a:pPr eaLnBrk="1" hangingPunct="1"/>
            <a:r>
              <a:rPr lang="en-US" dirty="0" smtClean="0"/>
              <a:t>If the users does not clean up the old data and the files may be filled up the disk and admin has to come up with </a:t>
            </a:r>
            <a:r>
              <a:rPr lang="en-US" dirty="0" smtClean="0"/>
              <a:t>cron</a:t>
            </a:r>
            <a:r>
              <a:rPr lang="en-US" dirty="0" smtClean="0"/>
              <a:t> jobs to clean. </a:t>
            </a:r>
          </a:p>
          <a:p>
            <a:pPr eaLnBrk="1" hangingPunct="1"/>
            <a:r>
              <a:rPr lang="en-US" dirty="0" smtClean="0"/>
              <a:t>Leaving very big files and old data can cost the organizations</a:t>
            </a: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ransition advTm="43375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pPr marL="457200" indent="-457200" eaLnBrk="1" hangingPunct="1"/>
            <a:r>
              <a:rPr lang="en-US" dirty="0" smtClean="0"/>
              <a:t>Discoveries and Future work</a:t>
            </a:r>
            <a:endParaRPr lang="en-US" dirty="0" smtClean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9144000" cy="5562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Two formidable challenges to privacy:</a:t>
            </a:r>
          </a:p>
          <a:p>
            <a:pPr lvl="1" eaLnBrk="1" hangingPunct="1"/>
            <a:r>
              <a:rPr lang="en-US" sz="2000" dirty="0" smtClean="0"/>
              <a:t>Data need to transfer forever and how can we make it secure all the time.</a:t>
            </a:r>
          </a:p>
          <a:p>
            <a:pPr lvl="1" eaLnBrk="1" hangingPunct="1"/>
            <a:r>
              <a:rPr lang="en-US" sz="2000" dirty="0" smtClean="0"/>
              <a:t>Human mistakes ( giving wrong permissions to wrong people)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Disclosures of data and keys have become </a:t>
            </a:r>
            <a:r>
              <a:rPr lang="en-US" sz="2000" dirty="0" smtClean="0"/>
              <a:t>commonplace</a:t>
            </a:r>
          </a:p>
          <a:p>
            <a:pPr lvl="1" eaLnBrk="1" hangingPunct="1"/>
            <a:r>
              <a:rPr lang="en-US" sz="2000" dirty="0" smtClean="0"/>
              <a:t>Some of the applications came online to provide secure transfer and they suffer from data leakage.</a:t>
            </a:r>
          </a:p>
          <a:p>
            <a:pPr lvl="1" eaLnBrk="1" hangingPunct="1"/>
            <a:endParaRPr lang="en-US" sz="500" dirty="0" smtClean="0"/>
          </a:p>
          <a:p>
            <a:pPr eaLnBrk="1" hangingPunct="1"/>
            <a:r>
              <a:rPr lang="en-US" sz="2400" dirty="0" smtClean="0"/>
              <a:t>(</a:t>
            </a:r>
            <a:r>
              <a:rPr lang="en-US" sz="2400" dirty="0" smtClean="0"/>
              <a:t>SEEBURGER Managed File Transfer Wins Award for Data Leakage Protection) beyond SFTP.</a:t>
            </a:r>
          </a:p>
          <a:p>
            <a:pPr eaLnBrk="1" hangingPunct="1"/>
            <a:r>
              <a:rPr lang="en-US" sz="2400" dirty="0" smtClean="0"/>
              <a:t>Textastic</a:t>
            </a:r>
            <a:r>
              <a:rPr lang="en-US" sz="2400" dirty="0" smtClean="0"/>
              <a:t> 2.1 for </a:t>
            </a:r>
            <a:r>
              <a:rPr lang="en-US" sz="2400" dirty="0" smtClean="0"/>
              <a:t>iPad</a:t>
            </a:r>
            <a:r>
              <a:rPr lang="en-US" sz="2400" dirty="0" smtClean="0"/>
              <a:t> adds SFTP support and more FTP options</a:t>
            </a:r>
          </a:p>
          <a:p>
            <a:pPr eaLnBrk="1" hangingPunct="1"/>
            <a:r>
              <a:rPr lang="en-US" sz="2400" dirty="0" smtClean="0"/>
              <a:t>Make easy use of </a:t>
            </a:r>
            <a:r>
              <a:rPr lang="en-US" sz="2400" dirty="0" smtClean="0"/>
              <a:t>sftp</a:t>
            </a:r>
            <a:r>
              <a:rPr lang="en-US" sz="2400" dirty="0" smtClean="0"/>
              <a:t> for wireless</a:t>
            </a:r>
          </a:p>
          <a:p>
            <a:pPr eaLnBrk="1" hangingPunct="1"/>
            <a:endParaRPr lang="en-US" sz="5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advTm="63688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1|11.1|38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9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 1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FFFFFF"/>
      </a:accent3>
      <a:accent4>
        <a:srgbClr val="21212B"/>
      </a:accent4>
      <a:accent5>
        <a:srgbClr val="C8CECA"/>
      </a:accent5>
      <a:accent6>
        <a:srgbClr val="9C815D"/>
      </a:accent6>
      <a:hlink>
        <a:srgbClr val="0000FF"/>
      </a:hlink>
      <a:folHlink>
        <a:srgbClr val="800080"/>
      </a:folHlink>
    </a:clrScheme>
    <a:fontScheme name="Clarit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arity 1">
        <a:dk1>
          <a:srgbClr val="292934"/>
        </a:dk1>
        <a:lt1>
          <a:srgbClr val="FFFFFF"/>
        </a:lt1>
        <a:dk2>
          <a:srgbClr val="D2533C"/>
        </a:dk2>
        <a:lt2>
          <a:srgbClr val="F3F2DC"/>
        </a:lt2>
        <a:accent1>
          <a:srgbClr val="93A299"/>
        </a:accent1>
        <a:accent2>
          <a:srgbClr val="AD8F67"/>
        </a:accent2>
        <a:accent3>
          <a:srgbClr val="FFFFFF"/>
        </a:accent3>
        <a:accent4>
          <a:srgbClr val="21212B"/>
        </a:accent4>
        <a:accent5>
          <a:srgbClr val="C8CECA"/>
        </a:accent5>
        <a:accent6>
          <a:srgbClr val="9C815D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</TotalTime>
  <Words>474</Words>
  <Application>Microsoft Office PowerPoint</Application>
  <PresentationFormat>On-screen Show (4:3)</PresentationFormat>
  <Paragraphs>74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Lucida Sans Unicode</vt:lpstr>
      <vt:lpstr>Wingdings 3</vt:lpstr>
      <vt:lpstr>Verdana</vt:lpstr>
      <vt:lpstr>Wingdings 2</vt:lpstr>
      <vt:lpstr>Wingdings</vt:lpstr>
      <vt:lpstr>Arial Unicode MS</vt:lpstr>
      <vt:lpstr>Arial Black</vt:lpstr>
      <vt:lpstr>Clarity</vt:lpstr>
      <vt:lpstr>Concourse</vt:lpstr>
      <vt:lpstr>Secure File Transfer Protocol (SFTP)   </vt:lpstr>
      <vt:lpstr>Outline</vt:lpstr>
      <vt:lpstr>Background </vt:lpstr>
      <vt:lpstr>SFTP Benefits</vt:lpstr>
      <vt:lpstr>Implementation and Applications</vt:lpstr>
      <vt:lpstr>Applications </vt:lpstr>
      <vt:lpstr>Highest-level results </vt:lpstr>
      <vt:lpstr>Pitfalls and Challenges</vt:lpstr>
      <vt:lpstr>Discoveries and Future work</vt:lpstr>
      <vt:lpstr>Secure File Transfer Protocol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SIGCOMM Paper Presentation “Understanding Network Failures in Data Centers: Measurement, Analysis, and Implications”</dc:title>
  <dc:creator>Dell User</dc:creator>
  <cp:lastModifiedBy>stedla</cp:lastModifiedBy>
  <cp:revision>76</cp:revision>
  <cp:lastPrinted>2012-04-16T17:06:49Z</cp:lastPrinted>
  <dcterms:created xsi:type="dcterms:W3CDTF">2011-11-17T18:41:16Z</dcterms:created>
  <dcterms:modified xsi:type="dcterms:W3CDTF">2012-04-28T07:59:44Z</dcterms:modified>
</cp:coreProperties>
</file>