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Override3.xml" ContentType="application/vnd.openxmlformats-officedocument.themeOverride+xml"/>
  <Default Extension="wmf" ContentType="image/x-wmf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theme/themeOverride4.xml" ContentType="application/vnd.openxmlformats-officedocument.themeOverr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86" r:id="rId2"/>
  </p:sldMasterIdLst>
  <p:notesMasterIdLst>
    <p:notesMasterId r:id="rId13"/>
  </p:notesMasterIdLst>
  <p:sldIdLst>
    <p:sldId id="309" r:id="rId3"/>
    <p:sldId id="258" r:id="rId4"/>
    <p:sldId id="286" r:id="rId5"/>
    <p:sldId id="310" r:id="rId6"/>
    <p:sldId id="298" r:id="rId7"/>
    <p:sldId id="311" r:id="rId8"/>
    <p:sldId id="312" r:id="rId9"/>
    <p:sldId id="304" r:id="rId10"/>
    <p:sldId id="306" r:id="rId11"/>
    <p:sldId id="313" r:id="rId12"/>
  </p:sldIdLst>
  <p:sldSz cx="9144000" cy="6858000" type="screen4x3"/>
  <p:notesSz cx="7077075" cy="93932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DDD"/>
    <a:srgbClr val="996633"/>
    <a:srgbClr val="FF00FF"/>
    <a:srgbClr val="009900"/>
    <a:srgbClr val="FF0000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7" autoAdjust="0"/>
    <p:restoredTop sz="75904" autoAdjust="0"/>
  </p:normalViewPr>
  <p:slideViewPr>
    <p:cSldViewPr>
      <p:cViewPr>
        <p:scale>
          <a:sx n="66" d="100"/>
          <a:sy n="66" d="100"/>
        </p:scale>
        <p:origin x="-1260" y="-3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7050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0" tIns="47055" rIns="94110" bIns="47055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08438" y="0"/>
            <a:ext cx="3067050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0" tIns="47055" rIns="94110" bIns="4705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0625" y="704850"/>
            <a:ext cx="4695825" cy="35226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8025" y="4462463"/>
            <a:ext cx="5661025" cy="422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0" tIns="47055" rIns="94110" bIns="4705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21750"/>
            <a:ext cx="3067050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0" tIns="47055" rIns="94110" bIns="47055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08438" y="8921750"/>
            <a:ext cx="3067050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0" tIns="47055" rIns="94110" bIns="47055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CBAABEAB-E75D-43E7-856C-D731AA32082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BAABEAB-E75D-43E7-856C-D731AA320825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charset="0"/>
            </a:endParaRPr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7E6F3A5-C2EA-4C04-8393-8F618CDBECEB}" type="slidenum">
              <a:rPr lang="en-US" smtClean="0">
                <a:latin typeface="Arial" charset="0"/>
              </a:rPr>
              <a:pPr/>
              <a:t>2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>
                <a:latin typeface="Arial" charset="0"/>
              </a:rPr>
              <a:t>The tradeoff of the availability, timeout and security must be weight against performance.  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BAABEAB-E75D-43E7-856C-D731AA320825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BAABEAB-E75D-43E7-856C-D731AA320825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C35AFE-AE35-45B3-A138-32628844943A}" type="datetime1">
              <a:rPr lang="en-US" smtClean="0"/>
              <a:pPr>
                <a:defRPr/>
              </a:pPr>
              <a:t>4/30/2012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Author: Roshnee Ravikumar        Suneetha Tedla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81C8C1-1B2D-4C27-9375-70C04C9B7BC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B5AC89-A59B-433B-8AC0-F7B45471470A}" type="datetime1">
              <a:rPr lang="en-US" smtClean="0"/>
              <a:pPr>
                <a:defRPr/>
              </a:pPr>
              <a:t>4/30/2012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Author: Roshnee Ravikumar        Suneetha Tedla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579D7F-0728-4D62-BD91-FC38D11D952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0"/>
            <a:ext cx="2057400" cy="5943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33400"/>
            <a:ext cx="6019800" cy="5943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9FC09F-17E1-45AE-9310-61AD36B9EC3D}" type="datetime1">
              <a:rPr lang="en-US" smtClean="0"/>
              <a:pPr>
                <a:defRPr/>
              </a:pPr>
              <a:t>4/30/2012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Author: Roshnee Ravikumar        Suneetha Tedla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D7603D-7526-4D9D-A6D4-F5663000AD5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876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876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082EBD-B86B-4D7E-ABFD-8772C49E7B0E}" type="datetime1">
              <a:rPr lang="en-US" smtClean="0"/>
              <a:pPr>
                <a:defRPr/>
              </a:pPr>
              <a:t>4/30/2012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Author: Roshnee Ravikumar        Suneetha Tedla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398713-EA25-430F-92A0-05945ABF81B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 dirty="0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/>
              <a:gdLst>
                <a:gd name="T0" fmla="*/ 0 w 5760"/>
                <a:gd name="T1" fmla="*/ 0 h 528"/>
                <a:gd name="T2" fmla="*/ 9108074 w 5760"/>
                <a:gd name="T3" fmla="*/ 0 h 528"/>
                <a:gd name="T4" fmla="*/ 9108074 w 5760"/>
                <a:gd name="T5" fmla="*/ 838869 h 528"/>
                <a:gd name="T6" fmla="*/ 75901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 dirty="0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B3FBB533-1EB4-4D87-BDCB-B4BA97D1E3B1}" type="datetime1">
              <a:rPr lang="en-US" smtClean="0"/>
              <a:pPr>
                <a:defRPr/>
              </a:pPr>
              <a:t>4/30/2012</a:t>
            </a:fld>
            <a:endParaRPr lang="en-US" dirty="0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en-US" smtClean="0"/>
              <a:t>Author: Roshnee Ravikumar        Suneetha Tedla</a:t>
            </a:r>
            <a:endParaRPr lang="en-US" dirty="0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4890B695-72D1-4D20-BD98-0846239E3E5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9EFFC7-6B01-4772-AE71-37F4ECC01B6F}" type="datetime1">
              <a:rPr lang="en-US" smtClean="0"/>
              <a:pPr>
                <a:defRPr/>
              </a:pPr>
              <a:t>4/30/2012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Author: Roshnee Ravikumar        Suneetha Tedla</a:t>
            </a:r>
            <a:endParaRPr lang="en-US" dirty="0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95427A-AADA-477B-AEC9-85DE2E555B6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7ED7109-2A72-44B2-BC55-383EC53C7FC3}" type="datetime1">
              <a:rPr lang="en-US" smtClean="0"/>
              <a:pPr>
                <a:defRPr/>
              </a:pPr>
              <a:t>4/30/2012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 smtClean="0"/>
              <a:t>Author: Roshnee Ravikumar        Suneetha Tedla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FCED46F-9719-4EE7-BB38-3EA46D16311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03CA2F8-A31E-4293-BD1D-70F3A5BB67B9}" type="datetime1">
              <a:rPr lang="en-US" smtClean="0"/>
              <a:pPr>
                <a:defRPr/>
              </a:pPr>
              <a:t>4/30/2012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 smtClean="0"/>
              <a:t>Author: Roshnee Ravikumar        Suneetha Tedla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C80E526-120F-4054-A419-E924297345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DB2175A-6FA3-4C84-9BFF-91C4A720025F}" type="datetime1">
              <a:rPr lang="en-US" smtClean="0"/>
              <a:pPr>
                <a:defRPr/>
              </a:pPr>
              <a:t>4/30/2012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 smtClean="0"/>
              <a:t>Author: Roshnee Ravikumar        Suneetha Tedla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17F40ED-7A20-4B1D-A3AD-88A5815EEB8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3E40E9B-6133-4317-B1FB-189955BF699C}" type="datetime1">
              <a:rPr lang="en-US" smtClean="0"/>
              <a:pPr>
                <a:defRPr/>
              </a:pPr>
              <a:t>4/30/2012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 smtClean="0"/>
              <a:t>Author: Roshnee Ravikumar        Suneetha Tedla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59332C6-F048-483B-AB4E-8C62C610214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77FACD-970F-4718-B59C-AB8C7978C241}" type="datetime1">
              <a:rPr lang="en-US" smtClean="0"/>
              <a:pPr>
                <a:defRPr/>
              </a:pPr>
              <a:t>4/30/2012</a:t>
            </a:fld>
            <a:endParaRPr lang="en-US" dirty="0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Author: Roshnee Ravikumar        Suneetha Tedla</a:t>
            </a:r>
            <a:endParaRPr lang="en-US" dirty="0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BA3A82-EA36-465D-A4B0-B2ADA8BE02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86FC1D-5FF1-4238-9D60-A14A1CB24B65}" type="datetime1">
              <a:rPr lang="en-US" smtClean="0"/>
              <a:pPr>
                <a:defRPr/>
              </a:pPr>
              <a:t>4/30/2012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Author: Roshnee Ravikumar        Suneetha Tedla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91E0D5-B1FF-4913-96AE-6D20171D670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D4E3E73-F128-4CAE-BD41-E2F803111A6D}" type="datetime1">
              <a:rPr lang="en-US" smtClean="0"/>
              <a:pPr>
                <a:defRPr/>
              </a:pPr>
              <a:t>4/30/2012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 smtClean="0"/>
              <a:t>Author: Roshnee Ravikumar        Suneetha Tedla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F72A056-F93E-4BC0-8F00-6AC24F31012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Freeform 1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3802505 w 5591"/>
              <a:gd name="T3" fmla="*/ 0 h 588"/>
              <a:gd name="T4" fmla="*/ 3802505 w 5591"/>
              <a:gd name="T5" fmla="*/ 838200 h 588"/>
              <a:gd name="T6" fmla="*/ 31688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127D3EEA-C070-440B-A1DD-5497D54D8D43}" type="datetime1">
              <a:rPr lang="en-US" smtClean="0"/>
              <a:pPr>
                <a:defRPr/>
              </a:pPr>
              <a:t>4/30/2012</a:t>
            </a:fld>
            <a:endParaRPr lang="en-US" dirty="0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US" smtClean="0"/>
              <a:t>Author: Roshnee Ravikumar        Suneetha Tedla</a:t>
            </a:r>
            <a:endParaRPr lang="en-US" dirty="0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0309D9E1-C9EE-4326-BCD5-89608E58D99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CE904E-7C30-45E8-A5C3-82425702FCCE}" type="datetime1">
              <a:rPr lang="en-US" smtClean="0"/>
              <a:pPr>
                <a:defRPr/>
              </a:pPr>
              <a:t>4/30/2012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Author: Roshnee Ravikumar        Suneetha Tedla</a:t>
            </a:r>
            <a:endParaRPr lang="en-US" dirty="0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2FEA1E-55AD-4BA7-AF7A-AD0072143DF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7B4AE8-7CCF-49B8-939D-694AF7BA5F15}" type="datetime1">
              <a:rPr lang="en-US" smtClean="0"/>
              <a:pPr>
                <a:defRPr/>
              </a:pPr>
              <a:t>4/30/2012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Author: Roshnee Ravikumar        Suneetha Tedla</a:t>
            </a:r>
            <a:endParaRPr lang="en-US" dirty="0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47EF2D-4E0D-40E1-9A49-47FBC7B31AC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4B1457-2298-416C-8220-A32F0596B7BC}" type="datetime1">
              <a:rPr lang="en-US" smtClean="0"/>
              <a:pPr>
                <a:defRPr/>
              </a:pPr>
              <a:t>4/30/2012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Author: Roshnee Ravikumar        Suneetha Tedla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15373C-18B1-4E96-98D9-1CEC3B161E7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DB3D71-066F-436F-BD8B-B3AE08FA3C23}" type="datetime1">
              <a:rPr lang="en-US" smtClean="0"/>
              <a:pPr>
                <a:defRPr/>
              </a:pPr>
              <a:t>4/30/2012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Author: Roshnee Ravikumar        Suneetha Tedla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1CCA40-DE60-4B83-9D8F-91CB42082ED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E74622-B614-401B-95BB-59AE6AE175A0}" type="datetime1">
              <a:rPr lang="en-US" smtClean="0"/>
              <a:pPr>
                <a:defRPr/>
              </a:pPr>
              <a:t>4/30/2012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Author: Roshnee Ravikumar        Suneetha Tedla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4DE65A-61C8-4BE7-8E1D-A576811904B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4B3B4F-9BB3-409A-89B1-273AB3B2DCC2}" type="datetime1">
              <a:rPr lang="en-US" smtClean="0"/>
              <a:pPr>
                <a:defRPr/>
              </a:pPr>
              <a:t>4/30/2012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Author: Roshnee Ravikumar        Suneetha Tedla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03202A-CE36-4CEA-8487-932F0800EE1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ED763C-0B11-4A49-8106-720D15E3BB0D}" type="datetime1">
              <a:rPr lang="en-US" smtClean="0"/>
              <a:pPr>
                <a:defRPr/>
              </a:pPr>
              <a:t>4/30/2012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Author: Roshnee Ravikumar        Suneetha Tedla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F7DFFE-B005-4AD8-9B45-B6AB57F9980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DF5A2D-DA95-47D0-BBF6-BE615734EB02}" type="datetime1">
              <a:rPr lang="en-US" smtClean="0"/>
              <a:pPr>
                <a:defRPr/>
              </a:pPr>
              <a:t>4/30/2012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Author: Roshnee Ravikumar        Suneetha Tedla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E74C7-7B38-410E-82F7-778B592D9DF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09DA3A-AFCC-4F9D-AF11-C5424932CAE3}" type="datetime1">
              <a:rPr lang="en-US" smtClean="0"/>
              <a:pPr>
                <a:defRPr/>
              </a:pPr>
              <a:t>4/30/2012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Author: Roshnee Ravikumar        Suneetha Tedla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9D957C-F1F1-4CDA-BF76-BBBEBE490D9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DDDD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533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9050"/>
            <a:ext cx="28956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58B1553A-9A44-493E-BF82-F23832673839}" type="datetime1">
              <a:rPr lang="en-US" smtClean="0"/>
              <a:pPr>
                <a:defRPr/>
              </a:pPr>
              <a:t>4/30/2012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9050"/>
            <a:ext cx="4114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Author: Roshnee Ravikumar        Suneetha Tedla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BE9E7FCB-0D30-4089-A668-2B225B0015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796" r:id="rId2"/>
    <p:sldLayoutId id="2147483797" r:id="rId3"/>
    <p:sldLayoutId id="2147483798" r:id="rId4"/>
    <p:sldLayoutId id="2147483799" r:id="rId5"/>
    <p:sldLayoutId id="2147483800" r:id="rId6"/>
    <p:sldLayoutId id="2147483801" r:id="rId7"/>
    <p:sldLayoutId id="2147483802" r:id="rId8"/>
    <p:sldLayoutId id="2147483803" r:id="rId9"/>
    <p:sldLayoutId id="2147483804" r:id="rId10"/>
    <p:sldLayoutId id="2147483805" r:id="rId11"/>
    <p:sldLayoutId id="2147483806" r:id="rId1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9pPr>
    </p:titleStyle>
    <p:bodyStyle>
      <a:lvl1pPr marL="182563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000">
          <a:solidFill>
            <a:schemeClr val="tx1"/>
          </a:solidFill>
          <a:latin typeface="+mn-lt"/>
        </a:defRPr>
      </a:lvl2pPr>
      <a:lvl3pPr marL="73025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Arial" charset="0"/>
        <a:buChar char="•"/>
        <a:defRPr>
          <a:solidFill>
            <a:schemeClr val="tx1"/>
          </a:solidFill>
          <a:latin typeface="+mn-lt"/>
        </a:defRPr>
      </a:lvl3pPr>
      <a:lvl4pPr marL="1004888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1600">
          <a:solidFill>
            <a:schemeClr val="tx1"/>
          </a:solidFill>
          <a:latin typeface="+mn-lt"/>
        </a:defRPr>
      </a:lvl4pPr>
      <a:lvl5pPr marL="1187450" indent="-1365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charset="0"/>
        <a:buChar char="•"/>
        <a:defRPr sz="1400">
          <a:solidFill>
            <a:schemeClr val="tx1"/>
          </a:solidFill>
          <a:latin typeface="+mn-lt"/>
        </a:defRPr>
      </a:lvl5pPr>
      <a:lvl6pPr marL="1644650" indent="-1365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pitchFamily="34" charset="0"/>
        <a:buChar char="•"/>
        <a:defRPr sz="1400">
          <a:solidFill>
            <a:schemeClr val="tx1"/>
          </a:solidFill>
          <a:latin typeface="+mn-lt"/>
        </a:defRPr>
      </a:lvl6pPr>
      <a:lvl7pPr marL="2101850" indent="-1365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pitchFamily="34" charset="0"/>
        <a:buChar char="•"/>
        <a:defRPr sz="1400">
          <a:solidFill>
            <a:schemeClr val="tx1"/>
          </a:solidFill>
          <a:latin typeface="+mn-lt"/>
        </a:defRPr>
      </a:lvl7pPr>
      <a:lvl8pPr marL="2559050" indent="-1365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pitchFamily="34" charset="0"/>
        <a:buChar char="•"/>
        <a:defRPr sz="1400">
          <a:solidFill>
            <a:schemeClr val="tx1"/>
          </a:solidFill>
          <a:latin typeface="+mn-lt"/>
        </a:defRPr>
      </a:lvl8pPr>
      <a:lvl9pPr marL="3016250" indent="-1365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pitchFamily="34" charset="0"/>
        <a:buChar char="•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2051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3802505 w 5591"/>
              <a:gd name="T3" fmla="*/ 0 h 588"/>
              <a:gd name="T4" fmla="*/ 3802505 w 5591"/>
              <a:gd name="T5" fmla="*/ 838200 h 588"/>
              <a:gd name="T6" fmla="*/ 31688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57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074BDD55-55BE-4897-A021-BD3C1DF9C483}" type="datetime1">
              <a:rPr lang="en-US" smtClean="0"/>
              <a:pPr>
                <a:defRPr/>
              </a:pPr>
              <a:t>4/30/2012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US" smtClean="0"/>
              <a:t>Author: Roshnee Ravikumar        Suneetha Tedla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77515569-3DD8-4B8C-BB3F-B22A604ED2F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1" r:id="rId1"/>
    <p:sldLayoutId id="2147483807" r:id="rId2"/>
    <p:sldLayoutId id="2147483812" r:id="rId3"/>
    <p:sldLayoutId id="2147483813" r:id="rId4"/>
    <p:sldLayoutId id="2147483814" r:id="rId5"/>
    <p:sldLayoutId id="2147483815" r:id="rId6"/>
    <p:sldLayoutId id="2147483808" r:id="rId7"/>
    <p:sldLayoutId id="2147483816" r:id="rId8"/>
    <p:sldLayoutId id="2147483817" r:id="rId9"/>
    <p:sldLayoutId id="2147483809" r:id="rId10"/>
    <p:sldLayoutId id="2147483810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File_access" TargetMode="External"/><Relationship Id="rId2" Type="http://schemas.openxmlformats.org/officeDocument/2006/relationships/hyperlink" Target="http://en.wikipedia.org/wiki/Network_protocol" TargetMode="External"/><Relationship Id="rId1" Type="http://schemas.openxmlformats.org/officeDocument/2006/relationships/slideLayout" Target="../slideLayouts/slideLayout14.xml"/><Relationship Id="rId6" Type="http://schemas.openxmlformats.org/officeDocument/2006/relationships/hyperlink" Target="http://en.wikipedia.org/wiki/Data_stream" TargetMode="External"/><Relationship Id="rId5" Type="http://schemas.openxmlformats.org/officeDocument/2006/relationships/hyperlink" Target="http://en.wikipedia.org/wiki/File_management" TargetMode="External"/><Relationship Id="rId4" Type="http://schemas.openxmlformats.org/officeDocument/2006/relationships/hyperlink" Target="http://en.wikipedia.org/wiki/File_transfer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4.xml"/><Relationship Id="rId1" Type="http://schemas.openxmlformats.org/officeDocument/2006/relationships/tags" Target="../tags/tag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4.xml"/><Relationship Id="rId1" Type="http://schemas.openxmlformats.org/officeDocument/2006/relationships/tags" Target="../tags/tag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66800" y="990600"/>
            <a:ext cx="7772400" cy="1600200"/>
          </a:xfrm>
          <a:noFill/>
          <a:ln/>
        </p:spPr>
        <p:txBody>
          <a:bodyPr>
            <a:normAutofit fontScale="90000"/>
          </a:bodyPr>
          <a:lstStyle/>
          <a:p>
            <a:pPr algn="l"/>
            <a:r>
              <a:rPr lang="en-US" sz="3600" dirty="0" smtClean="0">
                <a:effectLst/>
                <a:latin typeface="Helvetica" pitchFamily="34" charset="0"/>
              </a:rPr>
              <a:t>Secure File Transfer Protocol (SFTP)</a:t>
            </a:r>
            <a:br>
              <a:rPr lang="en-US" sz="3600" dirty="0" smtClean="0">
                <a:effectLst/>
                <a:latin typeface="Helvetica" pitchFamily="34" charset="0"/>
              </a:rPr>
            </a:br>
            <a:r>
              <a:rPr lang="en-US" sz="3200" dirty="0" smtClean="0">
                <a:effectLst/>
              </a:rPr>
              <a:t> </a:t>
            </a:r>
            <a:br>
              <a:rPr lang="en-US" sz="3200" dirty="0" smtClean="0">
                <a:effectLst/>
              </a:rPr>
            </a:br>
            <a:endParaRPr lang="en-US" sz="3200" dirty="0" smtClean="0">
              <a:effectLst/>
            </a:endParaRPr>
          </a:p>
        </p:txBody>
      </p:sp>
      <p:pic>
        <p:nvPicPr>
          <p:cNvPr id="17411" name="Picture 3" descr="j019538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9800" y="3352800"/>
            <a:ext cx="2667000" cy="21336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819400" y="3352800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latin typeface="Helvetica" pitchFamily="34" charset="0"/>
              </a:rPr>
              <a:t>Roshnee Ravikumar  Suneetha Tedla</a:t>
            </a:r>
            <a:endParaRPr lang="en-US" b="1" i="1" dirty="0">
              <a:latin typeface="Helvetic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19200" y="2286000"/>
            <a:ext cx="7391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>
                <a:solidFill>
                  <a:srgbClr val="002060"/>
                </a:solidFill>
                <a:latin typeface="Helvetica" pitchFamily="34" charset="0"/>
              </a:rPr>
              <a:t>Not to be confused with Simple File Transfer Protocol or Secure file Transfer Protocol.</a:t>
            </a:r>
            <a:r>
              <a:rPr lang="en-US" sz="2000" i="1" dirty="0" smtClean="0">
                <a:latin typeface="Helvetica" pitchFamily="34" charset="0"/>
              </a:rPr>
              <a:t/>
            </a:r>
            <a:br>
              <a:rPr lang="en-US" sz="2000" i="1" dirty="0" smtClean="0">
                <a:latin typeface="Helvetica" pitchFamily="34" charset="0"/>
              </a:rPr>
            </a:br>
            <a:endParaRPr lang="en-US" sz="2000" i="1" dirty="0">
              <a:latin typeface="Helvetica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6C60D07-D1FF-457D-B3E0-6003F5024879}" type="datetime1">
              <a:rPr lang="en-US" smtClean="0"/>
              <a:pPr>
                <a:defRPr/>
              </a:pPr>
              <a:t>4/30/2012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90B695-72D1-4D20-BD98-0846239E3E53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152400" y="6400800"/>
            <a:ext cx="3124200" cy="373063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Author: </a:t>
            </a:r>
            <a:r>
              <a:rPr lang="en-US" dirty="0" err="1" smtClean="0"/>
              <a:t>Roshnee</a:t>
            </a:r>
            <a:r>
              <a:rPr lang="en-US" dirty="0" smtClean="0"/>
              <a:t> </a:t>
            </a:r>
            <a:r>
              <a:rPr lang="en-US" dirty="0" err="1" smtClean="0"/>
              <a:t>Ravikumar</a:t>
            </a:r>
            <a:r>
              <a:rPr lang="en-US" dirty="0" smtClean="0"/>
              <a:t> </a:t>
            </a:r>
            <a:r>
              <a:rPr lang="en-US" dirty="0" smtClean="0"/>
              <a:t>and Suneetha </a:t>
            </a:r>
            <a:r>
              <a:rPr lang="en-US" dirty="0" smtClean="0"/>
              <a:t>Tedla</a:t>
            </a:r>
            <a:endParaRPr lang="en-US" dirty="0"/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en-US" dirty="0" smtClean="0"/>
              <a:t>Questions???????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0" dirty="0" smtClean="0">
                <a:effectLst/>
              </a:rPr>
              <a:t>Secure File Transfer Protocol</a:t>
            </a:r>
            <a:endParaRPr lang="en-US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524000" y="1981200"/>
            <a:ext cx="69342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65125" marR="0" lvl="0" indent="-255588" algn="l" defTabSz="914400" rtl="0" eaLnBrk="0" fontAlgn="base" latinLnBrk="0" hangingPunct="0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Tx/>
              <a:buNone/>
              <a:tabLst/>
              <a:defRPr/>
            </a:pPr>
            <a:endParaRPr kumimoji="0" lang="en-US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" name="Picture 4" descr="MCj0383550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3800" y="1524000"/>
            <a:ext cx="5181600" cy="4267200"/>
          </a:xfrm>
          <a:prstGeom prst="rect">
            <a:avLst/>
          </a:prstGeom>
          <a:noFill/>
        </p:spPr>
      </p:pic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75E3E2-6E79-444A-86EE-08866A59AC2A}" type="datetime1">
              <a:rPr lang="en-US" smtClean="0"/>
              <a:pPr>
                <a:defRPr/>
              </a:pPr>
              <a:t>4/30/2012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95427A-AADA-477B-AEC9-85DE2E555B68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Author: Roshnee Ravikumar        Suneetha Tedla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eaLnBrk="1" hangingPunct="1">
              <a:buFont typeface="Arial" charset="0"/>
              <a:buAutoNum type="arabicPeriod"/>
            </a:pPr>
            <a:r>
              <a:rPr lang="en-US" dirty="0" smtClean="0">
                <a:latin typeface="Helvetica" pitchFamily="34" charset="0"/>
              </a:rPr>
              <a:t>Background </a:t>
            </a:r>
          </a:p>
          <a:p>
            <a:pPr marL="457200" indent="-457200" eaLnBrk="1" hangingPunct="1"/>
            <a:r>
              <a:rPr lang="en-US" dirty="0" smtClean="0">
                <a:latin typeface="Helvetica" pitchFamily="34" charset="0"/>
              </a:rPr>
              <a:t>Why SFTP?  </a:t>
            </a:r>
          </a:p>
          <a:p>
            <a:pPr marL="457200" indent="-457200" eaLnBrk="1" hangingPunct="1"/>
            <a:r>
              <a:rPr lang="en-US" dirty="0" smtClean="0">
                <a:latin typeface="Helvetica" pitchFamily="34" charset="0"/>
              </a:rPr>
              <a:t>What is it? </a:t>
            </a:r>
          </a:p>
          <a:p>
            <a:pPr marL="457200" indent="-457200" eaLnBrk="1" hangingPunct="1"/>
            <a:r>
              <a:rPr lang="en-US" dirty="0" smtClean="0">
                <a:latin typeface="Helvetica" pitchFamily="34" charset="0"/>
              </a:rPr>
              <a:t>When we use it?</a:t>
            </a:r>
          </a:p>
          <a:p>
            <a:pPr marL="457200" indent="-457200" eaLnBrk="1" hangingPunct="1">
              <a:buFont typeface="Arial" charset="0"/>
              <a:buAutoNum type="arabicPeriod"/>
            </a:pPr>
            <a:r>
              <a:rPr lang="en-US" dirty="0" smtClean="0">
                <a:latin typeface="Helvetica" pitchFamily="34" charset="0"/>
              </a:rPr>
              <a:t>SFTP implementation and Application</a:t>
            </a:r>
          </a:p>
          <a:p>
            <a:pPr marL="457200" indent="-457200" eaLnBrk="1" hangingPunct="1">
              <a:buFont typeface="Arial" charset="0"/>
              <a:buAutoNum type="arabicPeriod"/>
            </a:pPr>
            <a:r>
              <a:rPr lang="en-US" dirty="0" smtClean="0">
                <a:latin typeface="Helvetica" pitchFamily="34" charset="0"/>
              </a:rPr>
              <a:t>Pitfalls and challenges</a:t>
            </a:r>
          </a:p>
          <a:p>
            <a:pPr marL="457200" indent="-457200" eaLnBrk="1" hangingPunct="1">
              <a:buFont typeface="Arial" charset="0"/>
              <a:buAutoNum type="arabicPeriod"/>
            </a:pPr>
            <a:r>
              <a:rPr lang="en-US" dirty="0" smtClean="0">
                <a:latin typeface="Helvetica" pitchFamily="34" charset="0"/>
              </a:rPr>
              <a:t>Future work</a:t>
            </a:r>
          </a:p>
        </p:txBody>
      </p:sp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latin typeface="Helvetica" pitchFamily="34" charset="0"/>
              </a:rPr>
              <a:t>Outline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76F5F13-FA8F-41DE-A0A3-028C71704BE1}" type="datetime1">
              <a:rPr lang="en-US" smtClean="0"/>
              <a:pPr>
                <a:defRPr/>
              </a:pPr>
              <a:t>4/30/2012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95427A-AADA-477B-AEC9-85DE2E555B6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Author: Roshnee Ravikumar        Suneetha Tedla</a:t>
            </a:r>
            <a:endParaRPr lang="en-US" dirty="0"/>
          </a:p>
        </p:txBody>
      </p:sp>
    </p:spTree>
  </p:cSld>
  <p:clrMapOvr>
    <a:masterClrMapping/>
  </p:clrMapOvr>
  <p:transition advTm="18265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864100"/>
          </a:xfrm>
        </p:spPr>
        <p:txBody>
          <a:bodyPr/>
          <a:lstStyle/>
          <a:p>
            <a:pPr marL="457200" indent="-457200" eaLnBrk="1" hangingPunct="1">
              <a:buNone/>
            </a:pPr>
            <a:r>
              <a:rPr lang="en-US" sz="2000" b="1" dirty="0" smtClean="0"/>
              <a:t>Why SFTP?  </a:t>
            </a:r>
          </a:p>
          <a:p>
            <a:pPr marL="457200" indent="-457200" eaLnBrk="1" hangingPunct="1">
              <a:buNone/>
            </a:pPr>
            <a:r>
              <a:rPr lang="en-US" sz="2200" dirty="0" smtClean="0">
                <a:latin typeface="Helvetica" pitchFamily="34" charset="0"/>
              </a:rPr>
              <a:t>We are shutting off clear-text FTP access because when you log in with your username and password, people snooping on the network can capture all information sent.</a:t>
            </a:r>
          </a:p>
          <a:p>
            <a:pPr marL="457200" indent="-457200" eaLnBrk="1" hangingPunct="1">
              <a:buNone/>
            </a:pPr>
            <a:endParaRPr lang="en-US" sz="1800" dirty="0" smtClean="0">
              <a:latin typeface="Helvetica" pitchFamily="34" charset="0"/>
            </a:endParaRPr>
          </a:p>
          <a:p>
            <a:pPr marL="457200" indent="-457200" eaLnBrk="1" hangingPunct="1">
              <a:buNone/>
            </a:pPr>
            <a:r>
              <a:rPr lang="en-US" sz="2000" b="1" dirty="0" smtClean="0">
                <a:latin typeface="Helvetica" pitchFamily="34" charset="0"/>
              </a:rPr>
              <a:t>What is SFTP?</a:t>
            </a:r>
          </a:p>
          <a:p>
            <a:pPr marL="457200" indent="-457200" eaLnBrk="1" hangingPunct="1">
              <a:buNone/>
            </a:pPr>
            <a:r>
              <a:rPr lang="en-US" sz="2200" dirty="0" smtClean="0">
                <a:latin typeface="Helvetica" pitchFamily="34" charset="0"/>
              </a:rPr>
              <a:t>SSH File Transfer Protocol (also Secret File Transfer </a:t>
            </a:r>
            <a:r>
              <a:rPr lang="en-US" sz="2200" dirty="0" err="1" smtClean="0">
                <a:latin typeface="Helvetica" pitchFamily="34" charset="0"/>
              </a:rPr>
              <a:t>Protocol,Secure</a:t>
            </a:r>
            <a:r>
              <a:rPr lang="en-US" sz="2200" dirty="0" smtClean="0">
                <a:latin typeface="Helvetica" pitchFamily="34" charset="0"/>
              </a:rPr>
              <a:t> FTP, or SFTP) is a </a:t>
            </a:r>
            <a:r>
              <a:rPr lang="en-US" sz="2200" dirty="0" smtClean="0">
                <a:solidFill>
                  <a:srgbClr val="002060"/>
                </a:solidFill>
                <a:latin typeface="Helvetica" pitchFamily="34" charset="0"/>
                <a:hlinkClick r:id="rId2" action="ppaction://hlinkfile" tooltip="Network protocol"/>
              </a:rPr>
              <a:t>network protocol</a:t>
            </a:r>
            <a:r>
              <a:rPr lang="en-US" sz="2200" dirty="0" smtClean="0">
                <a:solidFill>
                  <a:srgbClr val="002060"/>
                </a:solidFill>
                <a:latin typeface="Helvetica" pitchFamily="34" charset="0"/>
              </a:rPr>
              <a:t> </a:t>
            </a:r>
            <a:r>
              <a:rPr lang="en-US" sz="2200" dirty="0" smtClean="0">
                <a:latin typeface="Helvetica" pitchFamily="34" charset="0"/>
              </a:rPr>
              <a:t>that provides </a:t>
            </a:r>
            <a:r>
              <a:rPr lang="en-US" sz="2200" dirty="0" smtClean="0">
                <a:latin typeface="Helvetica" pitchFamily="34" charset="0"/>
                <a:hlinkClick r:id="rId3" action="ppaction://hlinkfile" tooltip="File access"/>
              </a:rPr>
              <a:t>file access</a:t>
            </a:r>
            <a:r>
              <a:rPr lang="en-US" sz="2200" dirty="0" smtClean="0">
                <a:latin typeface="Helvetica" pitchFamily="34" charset="0"/>
              </a:rPr>
              <a:t>, </a:t>
            </a:r>
            <a:r>
              <a:rPr lang="en-US" sz="2200" dirty="0" smtClean="0">
                <a:latin typeface="Helvetica" pitchFamily="34" charset="0"/>
                <a:hlinkClick r:id="rId4" action="ppaction://hlinkfile" tooltip="File transfer"/>
              </a:rPr>
              <a:t>file transfer</a:t>
            </a:r>
            <a:r>
              <a:rPr lang="en-US" sz="2200" dirty="0" smtClean="0">
                <a:latin typeface="Helvetica" pitchFamily="34" charset="0"/>
              </a:rPr>
              <a:t>, and </a:t>
            </a:r>
            <a:r>
              <a:rPr lang="en-US" sz="2200" dirty="0" smtClean="0">
                <a:latin typeface="Helvetica" pitchFamily="34" charset="0"/>
                <a:hlinkClick r:id="rId5" action="ppaction://hlinkfile" tooltip="File management"/>
              </a:rPr>
              <a:t>file management</a:t>
            </a:r>
            <a:r>
              <a:rPr lang="en-US" sz="2200" dirty="0" smtClean="0">
                <a:latin typeface="Helvetica" pitchFamily="34" charset="0"/>
              </a:rPr>
              <a:t> functionalities over any reliable </a:t>
            </a:r>
            <a:r>
              <a:rPr lang="en-US" sz="2200" dirty="0" smtClean="0">
                <a:latin typeface="Helvetica" pitchFamily="34" charset="0"/>
                <a:hlinkClick r:id="rId6" action="ppaction://hlinkfile" tooltip="Data stream"/>
              </a:rPr>
              <a:t>data stream</a:t>
            </a:r>
            <a:r>
              <a:rPr lang="en-US" sz="2200" dirty="0" smtClean="0">
                <a:latin typeface="Helvetica" pitchFamily="34" charset="0"/>
              </a:rPr>
              <a:t>. (SSH) version 2.0 to provide secure file transfer capability</a:t>
            </a:r>
          </a:p>
          <a:p>
            <a:pPr marL="457200" indent="-457200" eaLnBrk="1" hangingPunct="1">
              <a:buNone/>
            </a:pPr>
            <a:r>
              <a:rPr lang="en-US" sz="2000" b="1" dirty="0" smtClean="0">
                <a:latin typeface="Helvetica" pitchFamily="34" charset="0"/>
              </a:rPr>
              <a:t>When we use it?</a:t>
            </a:r>
          </a:p>
          <a:p>
            <a:pPr marL="457200" indent="-457200" eaLnBrk="1" hangingPunct="1">
              <a:buNone/>
            </a:pPr>
            <a:r>
              <a:rPr lang="en-US" sz="2000" dirty="0" smtClean="0">
                <a:latin typeface="Helvetica" pitchFamily="34" charset="0"/>
              </a:rPr>
              <a:t>Big files, Regulatory transactions, Audits, Sensitive information</a:t>
            </a:r>
          </a:p>
          <a:p>
            <a:pPr eaLnBrk="1" hangingPunct="1"/>
            <a:endParaRPr lang="en-US" sz="2000" dirty="0" smtClean="0">
              <a:latin typeface="Helvetica" pitchFamily="34" charset="0"/>
            </a:endParaRPr>
          </a:p>
          <a:p>
            <a:pPr eaLnBrk="1" hangingPunct="1">
              <a:buFont typeface="Wingdings 3" pitchFamily="18" charset="2"/>
              <a:buNone/>
            </a:pPr>
            <a:endParaRPr lang="en-US" sz="2000" dirty="0" smtClean="0">
              <a:latin typeface="Helvetica" pitchFamily="34" charset="0"/>
            </a:endParaRPr>
          </a:p>
        </p:txBody>
      </p:sp>
      <p:sp>
        <p:nvSpPr>
          <p:cNvPr id="7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marL="457200" indent="-457200" algn="ctr" eaLnBrk="1" hangingPunct="1"/>
            <a:r>
              <a:rPr lang="en-US" sz="4400" dirty="0" smtClean="0"/>
              <a:t>Background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8CD4DCA-983E-48B9-871E-DE7A68C6888B}" type="datetime1">
              <a:rPr lang="en-US" smtClean="0"/>
              <a:pPr>
                <a:defRPr/>
              </a:pPr>
              <a:t>4/30/2012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95427A-AADA-477B-AEC9-85DE2E555B68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Author: Roshnee Ravikumar        Suneetha Tedla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>
                <a:latin typeface="Helvetica" pitchFamily="34" charset="0"/>
              </a:rPr>
              <a:t>Encrypted username/passwords</a:t>
            </a:r>
          </a:p>
          <a:p>
            <a:pPr lvl="0"/>
            <a:r>
              <a:rPr lang="en-US" dirty="0" smtClean="0">
                <a:latin typeface="Helvetica" pitchFamily="34" charset="0"/>
              </a:rPr>
              <a:t>Encrypted data transfers</a:t>
            </a:r>
          </a:p>
          <a:p>
            <a:pPr lvl="0"/>
            <a:r>
              <a:rPr lang="en-US" dirty="0" smtClean="0">
                <a:latin typeface="Helvetica" pitchFamily="34" charset="0"/>
              </a:rPr>
              <a:t>Prevent users from reading other users ftp data</a:t>
            </a:r>
          </a:p>
          <a:p>
            <a:pPr lvl="0"/>
            <a:r>
              <a:rPr lang="en-US" dirty="0" smtClean="0">
                <a:latin typeface="Helvetica" pitchFamily="34" charset="0"/>
              </a:rPr>
              <a:t>Prevent full command line access from outside users</a:t>
            </a:r>
          </a:p>
          <a:p>
            <a:pPr lvl="0"/>
            <a:r>
              <a:rPr lang="en-US" dirty="0" smtClean="0">
                <a:latin typeface="Helvetica" pitchFamily="34" charset="0"/>
              </a:rPr>
              <a:t>Prevent full command line access from any internet facing connection</a:t>
            </a:r>
          </a:p>
          <a:p>
            <a:pPr lvl="0"/>
            <a:r>
              <a:rPr lang="en-US" dirty="0" smtClean="0">
                <a:latin typeface="Helvetica" pitchFamily="34" charset="0"/>
              </a:rPr>
              <a:t>Allow full command line access to System admin from internal network opening ‘ssh’ on port 2222</a:t>
            </a:r>
            <a:endParaRPr lang="en-US" dirty="0">
              <a:latin typeface="Helvetica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SFTP Benefits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912BD74-6658-4B33-8BE3-4B70E1AF9053}" type="datetime1">
              <a:rPr lang="en-US" smtClean="0"/>
              <a:pPr>
                <a:defRPr/>
              </a:pPr>
              <a:t>4/30/2012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95427A-AADA-477B-AEC9-85DE2E555B68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Author: Roshnee Ravikumar        Suneetha Tedla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/>
              <a:t>Implementation and Applications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§"/>
              <a:defRPr/>
            </a:pPr>
            <a:r>
              <a:rPr lang="en-US" sz="2800" dirty="0" smtClean="0">
                <a:latin typeface="Helvetica" pitchFamily="34" charset="0"/>
              </a:rPr>
              <a:t>Implementations to understand secure data transfer ( protocols, software)</a:t>
            </a:r>
          </a:p>
          <a:p>
            <a:pPr marL="914400" lvl="1" indent="-457200" eaLnBrk="1" hangingPunct="1">
              <a:buFont typeface="Arial" pitchFamily="34" charset="0"/>
              <a:buChar char="•"/>
              <a:defRPr/>
            </a:pPr>
            <a:r>
              <a:rPr lang="en-US" sz="2800" dirty="0" smtClean="0">
                <a:latin typeface="Helvetica" pitchFamily="34" charset="0"/>
              </a:rPr>
              <a:t>openssh-server, /usr/local/etc/sshd_config</a:t>
            </a:r>
          </a:p>
          <a:p>
            <a:pPr marL="914400" lvl="1" indent="-457200" eaLnBrk="1" hangingPunct="1">
              <a:buFont typeface="Arial" pitchFamily="34" charset="0"/>
              <a:buChar char="•"/>
              <a:defRPr/>
            </a:pPr>
            <a:r>
              <a:rPr lang="en-US" sz="2800" dirty="0" smtClean="0">
                <a:latin typeface="Helvetica" pitchFamily="34" charset="0"/>
              </a:rPr>
              <a:t>Uses SSH-2</a:t>
            </a:r>
          </a:p>
          <a:p>
            <a:pPr marL="914400" lvl="1" indent="-457200" eaLnBrk="1" hangingPunct="1">
              <a:buFont typeface="Arial" pitchFamily="34" charset="0"/>
              <a:buChar char="•"/>
              <a:defRPr/>
            </a:pPr>
            <a:r>
              <a:rPr lang="en-US" sz="2800" dirty="0" smtClean="0">
                <a:latin typeface="Helvetica" pitchFamily="34" charset="0"/>
              </a:rPr>
              <a:t>wxWidgets: 2.8.11 </a:t>
            </a:r>
          </a:p>
          <a:p>
            <a:pPr marL="914400" lvl="1" indent="-457200" eaLnBrk="1" hangingPunct="1">
              <a:buFont typeface="Arial" pitchFamily="34" charset="0"/>
              <a:buChar char="•"/>
              <a:defRPr/>
            </a:pPr>
            <a:r>
              <a:rPr lang="en-US" sz="2800" dirty="0" smtClean="0">
                <a:latin typeface="Helvetica" pitchFamily="34" charset="0"/>
              </a:rPr>
              <a:t>GnuTLS: 2.10.2</a:t>
            </a:r>
          </a:p>
          <a:p>
            <a:pPr marL="914400" lvl="1" indent="-457200" eaLnBrk="1" hangingPunct="1">
              <a:buFont typeface="Arial" pitchFamily="34" charset="0"/>
              <a:buChar char="•"/>
              <a:defRPr/>
            </a:pPr>
            <a:r>
              <a:rPr lang="en-US" sz="2800" dirty="0" smtClean="0">
                <a:latin typeface="Helvetica" pitchFamily="34" charset="0"/>
              </a:rPr>
              <a:t>Key Authorizations</a:t>
            </a:r>
          </a:p>
          <a:p>
            <a:pPr marL="914400" lvl="1" indent="-457200" eaLnBrk="1" hangingPunct="1">
              <a:buFont typeface="Arial" pitchFamily="34" charset="0"/>
              <a:buChar char="•"/>
              <a:defRPr/>
            </a:pPr>
            <a:r>
              <a:rPr lang="en-US" sz="2800" dirty="0" smtClean="0">
                <a:latin typeface="Helvetica" pitchFamily="34" charset="0"/>
              </a:rPr>
              <a:t>Certificates</a:t>
            </a:r>
          </a:p>
          <a:p>
            <a:pPr lvl="1" eaLnBrk="1" hangingPunct="1">
              <a:buNone/>
              <a:defRPr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08265D2-3B84-415A-8842-98674C980C5C}" type="datetime1">
              <a:rPr lang="en-US" smtClean="0"/>
              <a:pPr>
                <a:defRPr/>
              </a:pPr>
              <a:t>4/30/2012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95427A-AADA-477B-AEC9-85DE2E555B68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Author: Roshnee Ravikumar        Suneetha Tedla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ransition advTm="82609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58812" indent="-457200" eaLnBrk="1" hangingPunct="1">
              <a:buNone/>
              <a:defRPr/>
            </a:pP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sz="2800" dirty="0" smtClean="0">
                <a:latin typeface="Helvetica" pitchFamily="34" charset="0"/>
              </a:rPr>
              <a:t>Filezilla (Open Source) (uses as client)</a:t>
            </a:r>
          </a:p>
          <a:p>
            <a:pPr lvl="1">
              <a:buFont typeface="Arial" pitchFamily="34" charset="0"/>
              <a:buChar char="•"/>
            </a:pPr>
            <a:r>
              <a:rPr lang="en-US" sz="2800" dirty="0" smtClean="0">
                <a:latin typeface="Helvetica" pitchFamily="34" charset="0"/>
              </a:rPr>
              <a:t>WS-FTP Pro (client)</a:t>
            </a:r>
          </a:p>
          <a:p>
            <a:pPr lvl="1">
              <a:buFont typeface="Arial" pitchFamily="34" charset="0"/>
              <a:buChar char="•"/>
            </a:pPr>
            <a:r>
              <a:rPr lang="en-US" sz="2800" dirty="0" smtClean="0">
                <a:latin typeface="Helvetica" pitchFamily="34" charset="0"/>
              </a:rPr>
              <a:t>Open-</a:t>
            </a:r>
            <a:r>
              <a:rPr lang="en-US" sz="2800" dirty="0" err="1" smtClean="0">
                <a:latin typeface="Helvetica" pitchFamily="34" charset="0"/>
              </a:rPr>
              <a:t>ssh</a:t>
            </a:r>
            <a:r>
              <a:rPr lang="en-US" sz="2800" dirty="0" smtClean="0">
                <a:latin typeface="Helvetica" pitchFamily="34" charset="0"/>
              </a:rPr>
              <a:t> (Software)</a:t>
            </a:r>
          </a:p>
          <a:p>
            <a:pPr lvl="1">
              <a:buFont typeface="Arial" pitchFamily="34" charset="0"/>
              <a:buChar char="•"/>
            </a:pPr>
            <a:r>
              <a:rPr lang="en-US" sz="2800" dirty="0" err="1" smtClean="0">
                <a:latin typeface="Helvetica" pitchFamily="34" charset="0"/>
              </a:rPr>
              <a:t>WinSCP</a:t>
            </a:r>
            <a:r>
              <a:rPr lang="en-US" sz="2800" dirty="0" smtClean="0">
                <a:latin typeface="Helvetica" pitchFamily="34" charset="0"/>
              </a:rPr>
              <a:t>  ( Windows Client)</a:t>
            </a:r>
          </a:p>
          <a:p>
            <a:pPr lvl="1">
              <a:buFont typeface="Arial" pitchFamily="34" charset="0"/>
              <a:buChar char="•"/>
            </a:pPr>
            <a:r>
              <a:rPr lang="en-US" sz="2800" dirty="0" smtClean="0">
                <a:latin typeface="Helvetica" pitchFamily="34" charset="0"/>
              </a:rPr>
              <a:t>FLASHFXP ( Software)</a:t>
            </a:r>
          </a:p>
          <a:p>
            <a:pPr lvl="1">
              <a:buFont typeface="Arial" pitchFamily="34" charset="0"/>
              <a:buChar char="•"/>
            </a:pPr>
            <a:r>
              <a:rPr lang="en-US" sz="2800" dirty="0" smtClean="0">
                <a:latin typeface="Helvetica" pitchFamily="34" charset="0"/>
              </a:rPr>
              <a:t>SEEBURGER( cloud computing)</a:t>
            </a:r>
          </a:p>
          <a:p>
            <a:pPr lvl="1">
              <a:buFont typeface="Arial" pitchFamily="34" charset="0"/>
              <a:buChar char="•"/>
            </a:pPr>
            <a:r>
              <a:rPr lang="en-US" sz="2800" dirty="0" smtClean="0">
                <a:latin typeface="Helvetica" pitchFamily="34" charset="0"/>
              </a:rPr>
              <a:t>Cyberduck (Cloud computing)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Applications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7B05A6C-0749-4B7E-B596-62A6AF3BEFD6}" type="datetime1">
              <a:rPr lang="en-US" smtClean="0"/>
              <a:pPr>
                <a:defRPr/>
              </a:pPr>
              <a:t>4/30/2012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95427A-AADA-477B-AEC9-85DE2E555B68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Author: Roshnee Ravikumar        Suneetha Tedla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Arial" pitchFamily="34" charset="0"/>
              <a:buChar char="•"/>
              <a:defRPr/>
            </a:pPr>
            <a:r>
              <a:rPr lang="en-US" sz="3200" dirty="0" smtClean="0">
                <a:solidFill>
                  <a:srgbClr val="0000FF"/>
                </a:solidFill>
                <a:latin typeface="Helvetica" pitchFamily="34" charset="0"/>
              </a:rPr>
              <a:t>Benefits are </a:t>
            </a:r>
            <a:r>
              <a:rPr lang="en-US" sz="3200" dirty="0" smtClean="0">
                <a:latin typeface="Helvetica" pitchFamily="34" charset="0"/>
              </a:rPr>
              <a:t>Secret sharing</a:t>
            </a:r>
            <a:r>
              <a:rPr lang="en-US" sz="3200" dirty="0" smtClean="0">
                <a:solidFill>
                  <a:srgbClr val="0000FF"/>
                </a:solidFill>
                <a:latin typeface="Helvetica" pitchFamily="34" charset="0"/>
              </a:rPr>
              <a:t> </a:t>
            </a:r>
            <a:r>
              <a:rPr lang="en-US" sz="3200" dirty="0" smtClean="0">
                <a:latin typeface="Helvetica" pitchFamily="34" charset="0"/>
              </a:rPr>
              <a:t>files and security, integrity, faster then traditional posting</a:t>
            </a:r>
          </a:p>
          <a:p>
            <a:pPr lvl="1">
              <a:buNone/>
              <a:defRPr/>
            </a:pPr>
            <a:endParaRPr lang="en-US" sz="3200" dirty="0" smtClean="0">
              <a:latin typeface="Helvetica" pitchFamily="34" charset="0"/>
            </a:endParaRPr>
          </a:p>
          <a:p>
            <a:pPr lvl="1">
              <a:buFont typeface="Arial" pitchFamily="34" charset="0"/>
              <a:buChar char="•"/>
              <a:defRPr/>
            </a:pPr>
            <a:r>
              <a:rPr lang="en-US" sz="3200" dirty="0" smtClean="0">
                <a:solidFill>
                  <a:srgbClr val="FF0000"/>
                </a:solidFill>
                <a:latin typeface="Helvetica" pitchFamily="34" charset="0"/>
              </a:rPr>
              <a:t>Tradeoffs </a:t>
            </a:r>
            <a:r>
              <a:rPr lang="en-US" sz="3200" dirty="0" smtClean="0">
                <a:latin typeface="Helvetica" pitchFamily="34" charset="0"/>
              </a:rPr>
              <a:t>are necessary like performance and Exchanging keys or passwords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400" dirty="0" smtClean="0"/>
              <a:t>Highest-level results</a:t>
            </a:r>
            <a:br>
              <a:rPr lang="en-US" sz="4400" dirty="0" smtClean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BF2F11F-EB7D-442C-886F-353C97AAF036}" type="datetime1">
              <a:rPr lang="en-US" smtClean="0"/>
              <a:pPr>
                <a:defRPr/>
              </a:pPr>
              <a:t>4/30/2012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95427A-AADA-477B-AEC9-85DE2E555B68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Author: Roshnee Ravikumar        Suneetha Tedla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Pitfalls and Challenges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991600" cy="5410200"/>
          </a:xfrm>
        </p:spPr>
        <p:txBody>
          <a:bodyPr/>
          <a:lstStyle/>
          <a:p>
            <a:pPr eaLnBrk="1" hangingPunct="1"/>
            <a:r>
              <a:rPr lang="en-US" sz="2800" i="1" dirty="0" smtClean="0">
                <a:latin typeface="Helvetica" pitchFamily="34" charset="0"/>
              </a:rPr>
              <a:t>security</a:t>
            </a:r>
            <a:r>
              <a:rPr lang="en-US" sz="2800" dirty="0" smtClean="0">
                <a:latin typeface="Helvetica" pitchFamily="34" charset="0"/>
              </a:rPr>
              <a:t> vulnerability in applications and software</a:t>
            </a:r>
          </a:p>
          <a:p>
            <a:pPr eaLnBrk="1" hangingPunct="1"/>
            <a:endParaRPr lang="en-US" sz="2800" dirty="0" smtClean="0">
              <a:latin typeface="Helvetica" pitchFamily="34" charset="0"/>
            </a:endParaRPr>
          </a:p>
          <a:p>
            <a:r>
              <a:rPr lang="en-US" sz="2800" dirty="0" smtClean="0">
                <a:latin typeface="Helvetica" pitchFamily="34" charset="0"/>
              </a:rPr>
              <a:t>The Administrator user, password and software management and has to send an password to the users through an email and this is not good method</a:t>
            </a:r>
          </a:p>
          <a:p>
            <a:r>
              <a:rPr lang="en-US" sz="2800" dirty="0" smtClean="0">
                <a:latin typeface="Helvetica" pitchFamily="34" charset="0"/>
              </a:rPr>
              <a:t>Port forwarding and TLS</a:t>
            </a:r>
          </a:p>
          <a:p>
            <a:r>
              <a:rPr lang="en-US" sz="2800" dirty="0" smtClean="0">
                <a:latin typeface="Helvetica" pitchFamily="34" charset="0"/>
              </a:rPr>
              <a:t>Data Volume ( Reliable Networks???)</a:t>
            </a:r>
          </a:p>
          <a:p>
            <a:pPr eaLnBrk="1" hangingPunct="1"/>
            <a:r>
              <a:rPr lang="en-US" sz="2800" dirty="0" smtClean="0">
                <a:latin typeface="Helvetica" pitchFamily="34" charset="0"/>
              </a:rPr>
              <a:t>If the users does not clean up the old data and the files may be filled up the disk and admin has to come up with cron jobs to clean. </a:t>
            </a:r>
          </a:p>
          <a:p>
            <a:pPr eaLnBrk="1" hangingPunct="1"/>
            <a:r>
              <a:rPr lang="en-US" sz="2800" dirty="0" smtClean="0">
                <a:latin typeface="Helvetica" pitchFamily="34" charset="0"/>
              </a:rPr>
              <a:t>Data </a:t>
            </a:r>
            <a:r>
              <a:rPr lang="en-US" sz="2800" dirty="0" err="1" smtClean="0">
                <a:latin typeface="Helvetica" pitchFamily="34" charset="0"/>
              </a:rPr>
              <a:t>Accumalation</a:t>
            </a:r>
            <a:r>
              <a:rPr lang="en-US" sz="2800" dirty="0" smtClean="0">
                <a:latin typeface="Helvetica" pitchFamily="34" charset="0"/>
              </a:rPr>
              <a:t>.</a:t>
            </a:r>
          </a:p>
          <a:p>
            <a:pPr lvl="1" eaLnBrk="1" hangingPunct="1">
              <a:buFont typeface="Wingdings" pitchFamily="2" charset="2"/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A442421-F4FE-4FE0-8131-A9678ECA8A81}" type="datetime1">
              <a:rPr lang="en-US" smtClean="0"/>
              <a:pPr>
                <a:defRPr/>
              </a:pPr>
              <a:t>4/30/2012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95427A-AADA-477B-AEC9-85DE2E555B68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Author: Roshnee Ravikumar        Suneetha Tedla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ransition advTm="43375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90600"/>
          </a:xfrm>
        </p:spPr>
        <p:txBody>
          <a:bodyPr>
            <a:normAutofit/>
          </a:bodyPr>
          <a:lstStyle/>
          <a:p>
            <a:pPr marL="457200" indent="-457200" eaLnBrk="1" hangingPunct="1"/>
            <a:r>
              <a:rPr lang="en-US" dirty="0" smtClean="0"/>
              <a:t>Discoveries and Future work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9144000" cy="5562600"/>
          </a:xfrm>
        </p:spPr>
        <p:txBody>
          <a:bodyPr/>
          <a:lstStyle/>
          <a:p>
            <a:pPr eaLnBrk="1" hangingPunct="1"/>
            <a:r>
              <a:rPr lang="en-US" sz="2400" dirty="0" smtClean="0">
                <a:latin typeface="Helvetica" pitchFamily="34" charset="0"/>
              </a:rPr>
              <a:t>Two formidable challenges to privacy:</a:t>
            </a:r>
          </a:p>
          <a:p>
            <a:pPr lvl="1" eaLnBrk="1" hangingPunct="1"/>
            <a:r>
              <a:rPr lang="en-US" sz="2400" dirty="0" smtClean="0">
                <a:latin typeface="Helvetica" pitchFamily="34" charset="0"/>
              </a:rPr>
              <a:t>Data need to transfer forever and how can we make it secure all the time.</a:t>
            </a:r>
          </a:p>
          <a:p>
            <a:pPr lvl="1" eaLnBrk="1" hangingPunct="1"/>
            <a:r>
              <a:rPr lang="en-US" sz="2400" dirty="0" smtClean="0">
                <a:latin typeface="Helvetica" pitchFamily="34" charset="0"/>
              </a:rPr>
              <a:t>Human mistakes ( giving wrong permissions to wrong people)</a:t>
            </a:r>
          </a:p>
          <a:p>
            <a:pPr lvl="1" eaLnBrk="1" hangingPunct="1"/>
            <a:r>
              <a:rPr lang="en-US" sz="2400" dirty="0" smtClean="0">
                <a:latin typeface="Helvetica" pitchFamily="34" charset="0"/>
              </a:rPr>
              <a:t>Disclosures of data and keys have become commonplace</a:t>
            </a:r>
          </a:p>
          <a:p>
            <a:pPr lvl="1" eaLnBrk="1" hangingPunct="1"/>
            <a:r>
              <a:rPr lang="en-US" sz="2400" dirty="0" smtClean="0">
                <a:latin typeface="Helvetica" pitchFamily="34" charset="0"/>
              </a:rPr>
              <a:t>Some of the applications came online to provide secure transfer and they suffer from data leakage.</a:t>
            </a:r>
          </a:p>
          <a:p>
            <a:pPr lvl="1" eaLnBrk="1" hangingPunct="1"/>
            <a:endParaRPr lang="en-US" sz="2400" dirty="0" smtClean="0">
              <a:latin typeface="Helvetica" pitchFamily="34" charset="0"/>
            </a:endParaRPr>
          </a:p>
          <a:p>
            <a:pPr eaLnBrk="1" hangingPunct="1"/>
            <a:r>
              <a:rPr lang="en-US" sz="2400" dirty="0" smtClean="0">
                <a:latin typeface="Helvetica" pitchFamily="34" charset="0"/>
              </a:rPr>
              <a:t>(SEEBURGER Managed File Transfer Wins Award for Data Leakage Protection) beyond SFTP.</a:t>
            </a:r>
          </a:p>
          <a:p>
            <a:pPr eaLnBrk="1" hangingPunct="1"/>
            <a:r>
              <a:rPr lang="en-US" sz="2400" dirty="0" smtClean="0">
                <a:latin typeface="Helvetica" pitchFamily="34" charset="0"/>
              </a:rPr>
              <a:t>Textastic 2.1 for iPad adds SFTP support and more FTP options Make easy use of sftp for wireless</a:t>
            </a:r>
          </a:p>
          <a:p>
            <a:pPr eaLnBrk="1" hangingPunct="1"/>
            <a:endParaRPr lang="en-US" sz="2400" dirty="0" smtClean="0">
              <a:latin typeface="Helvetica" pitchFamily="34" charset="0"/>
            </a:endParaRPr>
          </a:p>
          <a:p>
            <a:pPr eaLnBrk="1" hangingPunct="1"/>
            <a:endParaRPr lang="en-US" sz="2400" dirty="0" smtClean="0"/>
          </a:p>
          <a:p>
            <a:pPr eaLnBrk="1" hangingPunct="1"/>
            <a:endParaRPr lang="en-US" sz="2400" dirty="0" smtClean="0"/>
          </a:p>
          <a:p>
            <a:pPr eaLnBrk="1" hangingPunct="1"/>
            <a:endParaRPr lang="en-US" sz="2400" dirty="0" smtClean="0"/>
          </a:p>
          <a:p>
            <a:pPr eaLnBrk="1" hangingPunct="1"/>
            <a:endParaRPr lang="en-US" sz="2400" dirty="0" smtClean="0"/>
          </a:p>
          <a:p>
            <a:pPr eaLnBrk="1" hangingPunct="1"/>
            <a:endParaRPr lang="en-US" sz="2400" dirty="0" smtClean="0"/>
          </a:p>
          <a:p>
            <a:pPr eaLnBrk="1" hangingPunct="1"/>
            <a:endParaRPr lang="en-US" sz="2400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6C4BD54-ECD3-4F4E-A669-44944EDE1E57}" type="datetime1">
              <a:rPr lang="en-US" smtClean="0"/>
              <a:pPr>
                <a:defRPr/>
              </a:pPr>
              <a:t>4/30/2012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95427A-AADA-477B-AEC9-85DE2E555B68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Author: Roshnee Ravikumar        Suneetha Tedla</a:t>
            </a:r>
            <a:endParaRPr lang="en-US" dirty="0"/>
          </a:p>
        </p:txBody>
      </p:sp>
    </p:spTree>
  </p:cSld>
  <p:clrMapOvr>
    <a:masterClrMapping/>
  </p:clrMapOvr>
  <p:transition advTm="63688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3.1|11.1|38.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9.9"/>
</p:tagLst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 1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FFFFFF"/>
      </a:accent3>
      <a:accent4>
        <a:srgbClr val="21212B"/>
      </a:accent4>
      <a:accent5>
        <a:srgbClr val="C8CECA"/>
      </a:accent5>
      <a:accent6>
        <a:srgbClr val="9C815D"/>
      </a:accent6>
      <a:hlink>
        <a:srgbClr val="0000FF"/>
      </a:hlink>
      <a:folHlink>
        <a:srgbClr val="800080"/>
      </a:folHlink>
    </a:clrScheme>
    <a:fontScheme name="Clarit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larity 1">
        <a:dk1>
          <a:srgbClr val="292934"/>
        </a:dk1>
        <a:lt1>
          <a:srgbClr val="FFFFFF"/>
        </a:lt1>
        <a:dk2>
          <a:srgbClr val="D2533C"/>
        </a:dk2>
        <a:lt2>
          <a:srgbClr val="F3F2DC"/>
        </a:lt2>
        <a:accent1>
          <a:srgbClr val="93A299"/>
        </a:accent1>
        <a:accent2>
          <a:srgbClr val="AD8F67"/>
        </a:accent2>
        <a:accent3>
          <a:srgbClr val="FFFFFF"/>
        </a:accent3>
        <a:accent4>
          <a:srgbClr val="21212B"/>
        </a:accent4>
        <a:accent5>
          <a:srgbClr val="C8CECA"/>
        </a:accent5>
        <a:accent6>
          <a:srgbClr val="9C815D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954</TotalTime>
  <Words>573</Words>
  <Application>Microsoft Office PowerPoint</Application>
  <PresentationFormat>On-screen Show (4:3)</PresentationFormat>
  <Paragraphs>108</Paragraphs>
  <Slides>10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Clarity</vt:lpstr>
      <vt:lpstr>Concourse</vt:lpstr>
      <vt:lpstr>Secure File Transfer Protocol (SFTP)   </vt:lpstr>
      <vt:lpstr>Outline</vt:lpstr>
      <vt:lpstr>Background </vt:lpstr>
      <vt:lpstr>SFTP Benefits</vt:lpstr>
      <vt:lpstr>Implementation and Applications</vt:lpstr>
      <vt:lpstr>Applications </vt:lpstr>
      <vt:lpstr>Highest-level results </vt:lpstr>
      <vt:lpstr>Pitfalls and Challenges</vt:lpstr>
      <vt:lpstr>Discoveries and Future work</vt:lpstr>
      <vt:lpstr>Secure File Transfer Protocol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SIGCOMM Paper Presentation “Understanding Network Failures in Data Centers: Measurement, Analysis, and Implications”</dc:title>
  <dc:creator>Dell User</dc:creator>
  <cp:lastModifiedBy>stedla</cp:lastModifiedBy>
  <cp:revision>87</cp:revision>
  <cp:lastPrinted>2012-04-16T17:06:49Z</cp:lastPrinted>
  <dcterms:created xsi:type="dcterms:W3CDTF">2011-11-17T18:41:16Z</dcterms:created>
  <dcterms:modified xsi:type="dcterms:W3CDTF">2012-04-30T15:31:04Z</dcterms:modified>
</cp:coreProperties>
</file>