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9" r:id="rId1"/>
  </p:sldMasterIdLst>
  <p:notesMasterIdLst>
    <p:notesMasterId r:id="rId16"/>
  </p:notesMasterIdLst>
  <p:sldIdLst>
    <p:sldId id="256" r:id="rId2"/>
    <p:sldId id="257" r:id="rId3"/>
    <p:sldId id="259" r:id="rId4"/>
    <p:sldId id="269" r:id="rId5"/>
    <p:sldId id="263" r:id="rId6"/>
    <p:sldId id="265" r:id="rId7"/>
    <p:sldId id="264" r:id="rId8"/>
    <p:sldId id="262" r:id="rId9"/>
    <p:sldId id="266" r:id="rId10"/>
    <p:sldId id="267" r:id="rId11"/>
    <p:sldId id="270" r:id="rId12"/>
    <p:sldId id="271" r:id="rId13"/>
    <p:sldId id="268" r:id="rId14"/>
    <p:sldId id="272" r:id="rId15"/>
  </p:sldIdLst>
  <p:sldSz cx="9144000" cy="6858000" type="screen4x3"/>
  <p:notesSz cx="6858000" cy="9144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4619" autoAdjust="0"/>
  </p:normalViewPr>
  <p:slideViewPr>
    <p:cSldViewPr snapToGrid="0" snapToObjects="1">
      <p:cViewPr varScale="1">
        <p:scale>
          <a:sx n="112" d="100"/>
          <a:sy n="112" d="100"/>
        </p:scale>
        <p:origin x="-135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CA0D98-2C5C-3749-8672-63DB70B8CD98}" type="datetimeFigureOut">
              <a:rPr lang="en-US" smtClean="0"/>
              <a:pPr/>
              <a:t>4/29/12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DAA53B-319F-BE4D-BA53-EC034FACC5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854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easy to port across platforms and is effective in a cross-language framework. </a:t>
            </a:r>
          </a:p>
          <a:p>
            <a:r>
              <a:rPr lang="en-US" dirty="0" smtClean="0"/>
              <a:t>Poisoning a JS array spoils the DOM context. A JS array can be exploited with simple cross-site scripting in the browser. Here is a sample JS array.</a:t>
            </a:r>
          </a:p>
          <a:p>
            <a:r>
              <a:rPr lang="en-US" dirty="0" err="1" smtClean="0"/>
              <a:t>E.g</a:t>
            </a:r>
            <a:r>
              <a:rPr lang="en-US" dirty="0" smtClean="0"/>
              <a:t>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 array is passed by an auction site for a used laptop. If this array object is not properly sanitized on the server-side, a user can inject a script in the last field. This injection can compromise the browser and can be exploited by an attack agent.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DAA53B-319F-BE4D-BA53-EC034FACC5E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586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 To avoid security concerns, the Flash plugin has implemented policy-based access to other domains. This policy can be configured by placing the file </a:t>
            </a:r>
            <a:r>
              <a:rPr lang="en-US" dirty="0" err="1" smtClean="0"/>
              <a:t>crossdomain.xml</a:t>
            </a:r>
            <a:r>
              <a:rPr lang="en-US" dirty="0" smtClean="0"/>
              <a:t> at the root of the domain. If this file is left poorly configured – as is quite often the case – it opens up the possibility of cross-domain access.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DAA53B-319F-BE4D-BA53-EC034FACC5E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02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002D59-109C-427B-BC05-2D27E9EFDE33}" type="datetime4">
              <a:rPr lang="en-US" smtClean="0"/>
              <a:pPr>
                <a:defRPr/>
              </a:pPr>
              <a:t>April 29,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65C1C5-3D61-4AAB-AE02-B23BCC7EE19A}" type="datetime4">
              <a:rPr lang="en-US" smtClean="0"/>
              <a:pPr>
                <a:defRPr/>
              </a:pPr>
              <a:t>April 29, 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72D1A-08A2-4FDE-B69A-07A035B37C8A}" type="slidenum">
              <a:rPr lang="x-none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410CD9-A4A6-40B6-BB85-C143FAE1C11A}" type="datetime4">
              <a:rPr lang="en-US" smtClean="0"/>
              <a:pPr>
                <a:defRPr/>
              </a:pPr>
              <a:t>April 29, 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0369-350F-4FCF-AC29-89DF5306C68E}" type="slidenum">
              <a:rPr lang="x-none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82FFD5-608F-4703-B13E-42E05D1A3C9D}" type="datetime4">
              <a:rPr lang="en-US" smtClean="0"/>
              <a:pPr>
                <a:defRPr/>
              </a:pPr>
              <a:t>April 29, 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9504B-5F7A-47F4-B359-30528F5993F1}" type="slidenum">
              <a:rPr lang="x-none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780730-19CD-48AA-842B-9469371EE0E2}" type="datetime4">
              <a:rPr lang="en-US" smtClean="0"/>
              <a:pPr>
                <a:defRPr/>
              </a:pPr>
              <a:t>April 29, 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C7EF6-737A-4073-A2F2-E1B8FC018C7E}" type="slidenum">
              <a:rPr lang="x-none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24D9F2-2C40-4685-9E4E-F8B262147765}" type="datetime4">
              <a:rPr lang="en-US" smtClean="0"/>
              <a:pPr>
                <a:defRPr/>
              </a:pPr>
              <a:t>April 29, 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5663E-975E-48F3-BF4B-C35CE281A0DC}" type="slidenum">
              <a:rPr lang="x-none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EC812E-4D28-4601-ACC8-8C029415EBBB}" type="datetime4">
              <a:rPr lang="en-US" smtClean="0"/>
              <a:pPr>
                <a:defRPr/>
              </a:pPr>
              <a:t>April 29,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6BE94-3125-475A-B5FC-08D491CCB874}" type="slidenum">
              <a:rPr lang="x-none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78B19A-0C13-470B-8916-5D719D0E19D6}" type="datetime4">
              <a:rPr lang="en-US" smtClean="0"/>
              <a:pPr>
                <a:defRPr/>
              </a:pPr>
              <a:t>April 29, 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6BF7C-C041-49C0-99D4-EB45E03A0123}" type="slidenum">
              <a:rPr lang="x-none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F50E1F-7B92-483B-AA14-5B8DA17255BA}" type="datetime4">
              <a:rPr lang="en-US" smtClean="0"/>
              <a:pPr>
                <a:defRPr/>
              </a:pPr>
              <a:t>April 29, 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A029-D016-47F4-97B8-B7F3A4D8E068}" type="slidenum">
              <a:rPr lang="x-none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DE0D4E-B2C7-41FB-9DE5-419E503256C5}" type="datetime4">
              <a:rPr lang="en-US" smtClean="0"/>
              <a:pPr>
                <a:defRPr/>
              </a:pPr>
              <a:t>April 29, 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BFC6-1769-42EE-9490-724F5DBA8BE3}" type="slidenum">
              <a:rPr lang="x-none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6916CA-B801-4316-83BE-EFFE8EB0629A}" type="datetime4">
              <a:rPr lang="en-US" smtClean="0"/>
              <a:pPr>
                <a:defRPr/>
              </a:pPr>
              <a:t>April 29, 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1C222-D3C9-430F-A1E2-3FDA09C1314C}" type="slidenum">
              <a:rPr lang="x-none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2FFB58-D2A8-438C-8A27-02B9F837B191}" type="datetime4">
              <a:rPr lang="en-US" smtClean="0"/>
              <a:pPr>
                <a:defRPr/>
              </a:pPr>
              <a:t>April 29, 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C24D9F2-2C40-4685-9E4E-F8B262147765}" type="datetime4">
              <a:rPr lang="en-US" smtClean="0"/>
              <a:pPr>
                <a:defRPr/>
              </a:pPr>
              <a:t>April 29, 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BD35663E-975E-48F3-BF4B-C35CE281A0DC}" type="slidenum">
              <a:rPr lang="x-none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  <p:sldLayoutId id="2147483781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1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ajax/ajax_intro.asp" TargetMode="External"/><Relationship Id="rId4" Type="http://schemas.openxmlformats.org/officeDocument/2006/relationships/hyperlink" Target="http://www.net-security.org/" TargetMode="External"/><Relationship Id="rId5" Type="http://schemas.openxmlformats.org/officeDocument/2006/relationships/hyperlink" Target="http://www.scmagazine.com/" TargetMode="External"/><Relationship Id="rId6" Type="http://schemas.openxmlformats.org/officeDocument/2006/relationships/hyperlink" Target="http://www.scmagazine.com" TargetMode="External"/><Relationship Id="rId7" Type="http://schemas.openxmlformats.org/officeDocument/2006/relationships/hyperlink" Target="http://www.youtube.com/watch?v=tJXLRLDWjn4" TargetMode="External"/><Relationship Id="rId8" Type="http://schemas.openxmlformats.org/officeDocument/2006/relationships/hyperlink" Target="http://www.about.com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sp.net/aja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jpeg"/><Relationship Id="rId5" Type="http://schemas.openxmlformats.org/officeDocument/2006/relationships/image" Target="../media/image7.png"/><Relationship Id="rId6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4.jpe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Web Application with </a:t>
            </a:r>
            <a:r>
              <a:rPr lang="en-US" dirty="0" smtClean="0"/>
              <a:t>AJAX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CS 526 advanced interned and Web system</a:t>
            </a:r>
            <a:endParaRPr b="1" dirty="0"/>
          </a:p>
        </p:txBody>
      </p:sp>
      <p:sp>
        <p:nvSpPr>
          <p:cNvPr id="5" name="TextBox 4"/>
          <p:cNvSpPr txBox="1"/>
          <p:nvPr/>
        </p:nvSpPr>
        <p:spPr>
          <a:xfrm>
            <a:off x="6372876" y="5657671"/>
            <a:ext cx="27711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Presenters</a:t>
            </a:r>
          </a:p>
          <a:p>
            <a:pPr algn="ctr"/>
            <a:r>
              <a:rPr lang="en-US" dirty="0" smtClean="0"/>
              <a:t>Faris Kateb</a:t>
            </a:r>
          </a:p>
          <a:p>
            <a:pPr algn="ctr"/>
            <a:r>
              <a:rPr lang="en-US" dirty="0" smtClean="0"/>
              <a:t>Mohammed </a:t>
            </a:r>
            <a:r>
              <a:rPr lang="en-US" dirty="0" err="1" smtClean="0"/>
              <a:t>AbdulAziz</a:t>
            </a:r>
            <a:endParaRPr lang="en-US" dirty="0" smtClean="0"/>
          </a:p>
          <a:p>
            <a:pPr algn="ctr"/>
            <a:r>
              <a:rPr lang="en-US" dirty="0" smtClean="0"/>
              <a:t>Omar </a:t>
            </a:r>
            <a:r>
              <a:rPr lang="en-US" dirty="0" err="1" smtClean="0"/>
              <a:t>Alzahrani</a:t>
            </a:r>
            <a:endParaRPr lang="en-US" dirty="0"/>
          </a:p>
        </p:txBody>
      </p:sp>
      <p:pic>
        <p:nvPicPr>
          <p:cNvPr id="8" name="Picture 7" descr="imgres.jpe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158" y="3927256"/>
            <a:ext cx="2845649" cy="236634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Flash-based cross domain </a:t>
            </a:r>
            <a:r>
              <a:rPr lang="en-US" dirty="0" smtClean="0"/>
              <a:t>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325" y="1701158"/>
            <a:ext cx="7521575" cy="1686568"/>
          </a:xfrm>
        </p:spPr>
        <p:txBody>
          <a:bodyPr>
            <a:normAutofit fontScale="92500" lnSpcReduction="20000"/>
          </a:bodyPr>
          <a:lstStyle/>
          <a:p>
            <a:pPr>
              <a:buFont typeface="Arial"/>
              <a:buChar char="•"/>
            </a:pPr>
            <a:r>
              <a:rPr lang="en-US" sz="1800" dirty="0"/>
              <a:t>It is possible to make GET and POST requests from </a:t>
            </a:r>
            <a:r>
              <a:rPr lang="en-US" sz="1800" dirty="0" err="1"/>
              <a:t>JavaScripts</a:t>
            </a:r>
            <a:r>
              <a:rPr lang="en-US" sz="1800" dirty="0"/>
              <a:t> within a browser </a:t>
            </a:r>
            <a:r>
              <a:rPr lang="en-US" sz="1800" dirty="0" smtClean="0"/>
              <a:t>by using </a:t>
            </a:r>
            <a:r>
              <a:rPr lang="en-US" sz="1800" dirty="0"/>
              <a:t>a Flash plugin’s Ajax interface</a:t>
            </a:r>
            <a:r>
              <a:rPr lang="en-US" sz="1800" dirty="0" smtClean="0"/>
              <a:t>.</a:t>
            </a:r>
          </a:p>
          <a:p>
            <a:pPr>
              <a:buFont typeface="Arial"/>
              <a:buChar char="•"/>
            </a:pPr>
            <a:r>
              <a:rPr lang="en-US" sz="1800" dirty="0" smtClean="0"/>
              <a:t> </a:t>
            </a:r>
            <a:r>
              <a:rPr lang="en-US" sz="1800" dirty="0"/>
              <a:t>This also enables cross-domain calls to be made from any particular domain</a:t>
            </a:r>
            <a:r>
              <a:rPr lang="en-US" sz="1800" dirty="0" smtClean="0"/>
              <a:t>.</a:t>
            </a:r>
          </a:p>
          <a:p>
            <a:pPr>
              <a:buFont typeface="Arial"/>
              <a:buChar char="•"/>
            </a:pPr>
            <a:r>
              <a:rPr lang="en-US" sz="1800" dirty="0" smtClean="0"/>
              <a:t>Example </a:t>
            </a:r>
            <a:endParaRPr lang="en-US" sz="1800" dirty="0"/>
          </a:p>
        </p:txBody>
      </p:sp>
      <p:pic>
        <p:nvPicPr>
          <p:cNvPr id="6" name="Picture 5" descr="ajax-article.g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3766" y="3669922"/>
            <a:ext cx="4617602" cy="81487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247600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4" algn="ctr" rtl="0">
              <a:spcBef>
                <a:spcPct val="0"/>
              </a:spcBef>
            </a:pPr>
            <a:r>
              <a:rPr lang="en-US" sz="41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Malformed JS Object serialization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JavaScript supports (OOP).</a:t>
            </a:r>
          </a:p>
          <a:p>
            <a:r>
              <a:rPr lang="en-US" sz="1800" dirty="0" smtClean="0"/>
              <a:t>Allows the user to create an object using </a:t>
            </a:r>
          </a:p>
          <a:p>
            <a:pPr>
              <a:buNone/>
            </a:pPr>
            <a:r>
              <a:rPr lang="en-US" sz="1800" dirty="0" smtClean="0"/>
              <a:t>	"</a:t>
            </a:r>
            <a:r>
              <a:rPr lang="en-US" sz="1800" i="1" dirty="0" smtClean="0"/>
              <a:t>New Object()“.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Object can be serialized using Ajax and used by JavaScript code.</a:t>
            </a:r>
          </a:p>
          <a:p>
            <a:r>
              <a:rPr lang="en-US" sz="1800" dirty="0" smtClean="0"/>
              <a:t>Attacker can sends a malicious “subject” line embedded with script then it makes the receiver a victim of XSS.</a:t>
            </a:r>
            <a:endParaRPr lang="en-US" sz="1800" dirty="0"/>
          </a:p>
        </p:txBody>
      </p:sp>
      <p:grpSp>
        <p:nvGrpSpPr>
          <p:cNvPr id="6" name="Group 5"/>
          <p:cNvGrpSpPr/>
          <p:nvPr/>
        </p:nvGrpSpPr>
        <p:grpSpPr>
          <a:xfrm>
            <a:off x="6139732" y="1600201"/>
            <a:ext cx="2383128" cy="3354984"/>
            <a:chOff x="5571677" y="1600201"/>
            <a:chExt cx="2383128" cy="3354984"/>
          </a:xfrm>
        </p:grpSpPr>
        <p:pic>
          <p:nvPicPr>
            <p:cNvPr id="4" name="Picture 3" descr="msg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571677" y="1600201"/>
              <a:ext cx="2383128" cy="3027217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5" name="TextBox 4"/>
            <p:cNvSpPr txBox="1"/>
            <p:nvPr/>
          </p:nvSpPr>
          <p:spPr>
            <a:xfrm>
              <a:off x="7513659" y="4585853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[3]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JSON pair injection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JavaScript Object Notation (JSON) is a simple data exchange format which can contain object.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Attacker can inject a malicious script in either "</a:t>
            </a:r>
            <a:r>
              <a:rPr lang="en-US" i="1" dirty="0" smtClean="0"/>
              <a:t>Link</a:t>
            </a:r>
            <a:r>
              <a:rPr lang="en-US" dirty="0" smtClean="0"/>
              <a:t>" or "</a:t>
            </a:r>
            <a:r>
              <a:rPr lang="en-US" i="1" dirty="0" err="1" smtClean="0"/>
              <a:t>Desc</a:t>
            </a:r>
            <a:r>
              <a:rPr lang="en-US" dirty="0" smtClean="0"/>
              <a:t>" (XSS).</a:t>
            </a:r>
          </a:p>
          <a:p>
            <a:r>
              <a:rPr lang="en-US" dirty="0" smtClean="0"/>
              <a:t>Another way to serialize malicious content to the user.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1217153" y="2694587"/>
            <a:ext cx="5645458" cy="1096833"/>
            <a:chOff x="1217153" y="2694587"/>
            <a:chExt cx="5645458" cy="1096833"/>
          </a:xfrm>
        </p:grpSpPr>
        <p:pic>
          <p:nvPicPr>
            <p:cNvPr id="4" name="Picture 3" descr="json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17153" y="2694587"/>
              <a:ext cx="5530002" cy="76939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5" name="TextBox 4"/>
            <p:cNvSpPr txBox="1"/>
            <p:nvPr/>
          </p:nvSpPr>
          <p:spPr>
            <a:xfrm>
              <a:off x="6421465" y="3422088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[3]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tumblr_lu4n5av3W81r5twvgo1_500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37"/>
          <a:stretch/>
        </p:blipFill>
        <p:spPr>
          <a:xfrm>
            <a:off x="1466125" y="457215"/>
            <a:ext cx="6221270" cy="5783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006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400" dirty="0" smtClean="0"/>
              <a:t>[1] </a:t>
            </a:r>
            <a:r>
              <a:rPr lang="en-US" sz="1400" dirty="0" smtClean="0">
                <a:hlinkClick r:id="rId2"/>
              </a:rPr>
              <a:t>http://www.asp.net/ajax</a:t>
            </a:r>
            <a:r>
              <a:rPr lang="en-US" sz="1400" dirty="0" smtClean="0"/>
              <a:t>.</a:t>
            </a:r>
          </a:p>
          <a:p>
            <a:pPr>
              <a:buNone/>
            </a:pPr>
            <a:r>
              <a:rPr lang="en-US" sz="1400" dirty="0" smtClean="0"/>
              <a:t>[2] </a:t>
            </a:r>
            <a:r>
              <a:rPr lang="en-US" sz="1400" dirty="0" smtClean="0">
                <a:hlinkClick r:id="rId3"/>
              </a:rPr>
              <a:t>http://www.w3schools.com/ajax/ajax_intro.asp</a:t>
            </a:r>
            <a:r>
              <a:rPr lang="en-US" sz="1400" dirty="0" smtClean="0"/>
              <a:t>.</a:t>
            </a:r>
          </a:p>
          <a:p>
            <a:pPr>
              <a:buNone/>
            </a:pPr>
            <a:r>
              <a:rPr lang="en-US" sz="1400" dirty="0" smtClean="0"/>
              <a:t>[3</a:t>
            </a:r>
            <a:r>
              <a:rPr lang="en-US" sz="1400" dirty="0"/>
              <a:t>] Ajax Security Holes and Driving </a:t>
            </a:r>
            <a:r>
              <a:rPr lang="en-US" sz="1400" dirty="0" smtClean="0"/>
              <a:t>Factors </a:t>
            </a:r>
            <a:r>
              <a:rPr lang="en-US" sz="1400" dirty="0" smtClean="0">
                <a:hlinkClick r:id="rId4"/>
              </a:rPr>
              <a:t>http</a:t>
            </a:r>
            <a:r>
              <a:rPr lang="en-US" sz="1400" dirty="0" smtClean="0">
                <a:hlinkClick r:id="rId4"/>
              </a:rPr>
              <a:t>://www.net-security.org</a:t>
            </a:r>
            <a:r>
              <a:rPr lang="en-US" sz="1400" dirty="0" smtClean="0"/>
              <a:t>.</a:t>
            </a:r>
          </a:p>
          <a:p>
            <a:pPr>
              <a:buNone/>
            </a:pPr>
            <a:r>
              <a:rPr lang="en-US" sz="1400" dirty="0" smtClean="0"/>
              <a:t>[4] SC Magazine, Article: Hot or not: AJAX vulnerabilities,</a:t>
            </a:r>
            <a:r>
              <a:rPr lang="en-US" sz="1400" dirty="0" smtClean="0">
                <a:hlinkClick r:id="rId5"/>
              </a:rPr>
              <a:t> </a:t>
            </a:r>
            <a:r>
              <a:rPr lang="en-US" sz="1400" dirty="0" smtClean="0">
                <a:hlinkClick r:id="rId6"/>
              </a:rPr>
              <a:t>http://www.scmagazine.com</a:t>
            </a: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[5]</a:t>
            </a:r>
            <a:r>
              <a:rPr lang="en-US" sz="1400" dirty="0"/>
              <a:t> What is AJAX</a:t>
            </a:r>
            <a:r>
              <a:rPr lang="en-US" sz="1400" dirty="0" smtClean="0"/>
              <a:t>? </a:t>
            </a:r>
            <a:r>
              <a:rPr lang="en-US" sz="1400" dirty="0" smtClean="0">
                <a:hlinkClick r:id="rId7"/>
              </a:rPr>
              <a:t>http</a:t>
            </a:r>
            <a:r>
              <a:rPr lang="en-US" sz="1400" dirty="0">
                <a:hlinkClick r:id="rId7"/>
              </a:rPr>
              <a:t>://www.youtube.com/watch?v=</a:t>
            </a:r>
            <a:r>
              <a:rPr lang="en-US" sz="1400" dirty="0" smtClean="0">
                <a:hlinkClick r:id="rId7"/>
              </a:rPr>
              <a:t>tJXLRLDWjn4</a:t>
            </a:r>
            <a:r>
              <a:rPr lang="en-US" sz="1400" dirty="0" smtClean="0"/>
              <a:t> </a:t>
            </a: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[6] </a:t>
            </a:r>
            <a:r>
              <a:rPr lang="en-US" sz="1400" dirty="0" smtClean="0"/>
              <a:t>Article: AJAX Vulnerabilities: How Big the Threat?, </a:t>
            </a:r>
            <a:r>
              <a:rPr lang="en-US" sz="1400" dirty="0" smtClean="0">
                <a:hlinkClick r:id="rId8"/>
              </a:rPr>
              <a:t>http://</a:t>
            </a:r>
            <a:r>
              <a:rPr lang="en-US" sz="1400" dirty="0" smtClean="0">
                <a:hlinkClick r:id="rId8"/>
              </a:rPr>
              <a:t>www.about.com</a:t>
            </a: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Agenda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800" dirty="0" smtClean="0"/>
              <a:t>Introduction 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800" dirty="0" smtClean="0"/>
              <a:t>Background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800" dirty="0" smtClean="0"/>
              <a:t>What is Ajax?  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800" dirty="0" smtClean="0"/>
              <a:t>Security Vulnerabilities</a:t>
            </a: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</a:t>
            </a:r>
            <a:endParaRPr lang="en-US" dirty="0"/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smtClean="0"/>
              <a:t>What is “web application”?</a:t>
            </a:r>
          </a:p>
          <a:p>
            <a:pPr>
              <a:buFontTx/>
              <a:buChar char="-"/>
            </a:pPr>
            <a:r>
              <a:rPr lang="en-US" dirty="0" smtClean="0"/>
              <a:t>Client side scripts.</a:t>
            </a:r>
          </a:p>
          <a:p>
            <a:pPr>
              <a:buFontTx/>
              <a:buChar char="-"/>
            </a:pPr>
            <a:r>
              <a:rPr lang="en-US" dirty="0" smtClean="0"/>
              <a:t>Common Gateway Interface (CGI).</a:t>
            </a:r>
          </a:p>
          <a:p>
            <a:pPr>
              <a:buFontTx/>
              <a:buChar char="-"/>
            </a:pPr>
            <a:r>
              <a:rPr lang="en-US" dirty="0" err="1" smtClean="0"/>
              <a:t>Servlets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r>
              <a:rPr lang="en-US" dirty="0" smtClean="0"/>
              <a:t>ASP, PHP …etc.</a:t>
            </a:r>
          </a:p>
          <a:p>
            <a:pPr>
              <a:buFontTx/>
              <a:buChar char="-"/>
            </a:pPr>
            <a:r>
              <a:rPr lang="en-US" dirty="0" smtClean="0"/>
              <a:t>AJAX.</a:t>
            </a:r>
          </a:p>
        </p:txBody>
      </p:sp>
      <p:pic>
        <p:nvPicPr>
          <p:cNvPr id="5" name="Picture 4" descr="imgres.jpe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7200" y="132109"/>
            <a:ext cx="3606800" cy="22479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AJAX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- What’s AJAX?</a:t>
            </a:r>
          </a:p>
          <a:p>
            <a:pPr lvl="1"/>
            <a:r>
              <a:rPr lang="en-US" b="1" dirty="0">
                <a:solidFill>
                  <a:srgbClr val="0000FF"/>
                </a:solidFill>
                <a:latin typeface="Franklin Gothic Book" pitchFamily="34" charset="0"/>
              </a:rPr>
              <a:t>A</a:t>
            </a:r>
            <a:r>
              <a:rPr lang="en-US" b="1" dirty="0">
                <a:latin typeface="Franklin Gothic Book" pitchFamily="34" charset="0"/>
              </a:rPr>
              <a:t>synchronous </a:t>
            </a:r>
            <a:r>
              <a:rPr lang="en-US" b="1" dirty="0" err="1">
                <a:solidFill>
                  <a:srgbClr val="0000FF"/>
                </a:solidFill>
                <a:latin typeface="Franklin Gothic Book" pitchFamily="34" charset="0"/>
              </a:rPr>
              <a:t>J</a:t>
            </a:r>
            <a:r>
              <a:rPr lang="en-US" b="1" dirty="0" err="1">
                <a:latin typeface="Franklin Gothic Book" pitchFamily="34" charset="0"/>
              </a:rPr>
              <a:t>avascript</a:t>
            </a:r>
            <a:r>
              <a:rPr lang="en-US" b="1" dirty="0">
                <a:latin typeface="Franklin Gothic Book" pitchFamily="34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Franklin Gothic Book" pitchFamily="34" charset="0"/>
              </a:rPr>
              <a:t>A</a:t>
            </a:r>
            <a:r>
              <a:rPr lang="en-US" b="1" dirty="0">
                <a:latin typeface="Franklin Gothic Book" pitchFamily="34" charset="0"/>
              </a:rPr>
              <a:t>nd </a:t>
            </a:r>
            <a:r>
              <a:rPr lang="en-US" b="1" dirty="0">
                <a:solidFill>
                  <a:srgbClr val="0000FF"/>
                </a:solidFill>
                <a:latin typeface="Franklin Gothic Book" pitchFamily="34" charset="0"/>
              </a:rPr>
              <a:t>X</a:t>
            </a:r>
            <a:r>
              <a:rPr lang="en-US" b="1" dirty="0">
                <a:latin typeface="Franklin Gothic Book" pitchFamily="34" charset="0"/>
              </a:rPr>
              <a:t>ML</a:t>
            </a:r>
          </a:p>
          <a:p>
            <a:r>
              <a:rPr lang="en-US" b="1" dirty="0">
                <a:latin typeface="Franklin Gothic Book" pitchFamily="34" charset="0"/>
              </a:rPr>
              <a:t>- Is AJAX a technology by itself?</a:t>
            </a:r>
          </a:p>
          <a:p>
            <a:pPr lvl="1"/>
            <a:r>
              <a:rPr lang="en-US" sz="2400" b="1" dirty="0">
                <a:latin typeface="Franklin Gothic Book" pitchFamily="34" charset="0"/>
              </a:rPr>
              <a:t>- The </a:t>
            </a:r>
            <a:r>
              <a:rPr lang="en-US" sz="2400" b="1" dirty="0" err="1">
                <a:latin typeface="Franklin Gothic Book" pitchFamily="34" charset="0"/>
              </a:rPr>
              <a:t>XMLHttpRequest</a:t>
            </a:r>
            <a:r>
              <a:rPr lang="en-US" sz="2400" b="1" dirty="0">
                <a:latin typeface="Franklin Gothic Book" pitchFamily="34" charset="0"/>
              </a:rPr>
              <a:t> </a:t>
            </a:r>
            <a:r>
              <a:rPr lang="en-US" sz="2400" b="1" dirty="0" smtClean="0">
                <a:latin typeface="Franklin Gothic Book" pitchFamily="34" charset="0"/>
              </a:rPr>
              <a:t>Object</a:t>
            </a:r>
          </a:p>
          <a:p>
            <a:pPr lvl="2"/>
            <a:r>
              <a:rPr lang="en-US" dirty="0"/>
              <a:t>Base object for AJAX</a:t>
            </a:r>
          </a:p>
          <a:p>
            <a:pPr lvl="2"/>
            <a:r>
              <a:rPr lang="en-US" dirty="0"/>
              <a:t> Allows your </a:t>
            </a:r>
            <a:r>
              <a:rPr lang="en-US" dirty="0" err="1"/>
              <a:t>javascript</a:t>
            </a:r>
            <a:r>
              <a:rPr lang="en-US" dirty="0"/>
              <a:t> code…</a:t>
            </a:r>
            <a:r>
              <a:rPr lang="en-US" dirty="0" smtClean="0"/>
              <a:t>…</a:t>
            </a:r>
          </a:p>
          <a:p>
            <a:pPr lvl="2"/>
            <a:r>
              <a:rPr lang="en-US" dirty="0"/>
              <a:t> Available in most </a:t>
            </a:r>
            <a:r>
              <a:rPr lang="en-US" dirty="0" smtClean="0"/>
              <a:t>browsers</a:t>
            </a:r>
          </a:p>
          <a:p>
            <a:pPr lvl="2"/>
            <a:r>
              <a:rPr lang="en-US" dirty="0"/>
              <a:t> </a:t>
            </a:r>
            <a:r>
              <a:rPr lang="en-US" dirty="0" err="1"/>
              <a:t>ThroughThe</a:t>
            </a:r>
            <a:r>
              <a:rPr lang="en-US" dirty="0"/>
              <a:t> </a:t>
            </a:r>
            <a:r>
              <a:rPr lang="en-US" dirty="0" err="1"/>
              <a:t>XMLHttpRequest</a:t>
            </a:r>
            <a:r>
              <a:rPr lang="en-US" dirty="0"/>
              <a:t> object</a:t>
            </a:r>
            <a:r>
              <a:rPr lang="en-US" b="1" dirty="0"/>
              <a:t> </a:t>
            </a:r>
            <a:r>
              <a:rPr lang="en-US" dirty="0"/>
              <a:t>you can : </a:t>
            </a:r>
            <a:endParaRPr lang="en-US" dirty="0" smtClean="0"/>
          </a:p>
          <a:p>
            <a:pPr lvl="2"/>
            <a:endParaRPr lang="en-US" b="1" dirty="0">
              <a:latin typeface="Franklin Gothic Book" pitchFamily="34" charset="0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648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32" name="Picture 8" descr="vectorfirefoxbrows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5213" y="777875"/>
            <a:ext cx="2089150" cy="1568450"/>
          </a:xfrm>
          <a:prstGeom prst="rect">
            <a:avLst/>
          </a:prstGeom>
          <a:noFill/>
        </p:spPr>
      </p:pic>
      <p:pic>
        <p:nvPicPr>
          <p:cNvPr id="26634" name="Picture 10" descr="ANd9GcRJ-PzKUcjd5Yd9tMIHQOA9qJkLJ7SrXbTQabFK7n9i3OKULWw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75113" y="3771900"/>
            <a:ext cx="1222375" cy="1222375"/>
          </a:xfrm>
          <a:prstGeom prst="rect">
            <a:avLst/>
          </a:prstGeom>
          <a:noFill/>
        </p:spPr>
      </p:pic>
      <p:pic>
        <p:nvPicPr>
          <p:cNvPr id="26636" name="Picture 12" descr="ANd9GcQcULthkv0zEfIlxIsnVJ1PxcJ9biUPKPcqkclYfjXG_Ryw2YsO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9500" y="4025900"/>
            <a:ext cx="877888" cy="968375"/>
          </a:xfrm>
          <a:prstGeom prst="rect">
            <a:avLst/>
          </a:prstGeom>
          <a:noFill/>
        </p:spPr>
      </p:pic>
      <p:pic>
        <p:nvPicPr>
          <p:cNvPr id="26637" name="Picture 13" descr="vectorfirefoxbrows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92475" y="777875"/>
            <a:ext cx="2089150" cy="1568450"/>
          </a:xfrm>
          <a:prstGeom prst="rect">
            <a:avLst/>
          </a:prstGeom>
          <a:noFill/>
        </p:spPr>
      </p:pic>
      <p:pic>
        <p:nvPicPr>
          <p:cNvPr id="26638" name="Picture 14" descr="vectorfirefoxbrows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37200" y="777875"/>
            <a:ext cx="2089150" cy="1568450"/>
          </a:xfrm>
          <a:prstGeom prst="rect">
            <a:avLst/>
          </a:prstGeom>
          <a:noFill/>
        </p:spPr>
      </p:pic>
      <p:sp>
        <p:nvSpPr>
          <p:cNvPr id="26639" name="Line 15"/>
          <p:cNvSpPr>
            <a:spLocks noChangeShapeType="1"/>
          </p:cNvSpPr>
          <p:nvPr/>
        </p:nvSpPr>
        <p:spPr bwMode="auto">
          <a:xfrm>
            <a:off x="5297488" y="4573588"/>
            <a:ext cx="8620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x-none"/>
          </a:p>
        </p:txBody>
      </p:sp>
      <p:sp>
        <p:nvSpPr>
          <p:cNvPr id="26640" name="Line 16"/>
          <p:cNvSpPr>
            <a:spLocks noChangeShapeType="1"/>
          </p:cNvSpPr>
          <p:nvPr/>
        </p:nvSpPr>
        <p:spPr bwMode="auto">
          <a:xfrm flipH="1" flipV="1">
            <a:off x="2244725" y="2374900"/>
            <a:ext cx="1858963" cy="1958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x-none"/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 flipH="1" flipV="1">
            <a:off x="2490788" y="2346325"/>
            <a:ext cx="1601787" cy="1679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x-none"/>
          </a:p>
        </p:txBody>
      </p:sp>
      <p:sp>
        <p:nvSpPr>
          <p:cNvPr id="26643" name="Line 19"/>
          <p:cNvSpPr>
            <a:spLocks noChangeShapeType="1"/>
          </p:cNvSpPr>
          <p:nvPr/>
        </p:nvSpPr>
        <p:spPr bwMode="auto">
          <a:xfrm>
            <a:off x="5297488" y="4333875"/>
            <a:ext cx="8620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x-none"/>
          </a:p>
        </p:txBody>
      </p:sp>
      <p:sp>
        <p:nvSpPr>
          <p:cNvPr id="26644" name="Line 20"/>
          <p:cNvSpPr>
            <a:spLocks noChangeShapeType="1"/>
          </p:cNvSpPr>
          <p:nvPr/>
        </p:nvSpPr>
        <p:spPr bwMode="auto">
          <a:xfrm flipH="1" flipV="1">
            <a:off x="4903788" y="2432050"/>
            <a:ext cx="0" cy="1225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x-none"/>
          </a:p>
        </p:txBody>
      </p:sp>
      <p:sp>
        <p:nvSpPr>
          <p:cNvPr id="26645" name="Line 21"/>
          <p:cNvSpPr>
            <a:spLocks noChangeShapeType="1"/>
          </p:cNvSpPr>
          <p:nvPr/>
        </p:nvSpPr>
        <p:spPr bwMode="auto">
          <a:xfrm flipH="1" flipV="1">
            <a:off x="4706938" y="2432050"/>
            <a:ext cx="0" cy="1225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x-none"/>
          </a:p>
        </p:txBody>
      </p:sp>
      <p:sp>
        <p:nvSpPr>
          <p:cNvPr id="26646" name="Line 22"/>
          <p:cNvSpPr>
            <a:spLocks noChangeShapeType="1"/>
          </p:cNvSpPr>
          <p:nvPr/>
        </p:nvSpPr>
        <p:spPr bwMode="auto">
          <a:xfrm flipV="1">
            <a:off x="5297488" y="2432050"/>
            <a:ext cx="1058862" cy="133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x-none"/>
          </a:p>
        </p:txBody>
      </p:sp>
      <p:sp>
        <p:nvSpPr>
          <p:cNvPr id="26647" name="Line 23"/>
          <p:cNvSpPr>
            <a:spLocks noChangeShapeType="1"/>
          </p:cNvSpPr>
          <p:nvPr/>
        </p:nvSpPr>
        <p:spPr bwMode="auto">
          <a:xfrm flipV="1">
            <a:off x="5092700" y="2432050"/>
            <a:ext cx="1066800" cy="133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x-none"/>
          </a:p>
        </p:txBody>
      </p:sp>
      <p:grpSp>
        <p:nvGrpSpPr>
          <p:cNvPr id="26656" name="Group 32"/>
          <p:cNvGrpSpPr>
            <a:grpSpLocks/>
          </p:cNvGrpSpPr>
          <p:nvPr/>
        </p:nvGrpSpPr>
        <p:grpSpPr bwMode="auto">
          <a:xfrm>
            <a:off x="968375" y="993775"/>
            <a:ext cx="1990725" cy="304800"/>
            <a:chOff x="610" y="626"/>
            <a:chExt cx="1254" cy="192"/>
          </a:xfrm>
        </p:grpSpPr>
        <p:sp>
          <p:nvSpPr>
            <p:cNvPr id="26650" name="Text Box 26"/>
            <p:cNvSpPr txBox="1">
              <a:spLocks noChangeArrowheads="1"/>
            </p:cNvSpPr>
            <p:nvPr/>
          </p:nvSpPr>
          <p:spPr bwMode="auto">
            <a:xfrm>
              <a:off x="610" y="626"/>
              <a:ext cx="68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b="1"/>
                <a:t>- Country :</a:t>
              </a:r>
            </a:p>
          </p:txBody>
        </p:sp>
        <p:sp>
          <p:nvSpPr>
            <p:cNvPr id="26651" name="Rectangle 27"/>
            <p:cNvSpPr>
              <a:spLocks noChangeArrowheads="1"/>
            </p:cNvSpPr>
            <p:nvPr/>
          </p:nvSpPr>
          <p:spPr bwMode="auto">
            <a:xfrm>
              <a:off x="1284" y="663"/>
              <a:ext cx="580" cy="14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x-none"/>
            </a:p>
          </p:txBody>
        </p:sp>
        <p:pic>
          <p:nvPicPr>
            <p:cNvPr id="26655" name="Picture 31" descr="hhhhh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rot="-27000000">
              <a:off x="1719" y="660"/>
              <a:ext cx="147" cy="143"/>
            </a:xfrm>
            <a:prstGeom prst="rect">
              <a:avLst/>
            </a:prstGeom>
            <a:noFill/>
          </p:spPr>
        </p:pic>
      </p:grpSp>
      <p:grpSp>
        <p:nvGrpSpPr>
          <p:cNvPr id="26657" name="Group 33"/>
          <p:cNvGrpSpPr>
            <a:grpSpLocks/>
          </p:cNvGrpSpPr>
          <p:nvPr/>
        </p:nvGrpSpPr>
        <p:grpSpPr bwMode="auto">
          <a:xfrm>
            <a:off x="3263900" y="993775"/>
            <a:ext cx="1990725" cy="304800"/>
            <a:chOff x="610" y="626"/>
            <a:chExt cx="1254" cy="192"/>
          </a:xfrm>
        </p:grpSpPr>
        <p:sp>
          <p:nvSpPr>
            <p:cNvPr id="26658" name="Text Box 34"/>
            <p:cNvSpPr txBox="1">
              <a:spLocks noChangeArrowheads="1"/>
            </p:cNvSpPr>
            <p:nvPr/>
          </p:nvSpPr>
          <p:spPr bwMode="auto">
            <a:xfrm>
              <a:off x="610" y="626"/>
              <a:ext cx="68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b="1"/>
                <a:t>- Country :</a:t>
              </a:r>
            </a:p>
          </p:txBody>
        </p:sp>
        <p:sp>
          <p:nvSpPr>
            <p:cNvPr id="26659" name="Rectangle 35"/>
            <p:cNvSpPr>
              <a:spLocks noChangeArrowheads="1"/>
            </p:cNvSpPr>
            <p:nvPr/>
          </p:nvSpPr>
          <p:spPr bwMode="auto">
            <a:xfrm>
              <a:off x="1284" y="663"/>
              <a:ext cx="580" cy="14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x-none"/>
            </a:p>
          </p:txBody>
        </p:sp>
        <p:pic>
          <p:nvPicPr>
            <p:cNvPr id="26660" name="Picture 36" descr="hhhhh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rot="-27000000">
              <a:off x="1719" y="660"/>
              <a:ext cx="147" cy="143"/>
            </a:xfrm>
            <a:prstGeom prst="rect">
              <a:avLst/>
            </a:prstGeom>
            <a:noFill/>
          </p:spPr>
        </p:pic>
      </p:grpSp>
      <p:grpSp>
        <p:nvGrpSpPr>
          <p:cNvPr id="26661" name="Group 37"/>
          <p:cNvGrpSpPr>
            <a:grpSpLocks/>
          </p:cNvGrpSpPr>
          <p:nvPr/>
        </p:nvGrpSpPr>
        <p:grpSpPr bwMode="auto">
          <a:xfrm>
            <a:off x="3295650" y="1277938"/>
            <a:ext cx="1744663" cy="304800"/>
            <a:chOff x="765" y="626"/>
            <a:chExt cx="1099" cy="192"/>
          </a:xfrm>
        </p:grpSpPr>
        <p:sp>
          <p:nvSpPr>
            <p:cNvPr id="26662" name="Text Box 38"/>
            <p:cNvSpPr txBox="1">
              <a:spLocks noChangeArrowheads="1"/>
            </p:cNvSpPr>
            <p:nvPr/>
          </p:nvSpPr>
          <p:spPr bwMode="auto">
            <a:xfrm>
              <a:off x="765" y="626"/>
              <a:ext cx="52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b="1"/>
                <a:t>- State :</a:t>
              </a:r>
            </a:p>
          </p:txBody>
        </p:sp>
        <p:sp>
          <p:nvSpPr>
            <p:cNvPr id="26663" name="Rectangle 39"/>
            <p:cNvSpPr>
              <a:spLocks noChangeArrowheads="1"/>
            </p:cNvSpPr>
            <p:nvPr/>
          </p:nvSpPr>
          <p:spPr bwMode="auto">
            <a:xfrm>
              <a:off x="1284" y="663"/>
              <a:ext cx="580" cy="14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x-none"/>
            </a:p>
          </p:txBody>
        </p:sp>
        <p:pic>
          <p:nvPicPr>
            <p:cNvPr id="26664" name="Picture 40" descr="hhhhh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rot="-27000000">
              <a:off x="1719" y="660"/>
              <a:ext cx="147" cy="143"/>
            </a:xfrm>
            <a:prstGeom prst="rect">
              <a:avLst/>
            </a:prstGeom>
            <a:noFill/>
          </p:spPr>
        </p:pic>
      </p:grpSp>
      <p:grpSp>
        <p:nvGrpSpPr>
          <p:cNvPr id="26665" name="Group 41"/>
          <p:cNvGrpSpPr>
            <a:grpSpLocks/>
          </p:cNvGrpSpPr>
          <p:nvPr/>
        </p:nvGrpSpPr>
        <p:grpSpPr bwMode="auto">
          <a:xfrm>
            <a:off x="5521325" y="993775"/>
            <a:ext cx="1990725" cy="304800"/>
            <a:chOff x="610" y="626"/>
            <a:chExt cx="1254" cy="192"/>
          </a:xfrm>
        </p:grpSpPr>
        <p:sp>
          <p:nvSpPr>
            <p:cNvPr id="26666" name="Text Box 42"/>
            <p:cNvSpPr txBox="1">
              <a:spLocks noChangeArrowheads="1"/>
            </p:cNvSpPr>
            <p:nvPr/>
          </p:nvSpPr>
          <p:spPr bwMode="auto">
            <a:xfrm>
              <a:off x="610" y="626"/>
              <a:ext cx="68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b="1"/>
                <a:t>- Country :</a:t>
              </a:r>
            </a:p>
          </p:txBody>
        </p:sp>
        <p:sp>
          <p:nvSpPr>
            <p:cNvPr id="26667" name="Rectangle 43"/>
            <p:cNvSpPr>
              <a:spLocks noChangeArrowheads="1"/>
            </p:cNvSpPr>
            <p:nvPr/>
          </p:nvSpPr>
          <p:spPr bwMode="auto">
            <a:xfrm>
              <a:off x="1284" y="663"/>
              <a:ext cx="580" cy="14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x-none"/>
            </a:p>
          </p:txBody>
        </p:sp>
        <p:pic>
          <p:nvPicPr>
            <p:cNvPr id="26668" name="Picture 44" descr="hhhhh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rot="-27000000">
              <a:off x="1719" y="660"/>
              <a:ext cx="147" cy="143"/>
            </a:xfrm>
            <a:prstGeom prst="rect">
              <a:avLst/>
            </a:prstGeom>
            <a:noFill/>
          </p:spPr>
        </p:pic>
      </p:grpSp>
      <p:grpSp>
        <p:nvGrpSpPr>
          <p:cNvPr id="26669" name="Group 45"/>
          <p:cNvGrpSpPr>
            <a:grpSpLocks/>
          </p:cNvGrpSpPr>
          <p:nvPr/>
        </p:nvGrpSpPr>
        <p:grpSpPr bwMode="auto">
          <a:xfrm>
            <a:off x="5565775" y="1563688"/>
            <a:ext cx="1646238" cy="304800"/>
            <a:chOff x="827" y="626"/>
            <a:chExt cx="1037" cy="192"/>
          </a:xfrm>
        </p:grpSpPr>
        <p:sp>
          <p:nvSpPr>
            <p:cNvPr id="26670" name="Text Box 46"/>
            <p:cNvSpPr txBox="1">
              <a:spLocks noChangeArrowheads="1"/>
            </p:cNvSpPr>
            <p:nvPr/>
          </p:nvSpPr>
          <p:spPr bwMode="auto">
            <a:xfrm>
              <a:off x="827" y="626"/>
              <a:ext cx="46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b="1"/>
                <a:t>- City :</a:t>
              </a:r>
            </a:p>
          </p:txBody>
        </p:sp>
        <p:sp>
          <p:nvSpPr>
            <p:cNvPr id="26671" name="Rectangle 47"/>
            <p:cNvSpPr>
              <a:spLocks noChangeArrowheads="1"/>
            </p:cNvSpPr>
            <p:nvPr/>
          </p:nvSpPr>
          <p:spPr bwMode="auto">
            <a:xfrm>
              <a:off x="1284" y="663"/>
              <a:ext cx="580" cy="14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x-none"/>
            </a:p>
          </p:txBody>
        </p:sp>
        <p:pic>
          <p:nvPicPr>
            <p:cNvPr id="26672" name="Picture 48" descr="hhhhh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rot="-27000000">
              <a:off x="1719" y="660"/>
              <a:ext cx="147" cy="143"/>
            </a:xfrm>
            <a:prstGeom prst="rect">
              <a:avLst/>
            </a:prstGeom>
            <a:noFill/>
          </p:spPr>
        </p:pic>
      </p:grpSp>
      <p:pic>
        <p:nvPicPr>
          <p:cNvPr id="26678" name="Picture 54" descr="ANd9GcT3peHDpg662SanH7ZxXaoFwIFCTXSOlCkpW4tBkYxSpBp4uJYq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89100" y="1866900"/>
            <a:ext cx="698500" cy="349250"/>
          </a:xfrm>
          <a:prstGeom prst="rect">
            <a:avLst/>
          </a:prstGeom>
          <a:noFill/>
        </p:spPr>
      </p:pic>
      <p:pic>
        <p:nvPicPr>
          <p:cNvPr id="26679" name="Picture 55" descr="ANd9GcT3peHDpg662SanH7ZxXaoFwIFCTXSOlCkpW4tBkYxSpBp4uJYq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08438" y="1846263"/>
            <a:ext cx="698500" cy="349250"/>
          </a:xfrm>
          <a:prstGeom prst="rect">
            <a:avLst/>
          </a:prstGeom>
          <a:noFill/>
        </p:spPr>
      </p:pic>
      <p:pic>
        <p:nvPicPr>
          <p:cNvPr id="26680" name="Picture 56" descr="ANd9GcT3peHDpg662SanH7ZxXaoFwIFCTXSOlCkpW4tBkYxSpBp4uJYq"/>
          <p:cNvPicPr>
            <a:picLocks noChangeAspect="1" noChangeArrowheads="1"/>
          </p:cNvPicPr>
          <p:nvPr/>
        </p:nvPicPr>
        <p:blipFill>
          <a:blip r:embed="rId6" cstate="print"/>
          <a:srcRect l="-12955" t="16818"/>
          <a:stretch>
            <a:fillRect/>
          </a:stretch>
        </p:blipFill>
        <p:spPr bwMode="auto">
          <a:xfrm>
            <a:off x="6248400" y="1905000"/>
            <a:ext cx="788988" cy="290513"/>
          </a:xfrm>
          <a:prstGeom prst="rect">
            <a:avLst/>
          </a:prstGeom>
          <a:noFill/>
        </p:spPr>
      </p:pic>
      <p:grpSp>
        <p:nvGrpSpPr>
          <p:cNvPr id="26685" name="Group 61"/>
          <p:cNvGrpSpPr>
            <a:grpSpLocks/>
          </p:cNvGrpSpPr>
          <p:nvPr/>
        </p:nvGrpSpPr>
        <p:grpSpPr bwMode="auto">
          <a:xfrm>
            <a:off x="5519738" y="1287463"/>
            <a:ext cx="1744662" cy="304800"/>
            <a:chOff x="765" y="626"/>
            <a:chExt cx="1099" cy="192"/>
          </a:xfrm>
        </p:grpSpPr>
        <p:sp>
          <p:nvSpPr>
            <p:cNvPr id="26686" name="Text Box 62"/>
            <p:cNvSpPr txBox="1">
              <a:spLocks noChangeArrowheads="1"/>
            </p:cNvSpPr>
            <p:nvPr/>
          </p:nvSpPr>
          <p:spPr bwMode="auto">
            <a:xfrm>
              <a:off x="765" y="626"/>
              <a:ext cx="52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b="1"/>
                <a:t>- State :</a:t>
              </a:r>
            </a:p>
          </p:txBody>
        </p:sp>
        <p:sp>
          <p:nvSpPr>
            <p:cNvPr id="26687" name="Rectangle 63"/>
            <p:cNvSpPr>
              <a:spLocks noChangeArrowheads="1"/>
            </p:cNvSpPr>
            <p:nvPr/>
          </p:nvSpPr>
          <p:spPr bwMode="auto">
            <a:xfrm>
              <a:off x="1284" y="663"/>
              <a:ext cx="580" cy="14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x-none"/>
            </a:p>
          </p:txBody>
        </p:sp>
        <p:pic>
          <p:nvPicPr>
            <p:cNvPr id="26688" name="Picture 64" descr="hhhhh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rot="-27000000">
              <a:off x="1719" y="660"/>
              <a:ext cx="147" cy="143"/>
            </a:xfrm>
            <a:prstGeom prst="rect">
              <a:avLst/>
            </a:prstGeom>
            <a:noFill/>
          </p:spPr>
        </p:pic>
      </p:grpSp>
      <p:sp>
        <p:nvSpPr>
          <p:cNvPr id="26690" name="Text Box 66"/>
          <p:cNvSpPr txBox="1">
            <a:spLocks noChangeArrowheads="1"/>
          </p:cNvSpPr>
          <p:nvPr/>
        </p:nvSpPr>
        <p:spPr bwMode="auto">
          <a:xfrm>
            <a:off x="4143375" y="5065713"/>
            <a:ext cx="7381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/>
              <a:t>Server</a:t>
            </a:r>
          </a:p>
        </p:txBody>
      </p:sp>
      <p:sp>
        <p:nvSpPr>
          <p:cNvPr id="26693" name="Text Box 69"/>
          <p:cNvSpPr txBox="1">
            <a:spLocks noChangeArrowheads="1"/>
          </p:cNvSpPr>
          <p:nvPr/>
        </p:nvSpPr>
        <p:spPr bwMode="auto">
          <a:xfrm>
            <a:off x="6065838" y="5037138"/>
            <a:ext cx="971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/>
              <a:t>Database</a:t>
            </a:r>
          </a:p>
        </p:txBody>
      </p:sp>
      <p:sp>
        <p:nvSpPr>
          <p:cNvPr id="26694" name="Text Box 70"/>
          <p:cNvSpPr txBox="1">
            <a:spLocks noChangeArrowheads="1"/>
          </p:cNvSpPr>
          <p:nvPr/>
        </p:nvSpPr>
        <p:spPr bwMode="auto">
          <a:xfrm>
            <a:off x="2135188" y="1012825"/>
            <a:ext cx="5048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USA</a:t>
            </a:r>
          </a:p>
        </p:txBody>
      </p:sp>
      <p:sp>
        <p:nvSpPr>
          <p:cNvPr id="26695" name="Text Box 71"/>
          <p:cNvSpPr txBox="1">
            <a:spLocks noChangeArrowheads="1"/>
          </p:cNvSpPr>
          <p:nvPr/>
        </p:nvSpPr>
        <p:spPr bwMode="auto">
          <a:xfrm>
            <a:off x="4398963" y="1012825"/>
            <a:ext cx="5048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USA</a:t>
            </a:r>
          </a:p>
        </p:txBody>
      </p:sp>
      <p:sp>
        <p:nvSpPr>
          <p:cNvPr id="26696" name="Text Box 72"/>
          <p:cNvSpPr txBox="1">
            <a:spLocks noChangeArrowheads="1"/>
          </p:cNvSpPr>
          <p:nvPr/>
        </p:nvSpPr>
        <p:spPr bwMode="auto">
          <a:xfrm>
            <a:off x="6650038" y="1008063"/>
            <a:ext cx="5048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USA</a:t>
            </a:r>
          </a:p>
        </p:txBody>
      </p:sp>
      <p:sp>
        <p:nvSpPr>
          <p:cNvPr id="26697" name="Text Box 73"/>
          <p:cNvSpPr txBox="1">
            <a:spLocks noChangeArrowheads="1"/>
          </p:cNvSpPr>
          <p:nvPr/>
        </p:nvSpPr>
        <p:spPr bwMode="auto">
          <a:xfrm>
            <a:off x="4238625" y="1317625"/>
            <a:ext cx="4127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CO</a:t>
            </a:r>
          </a:p>
        </p:txBody>
      </p:sp>
      <p:sp>
        <p:nvSpPr>
          <p:cNvPr id="26698" name="Text Box 74"/>
          <p:cNvSpPr txBox="1">
            <a:spLocks noChangeArrowheads="1"/>
          </p:cNvSpPr>
          <p:nvPr/>
        </p:nvSpPr>
        <p:spPr bwMode="auto">
          <a:xfrm>
            <a:off x="6443663" y="1317625"/>
            <a:ext cx="4127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CO</a:t>
            </a:r>
          </a:p>
        </p:txBody>
      </p:sp>
      <p:sp>
        <p:nvSpPr>
          <p:cNvPr id="26699" name="Text Box 75"/>
          <p:cNvSpPr txBox="1">
            <a:spLocks noChangeArrowheads="1"/>
          </p:cNvSpPr>
          <p:nvPr/>
        </p:nvSpPr>
        <p:spPr bwMode="auto">
          <a:xfrm>
            <a:off x="6251575" y="1593850"/>
            <a:ext cx="6985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Denver</a:t>
            </a:r>
          </a:p>
        </p:txBody>
      </p:sp>
      <p:grpSp>
        <p:nvGrpSpPr>
          <p:cNvPr id="26700" name="Group 76"/>
          <p:cNvGrpSpPr>
            <a:grpSpLocks/>
          </p:cNvGrpSpPr>
          <p:nvPr/>
        </p:nvGrpSpPr>
        <p:grpSpPr bwMode="auto">
          <a:xfrm>
            <a:off x="5565775" y="1563688"/>
            <a:ext cx="1646238" cy="304800"/>
            <a:chOff x="827" y="626"/>
            <a:chExt cx="1037" cy="192"/>
          </a:xfrm>
        </p:grpSpPr>
        <p:sp>
          <p:nvSpPr>
            <p:cNvPr id="26701" name="Text Box 77"/>
            <p:cNvSpPr txBox="1">
              <a:spLocks noChangeArrowheads="1"/>
            </p:cNvSpPr>
            <p:nvPr/>
          </p:nvSpPr>
          <p:spPr bwMode="auto">
            <a:xfrm>
              <a:off x="827" y="626"/>
              <a:ext cx="46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b="1"/>
                <a:t>- City :</a:t>
              </a:r>
            </a:p>
          </p:txBody>
        </p:sp>
        <p:sp>
          <p:nvSpPr>
            <p:cNvPr id="26702" name="Rectangle 78"/>
            <p:cNvSpPr>
              <a:spLocks noChangeArrowheads="1"/>
            </p:cNvSpPr>
            <p:nvPr/>
          </p:nvSpPr>
          <p:spPr bwMode="auto">
            <a:xfrm>
              <a:off x="1284" y="663"/>
              <a:ext cx="580" cy="14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x-none"/>
            </a:p>
          </p:txBody>
        </p:sp>
        <p:pic>
          <p:nvPicPr>
            <p:cNvPr id="26703" name="Picture 79" descr="hhhhh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rot="-27000000">
              <a:off x="1719" y="660"/>
              <a:ext cx="147" cy="143"/>
            </a:xfrm>
            <a:prstGeom prst="rect">
              <a:avLst/>
            </a:prstGeom>
            <a:noFill/>
          </p:spPr>
        </p:pic>
      </p:grpSp>
      <p:grpSp>
        <p:nvGrpSpPr>
          <p:cNvPr id="26704" name="Group 80"/>
          <p:cNvGrpSpPr>
            <a:grpSpLocks/>
          </p:cNvGrpSpPr>
          <p:nvPr/>
        </p:nvGrpSpPr>
        <p:grpSpPr bwMode="auto">
          <a:xfrm>
            <a:off x="5519738" y="1287463"/>
            <a:ext cx="1744662" cy="304800"/>
            <a:chOff x="765" y="626"/>
            <a:chExt cx="1099" cy="192"/>
          </a:xfrm>
        </p:grpSpPr>
        <p:sp>
          <p:nvSpPr>
            <p:cNvPr id="26705" name="Text Box 81"/>
            <p:cNvSpPr txBox="1">
              <a:spLocks noChangeArrowheads="1"/>
            </p:cNvSpPr>
            <p:nvPr/>
          </p:nvSpPr>
          <p:spPr bwMode="auto">
            <a:xfrm>
              <a:off x="765" y="626"/>
              <a:ext cx="52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b="1"/>
                <a:t>- State :</a:t>
              </a:r>
            </a:p>
          </p:txBody>
        </p:sp>
        <p:sp>
          <p:nvSpPr>
            <p:cNvPr id="26706" name="Rectangle 82"/>
            <p:cNvSpPr>
              <a:spLocks noChangeArrowheads="1"/>
            </p:cNvSpPr>
            <p:nvPr/>
          </p:nvSpPr>
          <p:spPr bwMode="auto">
            <a:xfrm>
              <a:off x="1284" y="663"/>
              <a:ext cx="580" cy="14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x-none"/>
            </a:p>
          </p:txBody>
        </p:sp>
        <p:pic>
          <p:nvPicPr>
            <p:cNvPr id="26707" name="Picture 83" descr="hhhhh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rot="-27000000">
              <a:off x="1719" y="660"/>
              <a:ext cx="147" cy="143"/>
            </a:xfrm>
            <a:prstGeom prst="rect">
              <a:avLst/>
            </a:prstGeom>
            <a:noFill/>
          </p:spPr>
        </p:pic>
      </p:grpSp>
      <p:sp>
        <p:nvSpPr>
          <p:cNvPr id="26708" name="Text Box 84"/>
          <p:cNvSpPr txBox="1">
            <a:spLocks noChangeArrowheads="1"/>
          </p:cNvSpPr>
          <p:nvPr/>
        </p:nvSpPr>
        <p:spPr bwMode="auto">
          <a:xfrm>
            <a:off x="6443663" y="1317625"/>
            <a:ext cx="4127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CO</a:t>
            </a:r>
          </a:p>
        </p:txBody>
      </p:sp>
      <p:sp>
        <p:nvSpPr>
          <p:cNvPr id="26709" name="Text Box 85"/>
          <p:cNvSpPr txBox="1">
            <a:spLocks noChangeArrowheads="1"/>
          </p:cNvSpPr>
          <p:nvPr/>
        </p:nvSpPr>
        <p:spPr bwMode="auto">
          <a:xfrm>
            <a:off x="6251575" y="1593850"/>
            <a:ext cx="6985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Denver</a:t>
            </a:r>
          </a:p>
        </p:txBody>
      </p:sp>
      <p:grpSp>
        <p:nvGrpSpPr>
          <p:cNvPr id="26710" name="Group 86"/>
          <p:cNvGrpSpPr>
            <a:grpSpLocks/>
          </p:cNvGrpSpPr>
          <p:nvPr/>
        </p:nvGrpSpPr>
        <p:grpSpPr bwMode="auto">
          <a:xfrm>
            <a:off x="1033463" y="1554163"/>
            <a:ext cx="1646237" cy="304800"/>
            <a:chOff x="827" y="626"/>
            <a:chExt cx="1037" cy="192"/>
          </a:xfrm>
        </p:grpSpPr>
        <p:sp>
          <p:nvSpPr>
            <p:cNvPr id="26711" name="Text Box 87"/>
            <p:cNvSpPr txBox="1">
              <a:spLocks noChangeArrowheads="1"/>
            </p:cNvSpPr>
            <p:nvPr/>
          </p:nvSpPr>
          <p:spPr bwMode="auto">
            <a:xfrm>
              <a:off x="827" y="626"/>
              <a:ext cx="46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b="1"/>
                <a:t>- City :</a:t>
              </a:r>
            </a:p>
          </p:txBody>
        </p:sp>
        <p:sp>
          <p:nvSpPr>
            <p:cNvPr id="26712" name="Rectangle 88"/>
            <p:cNvSpPr>
              <a:spLocks noChangeArrowheads="1"/>
            </p:cNvSpPr>
            <p:nvPr/>
          </p:nvSpPr>
          <p:spPr bwMode="auto">
            <a:xfrm>
              <a:off x="1284" y="663"/>
              <a:ext cx="580" cy="14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x-none"/>
            </a:p>
          </p:txBody>
        </p:sp>
        <p:pic>
          <p:nvPicPr>
            <p:cNvPr id="26713" name="Picture 89" descr="hhhhh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rot="-27000000">
              <a:off x="1719" y="660"/>
              <a:ext cx="147" cy="143"/>
            </a:xfrm>
            <a:prstGeom prst="rect">
              <a:avLst/>
            </a:prstGeom>
            <a:noFill/>
          </p:spPr>
        </p:pic>
      </p:grpSp>
      <p:grpSp>
        <p:nvGrpSpPr>
          <p:cNvPr id="26714" name="Group 90"/>
          <p:cNvGrpSpPr>
            <a:grpSpLocks/>
          </p:cNvGrpSpPr>
          <p:nvPr/>
        </p:nvGrpSpPr>
        <p:grpSpPr bwMode="auto">
          <a:xfrm>
            <a:off x="1030288" y="1277938"/>
            <a:ext cx="1744662" cy="304800"/>
            <a:chOff x="765" y="626"/>
            <a:chExt cx="1099" cy="192"/>
          </a:xfrm>
        </p:grpSpPr>
        <p:sp>
          <p:nvSpPr>
            <p:cNvPr id="26715" name="Text Box 91"/>
            <p:cNvSpPr txBox="1">
              <a:spLocks noChangeArrowheads="1"/>
            </p:cNvSpPr>
            <p:nvPr/>
          </p:nvSpPr>
          <p:spPr bwMode="auto">
            <a:xfrm>
              <a:off x="765" y="626"/>
              <a:ext cx="52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b="1"/>
                <a:t>- State :</a:t>
              </a:r>
            </a:p>
          </p:txBody>
        </p:sp>
        <p:sp>
          <p:nvSpPr>
            <p:cNvPr id="26716" name="Rectangle 92"/>
            <p:cNvSpPr>
              <a:spLocks noChangeArrowheads="1"/>
            </p:cNvSpPr>
            <p:nvPr/>
          </p:nvSpPr>
          <p:spPr bwMode="auto">
            <a:xfrm>
              <a:off x="1284" y="663"/>
              <a:ext cx="580" cy="14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x-none"/>
            </a:p>
          </p:txBody>
        </p:sp>
        <p:pic>
          <p:nvPicPr>
            <p:cNvPr id="26717" name="Picture 93" descr="hhhhh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rot="-27000000">
              <a:off x="1719" y="660"/>
              <a:ext cx="147" cy="143"/>
            </a:xfrm>
            <a:prstGeom prst="rect">
              <a:avLst/>
            </a:prstGeom>
            <a:noFill/>
          </p:spPr>
        </p:pic>
      </p:grpSp>
      <p:grpSp>
        <p:nvGrpSpPr>
          <p:cNvPr id="26720" name="Group 96"/>
          <p:cNvGrpSpPr>
            <a:grpSpLocks/>
          </p:cNvGrpSpPr>
          <p:nvPr/>
        </p:nvGrpSpPr>
        <p:grpSpPr bwMode="auto">
          <a:xfrm>
            <a:off x="3311525" y="1593850"/>
            <a:ext cx="1646238" cy="304800"/>
            <a:chOff x="827" y="626"/>
            <a:chExt cx="1037" cy="192"/>
          </a:xfrm>
        </p:grpSpPr>
        <p:sp>
          <p:nvSpPr>
            <p:cNvPr id="26721" name="Text Box 97"/>
            <p:cNvSpPr txBox="1">
              <a:spLocks noChangeArrowheads="1"/>
            </p:cNvSpPr>
            <p:nvPr/>
          </p:nvSpPr>
          <p:spPr bwMode="auto">
            <a:xfrm>
              <a:off x="827" y="626"/>
              <a:ext cx="46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b="1"/>
                <a:t>- City :</a:t>
              </a:r>
            </a:p>
          </p:txBody>
        </p:sp>
        <p:sp>
          <p:nvSpPr>
            <p:cNvPr id="26722" name="Rectangle 98"/>
            <p:cNvSpPr>
              <a:spLocks noChangeArrowheads="1"/>
            </p:cNvSpPr>
            <p:nvPr/>
          </p:nvSpPr>
          <p:spPr bwMode="auto">
            <a:xfrm>
              <a:off x="1284" y="663"/>
              <a:ext cx="580" cy="14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x-none"/>
            </a:p>
          </p:txBody>
        </p:sp>
        <p:pic>
          <p:nvPicPr>
            <p:cNvPr id="26723" name="Picture 99" descr="hhhhh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rot="-27000000">
              <a:off x="1719" y="660"/>
              <a:ext cx="147" cy="143"/>
            </a:xfrm>
            <a:prstGeom prst="rect">
              <a:avLst/>
            </a:prstGeom>
            <a:noFill/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6856"/>
            <a:ext cx="8042276" cy="886199"/>
          </a:xfrm>
        </p:spPr>
        <p:txBody>
          <a:bodyPr/>
          <a:lstStyle/>
          <a:p>
            <a:r>
              <a:rPr lang="en-US" sz="4800" dirty="0"/>
              <a:t>Before </a:t>
            </a:r>
            <a:r>
              <a:rPr lang="en-US" sz="4800" dirty="0" smtClean="0"/>
              <a:t>AJAX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00" name="Picture 4" descr="ANd9GcRJ-PzKUcjd5Yd9tMIHQOA9qJkLJ7SrXbTQabFK7n9i3OKULWw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89288" y="3771900"/>
            <a:ext cx="1222375" cy="1222375"/>
          </a:xfrm>
          <a:prstGeom prst="rect">
            <a:avLst/>
          </a:prstGeom>
          <a:noFill/>
        </p:spPr>
      </p:pic>
      <p:pic>
        <p:nvPicPr>
          <p:cNvPr id="29701" name="Picture 5" descr="ANd9GcQcULthkv0zEfIlxIsnVJ1PxcJ9biUPKPcqkclYfjXG_Ryw2YsO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73675" y="4025900"/>
            <a:ext cx="877888" cy="968375"/>
          </a:xfrm>
          <a:prstGeom prst="rect">
            <a:avLst/>
          </a:prstGeom>
          <a:noFill/>
        </p:spPr>
      </p:pic>
      <p:pic>
        <p:nvPicPr>
          <p:cNvPr id="29703" name="Picture 7" descr="vectorfirefoxbrows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08313" y="777875"/>
            <a:ext cx="2089150" cy="1568450"/>
          </a:xfrm>
          <a:prstGeom prst="rect">
            <a:avLst/>
          </a:prstGeom>
          <a:noFill/>
        </p:spPr>
      </p:pic>
      <p:sp>
        <p:nvSpPr>
          <p:cNvPr id="29704" name="Line 8"/>
          <p:cNvSpPr>
            <a:spLocks noChangeShapeType="1"/>
          </p:cNvSpPr>
          <p:nvPr/>
        </p:nvSpPr>
        <p:spPr bwMode="auto">
          <a:xfrm>
            <a:off x="4411663" y="4573588"/>
            <a:ext cx="8620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x-none"/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>
            <a:off x="4411663" y="4333875"/>
            <a:ext cx="8620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x-none"/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 flipV="1">
            <a:off x="4011613" y="2374900"/>
            <a:ext cx="0" cy="139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x-none"/>
          </a:p>
        </p:txBody>
      </p:sp>
      <p:sp>
        <p:nvSpPr>
          <p:cNvPr id="29711" name="Line 15"/>
          <p:cNvSpPr>
            <a:spLocks noChangeShapeType="1"/>
          </p:cNvSpPr>
          <p:nvPr/>
        </p:nvSpPr>
        <p:spPr bwMode="auto">
          <a:xfrm flipV="1">
            <a:off x="3806825" y="2346325"/>
            <a:ext cx="0" cy="1425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x-none"/>
          </a:p>
        </p:txBody>
      </p:sp>
      <p:grpSp>
        <p:nvGrpSpPr>
          <p:cNvPr id="29724" name="Group 28"/>
          <p:cNvGrpSpPr>
            <a:grpSpLocks/>
          </p:cNvGrpSpPr>
          <p:nvPr/>
        </p:nvGrpSpPr>
        <p:grpSpPr bwMode="auto">
          <a:xfrm>
            <a:off x="2992438" y="993775"/>
            <a:ext cx="1990725" cy="304800"/>
            <a:chOff x="610" y="626"/>
            <a:chExt cx="1254" cy="192"/>
          </a:xfrm>
        </p:grpSpPr>
        <p:sp>
          <p:nvSpPr>
            <p:cNvPr id="29725" name="Text Box 29"/>
            <p:cNvSpPr txBox="1">
              <a:spLocks noChangeArrowheads="1"/>
            </p:cNvSpPr>
            <p:nvPr/>
          </p:nvSpPr>
          <p:spPr bwMode="auto">
            <a:xfrm>
              <a:off x="610" y="626"/>
              <a:ext cx="68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b="1"/>
                <a:t>- Country :</a:t>
              </a:r>
            </a:p>
          </p:txBody>
        </p:sp>
        <p:sp>
          <p:nvSpPr>
            <p:cNvPr id="29726" name="Rectangle 30"/>
            <p:cNvSpPr>
              <a:spLocks noChangeArrowheads="1"/>
            </p:cNvSpPr>
            <p:nvPr/>
          </p:nvSpPr>
          <p:spPr bwMode="auto">
            <a:xfrm>
              <a:off x="1284" y="663"/>
              <a:ext cx="580" cy="14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x-none"/>
            </a:p>
          </p:txBody>
        </p:sp>
        <p:pic>
          <p:nvPicPr>
            <p:cNvPr id="29727" name="Picture 31" descr="hhhhh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rot="-27000000">
              <a:off x="1719" y="660"/>
              <a:ext cx="147" cy="143"/>
            </a:xfrm>
            <a:prstGeom prst="rect">
              <a:avLst/>
            </a:prstGeom>
            <a:noFill/>
          </p:spPr>
        </p:pic>
      </p:grpSp>
      <p:grpSp>
        <p:nvGrpSpPr>
          <p:cNvPr id="29728" name="Group 32"/>
          <p:cNvGrpSpPr>
            <a:grpSpLocks/>
          </p:cNvGrpSpPr>
          <p:nvPr/>
        </p:nvGrpSpPr>
        <p:grpSpPr bwMode="auto">
          <a:xfrm>
            <a:off x="3036888" y="1563688"/>
            <a:ext cx="1646237" cy="304800"/>
            <a:chOff x="827" y="626"/>
            <a:chExt cx="1037" cy="192"/>
          </a:xfrm>
        </p:grpSpPr>
        <p:sp>
          <p:nvSpPr>
            <p:cNvPr id="29729" name="Text Box 33"/>
            <p:cNvSpPr txBox="1">
              <a:spLocks noChangeArrowheads="1"/>
            </p:cNvSpPr>
            <p:nvPr/>
          </p:nvSpPr>
          <p:spPr bwMode="auto">
            <a:xfrm>
              <a:off x="827" y="626"/>
              <a:ext cx="46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b="1"/>
                <a:t>- City :</a:t>
              </a:r>
            </a:p>
          </p:txBody>
        </p:sp>
        <p:sp>
          <p:nvSpPr>
            <p:cNvPr id="29730" name="Rectangle 34"/>
            <p:cNvSpPr>
              <a:spLocks noChangeArrowheads="1"/>
            </p:cNvSpPr>
            <p:nvPr/>
          </p:nvSpPr>
          <p:spPr bwMode="auto">
            <a:xfrm>
              <a:off x="1284" y="663"/>
              <a:ext cx="580" cy="14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x-none"/>
            </a:p>
          </p:txBody>
        </p:sp>
        <p:pic>
          <p:nvPicPr>
            <p:cNvPr id="29731" name="Picture 35" descr="hhhhh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rot="-27000000">
              <a:off x="1719" y="660"/>
              <a:ext cx="147" cy="143"/>
            </a:xfrm>
            <a:prstGeom prst="rect">
              <a:avLst/>
            </a:prstGeom>
            <a:noFill/>
          </p:spPr>
        </p:pic>
      </p:grpSp>
      <p:grpSp>
        <p:nvGrpSpPr>
          <p:cNvPr id="29735" name="Group 39"/>
          <p:cNvGrpSpPr>
            <a:grpSpLocks/>
          </p:cNvGrpSpPr>
          <p:nvPr/>
        </p:nvGrpSpPr>
        <p:grpSpPr bwMode="auto">
          <a:xfrm>
            <a:off x="2990850" y="1287463"/>
            <a:ext cx="1744663" cy="304800"/>
            <a:chOff x="765" y="626"/>
            <a:chExt cx="1099" cy="192"/>
          </a:xfrm>
        </p:grpSpPr>
        <p:sp>
          <p:nvSpPr>
            <p:cNvPr id="29736" name="Text Box 40"/>
            <p:cNvSpPr txBox="1">
              <a:spLocks noChangeArrowheads="1"/>
            </p:cNvSpPr>
            <p:nvPr/>
          </p:nvSpPr>
          <p:spPr bwMode="auto">
            <a:xfrm>
              <a:off x="765" y="626"/>
              <a:ext cx="52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b="1"/>
                <a:t>- State :</a:t>
              </a:r>
            </a:p>
          </p:txBody>
        </p:sp>
        <p:sp>
          <p:nvSpPr>
            <p:cNvPr id="29737" name="Rectangle 41"/>
            <p:cNvSpPr>
              <a:spLocks noChangeArrowheads="1"/>
            </p:cNvSpPr>
            <p:nvPr/>
          </p:nvSpPr>
          <p:spPr bwMode="auto">
            <a:xfrm>
              <a:off x="1284" y="663"/>
              <a:ext cx="580" cy="14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x-none"/>
            </a:p>
          </p:txBody>
        </p:sp>
        <p:pic>
          <p:nvPicPr>
            <p:cNvPr id="29738" name="Picture 42" descr="hhhhh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rot="-27000000">
              <a:off x="1719" y="660"/>
              <a:ext cx="147" cy="143"/>
            </a:xfrm>
            <a:prstGeom prst="rect">
              <a:avLst/>
            </a:prstGeom>
            <a:noFill/>
          </p:spPr>
        </p:pic>
      </p:grpSp>
      <p:sp>
        <p:nvSpPr>
          <p:cNvPr id="29739" name="Text Box 43"/>
          <p:cNvSpPr txBox="1">
            <a:spLocks noChangeArrowheads="1"/>
          </p:cNvSpPr>
          <p:nvPr/>
        </p:nvSpPr>
        <p:spPr bwMode="auto">
          <a:xfrm>
            <a:off x="3257550" y="5065713"/>
            <a:ext cx="7381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/>
              <a:t>Server</a:t>
            </a:r>
          </a:p>
        </p:txBody>
      </p:sp>
      <p:sp>
        <p:nvSpPr>
          <p:cNvPr id="29740" name="Text Box 44"/>
          <p:cNvSpPr txBox="1">
            <a:spLocks noChangeArrowheads="1"/>
          </p:cNvSpPr>
          <p:nvPr/>
        </p:nvSpPr>
        <p:spPr bwMode="auto">
          <a:xfrm>
            <a:off x="5180013" y="5037138"/>
            <a:ext cx="971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/>
              <a:t>Database</a:t>
            </a:r>
          </a:p>
        </p:txBody>
      </p:sp>
      <p:sp>
        <p:nvSpPr>
          <p:cNvPr id="29742" name="Text Box 46"/>
          <p:cNvSpPr txBox="1">
            <a:spLocks noChangeArrowheads="1"/>
          </p:cNvSpPr>
          <p:nvPr/>
        </p:nvSpPr>
        <p:spPr bwMode="auto">
          <a:xfrm>
            <a:off x="4122738" y="993775"/>
            <a:ext cx="5048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USA</a:t>
            </a:r>
          </a:p>
        </p:txBody>
      </p:sp>
      <p:sp>
        <p:nvSpPr>
          <p:cNvPr id="29743" name="Text Box 47"/>
          <p:cNvSpPr txBox="1">
            <a:spLocks noChangeArrowheads="1"/>
          </p:cNvSpPr>
          <p:nvPr/>
        </p:nvSpPr>
        <p:spPr bwMode="auto">
          <a:xfrm>
            <a:off x="3916363" y="1303338"/>
            <a:ext cx="4127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CO</a:t>
            </a:r>
          </a:p>
        </p:txBody>
      </p:sp>
      <p:sp>
        <p:nvSpPr>
          <p:cNvPr id="29744" name="Text Box 48"/>
          <p:cNvSpPr txBox="1">
            <a:spLocks noChangeArrowheads="1"/>
          </p:cNvSpPr>
          <p:nvPr/>
        </p:nvSpPr>
        <p:spPr bwMode="auto">
          <a:xfrm>
            <a:off x="3724275" y="1579563"/>
            <a:ext cx="6985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Denver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76961"/>
          </a:xfrm>
        </p:spPr>
        <p:txBody>
          <a:bodyPr/>
          <a:lstStyle/>
          <a:p>
            <a:r>
              <a:rPr lang="en-US" sz="3200" dirty="0"/>
              <a:t>After </a:t>
            </a:r>
            <a:r>
              <a:rPr lang="en-US" sz="3200" dirty="0" smtClean="0"/>
              <a:t>AJAX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7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7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7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7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9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97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97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9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42" grpId="0"/>
      <p:bldP spid="29743" grpId="0"/>
      <p:bldP spid="2974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2" name="Picture 1027" descr="ajax-fig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5903" y="1401365"/>
            <a:ext cx="7391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General </a:t>
            </a:r>
            <a:r>
              <a:rPr lang="en-US" sz="4800" dirty="0" smtClean="0"/>
              <a:t>Technique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Ajax vulnerabilities</a:t>
            </a:r>
            <a:endParaRPr lang="en-US" dirty="0"/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en-US" sz="2000" dirty="0" smtClean="0"/>
              <a:t>There are many vulnerabilities</a:t>
            </a:r>
          </a:p>
          <a:p>
            <a:pPr marL="801688" lvl="4" indent="-285750">
              <a:buFont typeface="Arial"/>
              <a:buChar char="•"/>
            </a:pPr>
            <a:r>
              <a:rPr lang="en-US" sz="2000" dirty="0" smtClean="0"/>
              <a:t>Our concentration are the security holes  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A list of these security holes included in our research </a:t>
            </a:r>
          </a:p>
          <a:p>
            <a:pPr marL="801688" lvl="4" indent="-285750">
              <a:buFont typeface="Arial"/>
              <a:buChar char="•"/>
            </a:pPr>
            <a:r>
              <a:rPr lang="en-US" sz="2000" dirty="0"/>
              <a:t>JS Array </a:t>
            </a:r>
            <a:r>
              <a:rPr lang="en-US" sz="2000" dirty="0" smtClean="0"/>
              <a:t>poisoning</a:t>
            </a:r>
          </a:p>
          <a:p>
            <a:pPr marL="801688" lvl="4" indent="-285750">
              <a:buFont typeface="Arial"/>
              <a:buChar char="•"/>
            </a:pPr>
            <a:r>
              <a:rPr lang="en-US" sz="2000" dirty="0"/>
              <a:t>Flash-based cross domain </a:t>
            </a:r>
            <a:r>
              <a:rPr lang="en-US" sz="2000" dirty="0" smtClean="0"/>
              <a:t>access</a:t>
            </a:r>
          </a:p>
          <a:p>
            <a:pPr marL="801688" lvl="4" indent="-285750">
              <a:buFont typeface="Arial"/>
              <a:buChar char="•"/>
            </a:pPr>
            <a:r>
              <a:rPr lang="en-US" sz="2000" dirty="0" smtClean="0"/>
              <a:t>Malformed JS Object serialization</a:t>
            </a:r>
          </a:p>
          <a:p>
            <a:pPr marL="801688" lvl="4" indent="-285750">
              <a:buFont typeface="Arial"/>
              <a:buChar char="•"/>
            </a:pPr>
            <a:r>
              <a:rPr lang="en-US" sz="2000" dirty="0" smtClean="0"/>
              <a:t>JSON pair injection</a:t>
            </a:r>
          </a:p>
          <a:p>
            <a:pPr marL="801688" lvl="4" indent="-285750">
              <a:buFont typeface="Arial"/>
              <a:buChar char="•"/>
            </a:pPr>
            <a:r>
              <a:rPr lang="en-US" sz="2000" dirty="0" smtClean="0"/>
              <a:t>Manipulated XML stream</a:t>
            </a:r>
          </a:p>
          <a:p>
            <a:pPr marL="801688" lvl="4" indent="-285750">
              <a:buFont typeface="Arial"/>
              <a:buChar char="•"/>
            </a:pPr>
            <a:r>
              <a:rPr lang="en-US" sz="2000" dirty="0" smtClean="0"/>
              <a:t>Script injection in DOM</a:t>
            </a:r>
          </a:p>
        </p:txBody>
      </p:sp>
      <p:pic>
        <p:nvPicPr>
          <p:cNvPr id="6" name="Picture 5" descr="imgres.jpe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980" y="3086101"/>
            <a:ext cx="2857500" cy="28575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JS Array poisoning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en-US" sz="1800" dirty="0" smtClean="0"/>
              <a:t>popular </a:t>
            </a:r>
            <a:r>
              <a:rPr lang="en-US" sz="1800" dirty="0"/>
              <a:t>object for </a:t>
            </a:r>
            <a:r>
              <a:rPr lang="en-US" sz="1800" dirty="0" smtClean="0"/>
              <a:t>serialization</a:t>
            </a:r>
          </a:p>
          <a:p>
            <a:pPr>
              <a:buFont typeface="Arial"/>
              <a:buChar char="•"/>
            </a:pPr>
            <a:r>
              <a:rPr lang="en-US" sz="1800" dirty="0" smtClean="0"/>
              <a:t>Easy and effective</a:t>
            </a:r>
          </a:p>
          <a:p>
            <a:pPr>
              <a:buFont typeface="Arial"/>
              <a:buChar char="•"/>
            </a:pPr>
            <a:r>
              <a:rPr lang="en-US" sz="1800" dirty="0" smtClean="0"/>
              <a:t>Poisoning </a:t>
            </a:r>
            <a:r>
              <a:rPr lang="en-US" sz="1800" dirty="0"/>
              <a:t>a JS array spoils the DOM context</a:t>
            </a:r>
            <a:r>
              <a:rPr lang="en-US" sz="1800" dirty="0" smtClean="0"/>
              <a:t>.</a:t>
            </a:r>
          </a:p>
          <a:p>
            <a:pPr>
              <a:buFont typeface="Arial"/>
              <a:buChar char="•"/>
            </a:pPr>
            <a:r>
              <a:rPr lang="en-US" sz="1800" dirty="0" smtClean="0"/>
              <a:t> </a:t>
            </a:r>
            <a:r>
              <a:rPr lang="en-US" sz="1800" dirty="0"/>
              <a:t>A JS array can be exploited with simple cross-site scripting in the browser. </a:t>
            </a:r>
            <a:endParaRPr lang="en-US" sz="1800" dirty="0" smtClean="0"/>
          </a:p>
          <a:p>
            <a:pPr>
              <a:buFont typeface="Arial"/>
              <a:buChar char="•"/>
            </a:pPr>
            <a:r>
              <a:rPr lang="en-US" sz="1800" dirty="0" smtClean="0"/>
              <a:t>example</a:t>
            </a:r>
            <a:endParaRPr lang="en-US" i="1" dirty="0" smtClean="0"/>
          </a:p>
          <a:p>
            <a:r>
              <a:rPr lang="en-US" sz="2000" i="1" dirty="0" smtClean="0">
                <a:latin typeface="Abadi MT Condensed Light"/>
                <a:cs typeface="Abadi MT Condensed Light"/>
              </a:rPr>
              <a:t>		new </a:t>
            </a:r>
            <a:r>
              <a:rPr lang="en-US" sz="2000" i="1" dirty="0">
                <a:latin typeface="Abadi MT Condensed Light"/>
                <a:cs typeface="Abadi MT Condensed Light"/>
              </a:rPr>
              <a:t>Array(</a:t>
            </a:r>
            <a:r>
              <a:rPr lang="en-US" sz="2000" i="1" dirty="0" smtClean="0">
                <a:latin typeface="Abadi MT Condensed Light"/>
                <a:cs typeface="Abadi MT Condensed Light"/>
              </a:rPr>
              <a:t>“Android”</a:t>
            </a:r>
            <a:r>
              <a:rPr lang="en-US" sz="2000" i="1" dirty="0">
                <a:latin typeface="Abadi MT Condensed Light"/>
                <a:cs typeface="Abadi MT Condensed Light"/>
              </a:rPr>
              <a:t>, </a:t>
            </a:r>
            <a:r>
              <a:rPr lang="en-US" sz="2000" i="1" dirty="0" smtClean="0">
                <a:latin typeface="Abadi MT Condensed Light"/>
                <a:cs typeface="Abadi MT Condensed Light"/>
              </a:rPr>
              <a:t>“</a:t>
            </a:r>
            <a:r>
              <a:rPr lang="en-US" sz="2000" i="1" dirty="0" err="1" smtClean="0">
                <a:latin typeface="Abadi MT Condensed Light"/>
                <a:cs typeface="Abadi MT Condensed Light"/>
              </a:rPr>
              <a:t>iphone</a:t>
            </a:r>
            <a:r>
              <a:rPr lang="en-US" sz="2000" i="1" dirty="0" smtClean="0">
                <a:latin typeface="Abadi MT Condensed Light"/>
                <a:cs typeface="Abadi MT Condensed Light"/>
              </a:rPr>
              <a:t>”</a:t>
            </a:r>
            <a:r>
              <a:rPr lang="en-US" sz="2000" i="1" dirty="0">
                <a:latin typeface="Abadi MT Condensed Light"/>
                <a:cs typeface="Abadi MT Condensed Light"/>
              </a:rPr>
              <a:t>, “</a:t>
            </a:r>
            <a:r>
              <a:rPr lang="en-US" sz="2000" i="1" dirty="0" err="1" smtClean="0">
                <a:latin typeface="Abadi MT Condensed Light"/>
                <a:cs typeface="Abadi MT Condensed Light"/>
              </a:rPr>
              <a:t>Tmobile</a:t>
            </a:r>
            <a:r>
              <a:rPr lang="en-US" sz="2000" i="1" dirty="0" smtClean="0">
                <a:latin typeface="Abadi MT Condensed Light"/>
                <a:cs typeface="Abadi MT Condensed Light"/>
              </a:rPr>
              <a:t>”, </a:t>
            </a:r>
            <a:r>
              <a:rPr lang="en-US" sz="2000" i="1" dirty="0">
                <a:latin typeface="Abadi MT Condensed Light"/>
                <a:cs typeface="Abadi MT Condensed Light"/>
              </a:rPr>
              <a:t>“900$”, </a:t>
            </a:r>
            <a:r>
              <a:rPr lang="en-US" sz="2000" i="1" dirty="0" smtClean="0">
                <a:latin typeface="Abadi MT Condensed Light"/>
                <a:cs typeface="Abadi MT Condensed Light"/>
              </a:rPr>
              <a:t>“28 years</a:t>
            </a:r>
            <a:r>
              <a:rPr lang="en-US" sz="2000" i="1" dirty="0">
                <a:latin typeface="Abadi MT Condensed Light"/>
                <a:cs typeface="Abadi MT Condensed Light"/>
              </a:rPr>
              <a:t>”</a:t>
            </a:r>
            <a:r>
              <a:rPr lang="en-US" sz="2000" i="1" dirty="0" smtClean="0">
                <a:latin typeface="Abadi MT Condensed Light"/>
                <a:cs typeface="Abadi MT Condensed Light"/>
              </a:rPr>
              <a:t>)</a:t>
            </a:r>
            <a:endParaRPr lang="en-US" sz="2000" dirty="0">
              <a:latin typeface="Abadi MT Condensed Light"/>
              <a:cs typeface="Abadi MT Condensed Ligh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8000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397</TotalTime>
  <Words>627</Words>
  <Application>Microsoft Macintosh PowerPoint</Application>
  <PresentationFormat>On-screen Show (4:3)</PresentationFormat>
  <Paragraphs>111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Breeze</vt:lpstr>
      <vt:lpstr>Web Application with AJAX</vt:lpstr>
      <vt:lpstr>Agenda </vt:lpstr>
      <vt:lpstr>History </vt:lpstr>
      <vt:lpstr>AJAX</vt:lpstr>
      <vt:lpstr>Before AJAX</vt:lpstr>
      <vt:lpstr>After AJAX</vt:lpstr>
      <vt:lpstr>General Technique</vt:lpstr>
      <vt:lpstr>Ajax vulnerabilities</vt:lpstr>
      <vt:lpstr>JS Array poisoning</vt:lpstr>
      <vt:lpstr>Flash-based cross domain access</vt:lpstr>
      <vt:lpstr>Malformed JS Object serialization </vt:lpstr>
      <vt:lpstr>JSON pair injection</vt:lpstr>
      <vt:lpstr>PowerPoint Presentation</vt:lpstr>
      <vt:lpstr>REFERENCES</vt:lpstr>
    </vt:vector>
  </TitlesOfParts>
  <Company>university of colorado boulder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Application with AJAX</dc:title>
  <dc:creator>faris kateb</dc:creator>
  <cp:lastModifiedBy>faris kateb</cp:lastModifiedBy>
  <cp:revision>54</cp:revision>
  <dcterms:created xsi:type="dcterms:W3CDTF">2012-04-28T22:21:02Z</dcterms:created>
  <dcterms:modified xsi:type="dcterms:W3CDTF">2012-04-29T18:57:42Z</dcterms:modified>
</cp:coreProperties>
</file>