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16"/>
  </p:notesMasterIdLst>
  <p:sldIdLst>
    <p:sldId id="256" r:id="rId2"/>
    <p:sldId id="257" r:id="rId3"/>
    <p:sldId id="259" r:id="rId4"/>
    <p:sldId id="263" r:id="rId5"/>
    <p:sldId id="265" r:id="rId6"/>
    <p:sldId id="269" r:id="rId7"/>
    <p:sldId id="264" r:id="rId8"/>
    <p:sldId id="262" r:id="rId9"/>
    <p:sldId id="266" r:id="rId10"/>
    <p:sldId id="267" r:id="rId11"/>
    <p:sldId id="270" r:id="rId12"/>
    <p:sldId id="271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9" autoAdjust="0"/>
  </p:normalViewPr>
  <p:slideViewPr>
    <p:cSldViewPr snapToGrid="0" snapToObjects="1">
      <p:cViewPr>
        <p:scale>
          <a:sx n="97" d="100"/>
          <a:sy n="97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0D98-2C5C-3749-8672-63DB70B8CD98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A53B-319F-BE4D-BA53-EC034FACC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Combine “Introduction” and “What is AJAX?” They</a:t>
            </a:r>
            <a:r>
              <a:rPr lang="en-US" baseline="0" dirty="0" smtClean="0"/>
              <a:t> are redundant.</a:t>
            </a:r>
            <a:endParaRPr lang="en-US" dirty="0" smtClean="0"/>
          </a:p>
          <a:p>
            <a:r>
              <a:rPr lang="en-US" dirty="0" smtClean="0"/>
              <a:t>Focus on just two AJAX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vulnerabiltiies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0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Cite the example 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search string matching/suggestion.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9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easy to port across platforms and is effective in a cross-language framework. </a:t>
            </a:r>
          </a:p>
          <a:p>
            <a:r>
              <a:rPr lang="en-US" dirty="0" smtClean="0"/>
              <a:t>Poisoning a JS array spoils the DOM context. A JS array can be exploited with simple cross-site scripting in the browser. Here is a sample JS array.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array is passed by an auction site for a used laptop. If this array object is not properly sanitized on the server-side, a user can inject a script in the last field. This injection can compromise the browser and can be exploited by an attack agent.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To avoid security concerns, the Flash plugin has implemented policy-based access to other domains. This policy can be configured by placing the file </a:t>
            </a:r>
            <a:r>
              <a:rPr lang="en-US" dirty="0" err="1" smtClean="0"/>
              <a:t>crossdomain.xml</a:t>
            </a:r>
            <a:r>
              <a:rPr lang="en-US" dirty="0" smtClean="0"/>
              <a:t> at the root of the domain. If this file is left poorly configured – as is quite often the case – it opens up the possibility of cross-domain access.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Unnecessary slide.  Replace with a conclusion.</a:t>
            </a:r>
            <a:r>
              <a:rPr lang="en-US" baseline="0" dirty="0" smtClean="0"/>
              <a:t> Summarize what you learn, and things your classmates should watch out </a:t>
            </a:r>
            <a:r>
              <a:rPr lang="en-US" baseline="0" smtClean="0"/>
              <a:t>for related to AJAX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A53B-319F-BE4D-BA53-EC034FACC5E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2D1A-08A2-4FDE-B69A-07A035B37C8A}" type="slidenum">
              <a:rPr lang="x-none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369-350F-4FCF-AC29-89DF5306C68E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504B-5F7A-47F4-B359-30528F5993F1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i="1"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AJAX/Faris Kateb, Mohammed </a:t>
            </a:r>
            <a:r>
              <a:rPr lang="en-US" dirty="0" err="1" smtClean="0"/>
              <a:t>Abdulaziz</a:t>
            </a:r>
            <a:r>
              <a:rPr lang="en-US" dirty="0" smtClean="0"/>
              <a:t> &amp; Omar </a:t>
            </a:r>
            <a:r>
              <a:rPr lang="en-US" dirty="0" err="1" smtClean="0"/>
              <a:t>Alzahrani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663E-975E-48F3-BF4B-C35CE281A0DC}" type="slidenum">
              <a:rPr lang="x-none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BE94-3125-475A-B5FC-08D491CCB874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BF7C-C041-49C0-99D4-EB45E03A0123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A029-D016-47F4-97B8-B7F3A4D8E068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BFC6-1769-42EE-9490-724F5DBA8BE3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C222-D3C9-430F-A1E2-3FDA09C1314C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D35663E-975E-48F3-BF4B-C35CE281A0DC}" type="slidenum">
              <a:rPr lang="x-none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bout.com" TargetMode="External"/><Relationship Id="rId3" Type="http://schemas.openxmlformats.org/officeDocument/2006/relationships/hyperlink" Target="http://www.w3schools.com/ajax/ajax_intro.asp" TargetMode="External"/><Relationship Id="rId7" Type="http://schemas.openxmlformats.org/officeDocument/2006/relationships/hyperlink" Target="http://www.youtube.com/watch?v=tJXLRLDWjn4" TargetMode="External"/><Relationship Id="rId2" Type="http://schemas.openxmlformats.org/officeDocument/2006/relationships/hyperlink" Target="http://www.asp.net/aja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magazine.com" TargetMode="External"/><Relationship Id="rId5" Type="http://schemas.openxmlformats.org/officeDocument/2006/relationships/hyperlink" Target="http://www.scmagazine.com/" TargetMode="External"/><Relationship Id="rId4" Type="http://schemas.openxmlformats.org/officeDocument/2006/relationships/hyperlink" Target="http://www.net-security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Web Application with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CS 526 advanced interned and Web system</a:t>
            </a:r>
            <a:endParaRPr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72876" y="5657671"/>
            <a:ext cx="2771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Presenters</a:t>
            </a:r>
          </a:p>
          <a:p>
            <a:pPr algn="ctr"/>
            <a:r>
              <a:rPr lang="en-US" dirty="0" smtClean="0"/>
              <a:t>Faris Kateb</a:t>
            </a:r>
          </a:p>
          <a:p>
            <a:pPr algn="ctr"/>
            <a:r>
              <a:rPr lang="en-US" dirty="0" smtClean="0"/>
              <a:t>Mohammed </a:t>
            </a:r>
            <a:r>
              <a:rPr lang="en-US" dirty="0" err="1" smtClean="0"/>
              <a:t>AbdulAziz</a:t>
            </a:r>
            <a:endParaRPr lang="en-US" dirty="0" smtClean="0"/>
          </a:p>
          <a:p>
            <a:pPr algn="ctr"/>
            <a:r>
              <a:rPr lang="en-US" dirty="0" smtClean="0"/>
              <a:t>Omar </a:t>
            </a:r>
            <a:r>
              <a:rPr lang="en-US" dirty="0" err="1" smtClean="0"/>
              <a:t>Alzahrani</a:t>
            </a:r>
            <a:endParaRPr lang="en-US" dirty="0"/>
          </a:p>
        </p:txBody>
      </p:sp>
      <p:pic>
        <p:nvPicPr>
          <p:cNvPr id="8" name="Picture 7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58" y="3927256"/>
            <a:ext cx="2845649" cy="23663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Flash-based cross domain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701158"/>
            <a:ext cx="7521575" cy="1686568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1800" dirty="0"/>
              <a:t>It is possible to make GET and POST requests from </a:t>
            </a:r>
            <a:r>
              <a:rPr lang="en-US" sz="1800" dirty="0" err="1"/>
              <a:t>JavaScripts</a:t>
            </a:r>
            <a:r>
              <a:rPr lang="en-US" sz="1800" dirty="0"/>
              <a:t> within a browser </a:t>
            </a:r>
            <a:r>
              <a:rPr lang="en-US" sz="1800" dirty="0" smtClean="0"/>
              <a:t>by using </a:t>
            </a:r>
            <a:r>
              <a:rPr lang="en-US" sz="1800" dirty="0"/>
              <a:t>a Flash plugin’s Ajax interface</a:t>
            </a:r>
            <a:r>
              <a:rPr lang="en-US" sz="18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also enables cross-domain calls to be made from any particular domain</a:t>
            </a:r>
            <a:r>
              <a:rPr lang="en-US" sz="18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Example (</a:t>
            </a:r>
            <a:r>
              <a:rPr lang="en-US" sz="1800" b="1" i="1" dirty="0" smtClean="0">
                <a:solidFill>
                  <a:srgbClr val="FF0000"/>
                </a:solidFill>
              </a:rPr>
              <a:t>same complaints as previous slide; no explanation&gt;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  <p:pic>
        <p:nvPicPr>
          <p:cNvPr id="6" name="Picture 5" descr="ajax-article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66" y="3669922"/>
            <a:ext cx="4617602" cy="8148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4" algn="ctr" rtl="0">
              <a:spcBef>
                <a:spcPct val="0"/>
              </a:spcBef>
            </a:pPr>
            <a:r>
              <a:rPr lang="en-US" sz="41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Malformed JS Object serialization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JavaScript supports (OOP).</a:t>
            </a:r>
          </a:p>
          <a:p>
            <a:r>
              <a:rPr lang="en-US" sz="1800" dirty="0" smtClean="0"/>
              <a:t>Allows the user to create an object using </a:t>
            </a:r>
          </a:p>
          <a:p>
            <a:pPr>
              <a:buNone/>
            </a:pPr>
            <a:r>
              <a:rPr lang="en-US" sz="1800" dirty="0" smtClean="0"/>
              <a:t>	"</a:t>
            </a:r>
            <a:r>
              <a:rPr lang="en-US" sz="1800" i="1" dirty="0" smtClean="0"/>
              <a:t>New Object()“.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Object can be serialized using Ajax and used by JavaScript code.</a:t>
            </a:r>
          </a:p>
          <a:p>
            <a:r>
              <a:rPr lang="en-US" sz="1800" dirty="0" smtClean="0"/>
              <a:t>Attacker can sends a malicious “subject” line embedded with script then it makes the receiver a victim of XSS.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39732" y="1600201"/>
            <a:ext cx="2383128" cy="3354984"/>
            <a:chOff x="5571677" y="1600201"/>
            <a:chExt cx="2383128" cy="3354984"/>
          </a:xfrm>
        </p:grpSpPr>
        <p:pic>
          <p:nvPicPr>
            <p:cNvPr id="4" name="Picture 3" descr="ms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1677" y="1600201"/>
              <a:ext cx="2383128" cy="30272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513659" y="458585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[3]</a:t>
              </a:r>
              <a:endParaRPr lang="en-US" dirty="0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pair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Object Notation (JSON) is a simple data exchange format which can contain object.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Attacker can inject a malicious script in either "</a:t>
            </a:r>
            <a:r>
              <a:rPr lang="en-US" i="1" dirty="0" smtClean="0"/>
              <a:t>Link</a:t>
            </a:r>
            <a:r>
              <a:rPr lang="en-US" dirty="0" smtClean="0"/>
              <a:t>" or "</a:t>
            </a:r>
            <a:r>
              <a:rPr lang="en-US" i="1" dirty="0" err="1" smtClean="0"/>
              <a:t>Desc</a:t>
            </a:r>
            <a:r>
              <a:rPr lang="en-US" dirty="0" smtClean="0"/>
              <a:t>" (XSS</a:t>
            </a:r>
            <a:r>
              <a:rPr lang="en-US" dirty="0" smtClean="0"/>
              <a:t>). </a:t>
            </a:r>
            <a:r>
              <a:rPr lang="en-US" b="1" i="1" dirty="0" smtClean="0">
                <a:solidFill>
                  <a:srgbClr val="FF0000"/>
                </a:solidFill>
              </a:rPr>
              <a:t>Show the example, or scripts.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Another way to serialize malicious content to the user.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17153" y="2694587"/>
            <a:ext cx="5645458" cy="1096833"/>
            <a:chOff x="1217153" y="2694587"/>
            <a:chExt cx="5645458" cy="1096833"/>
          </a:xfrm>
        </p:grpSpPr>
        <p:pic>
          <p:nvPicPr>
            <p:cNvPr id="4" name="Picture 3" descr="jso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7153" y="2694587"/>
              <a:ext cx="5530002" cy="76939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6421465" y="342208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[3]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umblr_lu4n5av3W81r5twvgo1_500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7"/>
          <a:stretch/>
        </p:blipFill>
        <p:spPr>
          <a:xfrm>
            <a:off x="1466125" y="457215"/>
            <a:ext cx="6221270" cy="57835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[1] </a:t>
            </a:r>
            <a:r>
              <a:rPr lang="en-US" sz="1400" dirty="0" smtClean="0">
                <a:hlinkClick r:id="rId2"/>
              </a:rPr>
              <a:t>http://www.asp.net/ajax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[2] </a:t>
            </a:r>
            <a:r>
              <a:rPr lang="en-US" sz="1400" dirty="0" smtClean="0">
                <a:hlinkClick r:id="rId3"/>
              </a:rPr>
              <a:t>http://www.w3schools.com/ajax/ajax_intro.asp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[3</a:t>
            </a:r>
            <a:r>
              <a:rPr lang="en-US" sz="1400" dirty="0"/>
              <a:t>] Ajax Security Holes and Driving </a:t>
            </a:r>
            <a:r>
              <a:rPr lang="en-US" sz="1400" dirty="0" smtClean="0"/>
              <a:t>Factors </a:t>
            </a:r>
            <a:r>
              <a:rPr lang="en-US" sz="1400" dirty="0" smtClean="0">
                <a:hlinkClick r:id="rId4"/>
              </a:rPr>
              <a:t>http://www.net-security.org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[4] SC Magazine, Article: Hot or not: AJAX vulnerabilities,</a:t>
            </a:r>
            <a:r>
              <a:rPr lang="en-US" sz="1400" dirty="0" smtClean="0">
                <a:hlinkClick r:id="rId5"/>
              </a:rPr>
              <a:t> </a:t>
            </a:r>
            <a:r>
              <a:rPr lang="en-US" sz="1400" dirty="0" smtClean="0">
                <a:hlinkClick r:id="rId6"/>
              </a:rPr>
              <a:t>http://www.scmagazine.com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[5]</a:t>
            </a:r>
            <a:r>
              <a:rPr lang="en-US" sz="1400" dirty="0"/>
              <a:t> What is AJAX</a:t>
            </a:r>
            <a:r>
              <a:rPr lang="en-US" sz="1400" dirty="0" smtClean="0"/>
              <a:t>?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://www.youtube.com/watch?v=</a:t>
            </a:r>
            <a:r>
              <a:rPr lang="en-US" sz="1400" dirty="0" smtClean="0">
                <a:hlinkClick r:id="rId7"/>
              </a:rPr>
              <a:t>tJXLRLDWjn4</a:t>
            </a: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[6] Article: AJAX Vulnerabilities: How Big the Threat?, </a:t>
            </a:r>
            <a:r>
              <a:rPr lang="en-US" sz="1400" dirty="0" smtClean="0">
                <a:hlinkClick r:id="rId8"/>
              </a:rPr>
              <a:t>http://www.about.com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Introduction to Ajax 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General Techniques used by  </a:t>
            </a:r>
            <a:r>
              <a:rPr lang="en-US" sz="2800" dirty="0" smtClean="0"/>
              <a:t>Ajax? 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Ajax Security Vulnerabilities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JS Array poisoning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Flash-based cross domain access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Malformed JS Object serialization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b="1" i="1" dirty="0">
                <a:solidFill>
                  <a:srgbClr val="7030A0"/>
                </a:solidFill>
              </a:rPr>
              <a:t>JSON pair injection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Manipulated XML stream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Script injection in DOM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April 30, 2012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rgbClr val="7030A0"/>
                </a:solidFill>
              </a:rPr>
              <a:t>AJAX/Faris Kateb, Mohammed </a:t>
            </a:r>
            <a:r>
              <a:rPr lang="en-US" b="1" i="1" dirty="0" err="1" smtClean="0">
                <a:solidFill>
                  <a:srgbClr val="7030A0"/>
                </a:solidFill>
              </a:rPr>
              <a:t>Abdulaziz</a:t>
            </a:r>
            <a:r>
              <a:rPr lang="en-US" b="1" i="1" dirty="0" smtClean="0">
                <a:solidFill>
                  <a:srgbClr val="7030A0"/>
                </a:solidFill>
              </a:rPr>
              <a:t> &amp; Omar </a:t>
            </a:r>
            <a:r>
              <a:rPr lang="en-US" b="1" i="1" dirty="0" err="1" smtClean="0">
                <a:solidFill>
                  <a:srgbClr val="7030A0"/>
                </a:solidFill>
              </a:rPr>
              <a:t>Alzahrani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b="1" i="1" dirty="0" smtClean="0">
                <a:solidFill>
                  <a:srgbClr val="7030A0"/>
                </a:solidFill>
              </a:rPr>
              <a:t>Suggest remove this slide.  You 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7030A0"/>
                </a:solidFill>
              </a:rPr>
              <a:t>Have very little time. Should zero in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7030A0"/>
                </a:solidFill>
              </a:rPr>
              <a:t>On next slide with unique features of AJAX</a:t>
            </a:r>
          </a:p>
          <a:p>
            <a:pPr>
              <a:buFontTx/>
              <a:buChar char="-"/>
            </a:pPr>
            <a:r>
              <a:rPr lang="en-US" dirty="0" smtClean="0"/>
              <a:t>What </a:t>
            </a:r>
            <a:r>
              <a:rPr lang="en-US" dirty="0" smtClean="0"/>
              <a:t>is “web application”?</a:t>
            </a:r>
          </a:p>
          <a:p>
            <a:pPr>
              <a:buFontTx/>
              <a:buChar char="-"/>
            </a:pPr>
            <a:r>
              <a:rPr lang="en-US" dirty="0" smtClean="0"/>
              <a:t>Client side scripts.</a:t>
            </a:r>
          </a:p>
          <a:p>
            <a:pPr>
              <a:buFontTx/>
              <a:buChar char="-"/>
            </a:pPr>
            <a:r>
              <a:rPr lang="en-US" dirty="0" smtClean="0"/>
              <a:t>Common Gateway Interface (CGI).</a:t>
            </a:r>
          </a:p>
          <a:p>
            <a:pPr>
              <a:buFontTx/>
              <a:buChar char="-"/>
            </a:pPr>
            <a:r>
              <a:rPr lang="en-US" dirty="0" err="1" smtClean="0"/>
              <a:t>Servlets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ASP, PHP …etc.</a:t>
            </a:r>
          </a:p>
          <a:p>
            <a:pPr>
              <a:buFontTx/>
              <a:buChar char="-"/>
            </a:pPr>
            <a:r>
              <a:rPr lang="en-US" dirty="0" smtClean="0"/>
              <a:t>AJAX.</a:t>
            </a:r>
          </a:p>
        </p:txBody>
      </p:sp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132109"/>
            <a:ext cx="3606800" cy="22479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2" name="Picture 8" descr="vectorfirefoxbrow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213" y="777875"/>
            <a:ext cx="2089150" cy="1568450"/>
          </a:xfrm>
          <a:prstGeom prst="rect">
            <a:avLst/>
          </a:prstGeom>
          <a:noFill/>
        </p:spPr>
      </p:pic>
      <p:pic>
        <p:nvPicPr>
          <p:cNvPr id="26634" name="Picture 10" descr="ANd9GcRJ-PzKUcjd5Yd9tMIHQOA9qJkLJ7SrXbTQabFK7n9i3OKULW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113" y="3771900"/>
            <a:ext cx="1222375" cy="1222375"/>
          </a:xfrm>
          <a:prstGeom prst="rect">
            <a:avLst/>
          </a:prstGeom>
          <a:noFill/>
        </p:spPr>
      </p:pic>
      <p:pic>
        <p:nvPicPr>
          <p:cNvPr id="26636" name="Picture 12" descr="ANd9GcQcULthkv0zEfIlxIsnVJ1PxcJ9biUPKPcqkclYfjXG_Ryw2YsO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500" y="4025900"/>
            <a:ext cx="877888" cy="968375"/>
          </a:xfrm>
          <a:prstGeom prst="rect">
            <a:avLst/>
          </a:prstGeom>
          <a:noFill/>
        </p:spPr>
      </p:pic>
      <p:pic>
        <p:nvPicPr>
          <p:cNvPr id="26637" name="Picture 13" descr="vectorfirefoxbrow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2475" y="777875"/>
            <a:ext cx="2089150" cy="1568450"/>
          </a:xfrm>
          <a:prstGeom prst="rect">
            <a:avLst/>
          </a:prstGeom>
          <a:noFill/>
        </p:spPr>
      </p:pic>
      <p:pic>
        <p:nvPicPr>
          <p:cNvPr id="26638" name="Picture 14" descr="vectorfirefoxbrow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200" y="777875"/>
            <a:ext cx="2089150" cy="1568450"/>
          </a:xfrm>
          <a:prstGeom prst="rect">
            <a:avLst/>
          </a:prstGeom>
          <a:noFill/>
        </p:spPr>
      </p:pic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297488" y="4573588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 flipV="1">
            <a:off x="2244725" y="2374900"/>
            <a:ext cx="1858963" cy="195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2490788" y="2346325"/>
            <a:ext cx="1601787" cy="167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297488" y="433387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4903788" y="243205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 flipV="1">
            <a:off x="4706938" y="243205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5297488" y="2432050"/>
            <a:ext cx="1058862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5092700" y="2432050"/>
            <a:ext cx="106680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968375" y="993775"/>
            <a:ext cx="1990725" cy="304800"/>
            <a:chOff x="610" y="626"/>
            <a:chExt cx="1254" cy="192"/>
          </a:xfrm>
        </p:grpSpPr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55" name="Picture 31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57" name="Group 33"/>
          <p:cNvGrpSpPr>
            <a:grpSpLocks/>
          </p:cNvGrpSpPr>
          <p:nvPr/>
        </p:nvGrpSpPr>
        <p:grpSpPr bwMode="auto">
          <a:xfrm>
            <a:off x="3263900" y="993775"/>
            <a:ext cx="1990725" cy="304800"/>
            <a:chOff x="610" y="626"/>
            <a:chExt cx="1254" cy="192"/>
          </a:xfrm>
        </p:grpSpPr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60" name="Picture 36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3295650" y="1277938"/>
            <a:ext cx="1744663" cy="304800"/>
            <a:chOff x="765" y="626"/>
            <a:chExt cx="1099" cy="192"/>
          </a:xfrm>
        </p:grpSpPr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64" name="Picture 40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5521325" y="993775"/>
            <a:ext cx="1990725" cy="304800"/>
            <a:chOff x="610" y="626"/>
            <a:chExt cx="1254" cy="192"/>
          </a:xfrm>
        </p:grpSpPr>
        <p:sp>
          <p:nvSpPr>
            <p:cNvPr id="26666" name="Text Box 42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68" name="Picture 44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5565775" y="1563688"/>
            <a:ext cx="1646238" cy="304800"/>
            <a:chOff x="827" y="626"/>
            <a:chExt cx="1037" cy="192"/>
          </a:xfrm>
        </p:grpSpPr>
        <p:sp>
          <p:nvSpPr>
            <p:cNvPr id="26670" name="Text Box 46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72" name="Picture 48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pic>
        <p:nvPicPr>
          <p:cNvPr id="26678" name="Picture 54" descr="ANd9GcT3peHDpg662SanH7ZxXaoFwIFCTXSOlCkpW4tBkYxSpBp4uJY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89100" y="1866900"/>
            <a:ext cx="698500" cy="349250"/>
          </a:xfrm>
          <a:prstGeom prst="rect">
            <a:avLst/>
          </a:prstGeom>
          <a:noFill/>
        </p:spPr>
      </p:pic>
      <p:pic>
        <p:nvPicPr>
          <p:cNvPr id="26679" name="Picture 55" descr="ANd9GcT3peHDpg662SanH7ZxXaoFwIFCTXSOlCkpW4tBkYxSpBp4uJY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8438" y="1846263"/>
            <a:ext cx="698500" cy="349250"/>
          </a:xfrm>
          <a:prstGeom prst="rect">
            <a:avLst/>
          </a:prstGeom>
          <a:noFill/>
        </p:spPr>
      </p:pic>
      <p:pic>
        <p:nvPicPr>
          <p:cNvPr id="26680" name="Picture 56" descr="ANd9GcT3peHDpg662SanH7ZxXaoFwIFCTXSOlCkpW4tBkYxSpBp4uJYq"/>
          <p:cNvPicPr>
            <a:picLocks noChangeAspect="1" noChangeArrowheads="1"/>
          </p:cNvPicPr>
          <p:nvPr/>
        </p:nvPicPr>
        <p:blipFill>
          <a:blip r:embed="rId6" cstate="print"/>
          <a:srcRect l="-12955" t="16818"/>
          <a:stretch>
            <a:fillRect/>
          </a:stretch>
        </p:blipFill>
        <p:spPr bwMode="auto">
          <a:xfrm>
            <a:off x="6248400" y="1905000"/>
            <a:ext cx="788988" cy="290513"/>
          </a:xfrm>
          <a:prstGeom prst="rect">
            <a:avLst/>
          </a:prstGeom>
          <a:noFill/>
        </p:spPr>
      </p:pic>
      <p:grpSp>
        <p:nvGrpSpPr>
          <p:cNvPr id="26685" name="Group 61"/>
          <p:cNvGrpSpPr>
            <a:grpSpLocks/>
          </p:cNvGrpSpPr>
          <p:nvPr/>
        </p:nvGrpSpPr>
        <p:grpSpPr bwMode="auto">
          <a:xfrm>
            <a:off x="5519738" y="1287463"/>
            <a:ext cx="1744662" cy="304800"/>
            <a:chOff x="765" y="626"/>
            <a:chExt cx="1099" cy="192"/>
          </a:xfrm>
        </p:grpSpPr>
        <p:sp>
          <p:nvSpPr>
            <p:cNvPr id="26686" name="Text Box 62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688" name="Picture 64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4143375" y="5065713"/>
            <a:ext cx="738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Server</a:t>
            </a:r>
          </a:p>
        </p:txBody>
      </p:sp>
      <p:sp>
        <p:nvSpPr>
          <p:cNvPr id="26693" name="Text Box 69"/>
          <p:cNvSpPr txBox="1">
            <a:spLocks noChangeArrowheads="1"/>
          </p:cNvSpPr>
          <p:nvPr/>
        </p:nvSpPr>
        <p:spPr bwMode="auto">
          <a:xfrm>
            <a:off x="6065838" y="50371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Database</a:t>
            </a:r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2135188" y="10128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4398963" y="10128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6650038" y="10080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6697" name="Text Box 73"/>
          <p:cNvSpPr txBox="1">
            <a:spLocks noChangeArrowheads="1"/>
          </p:cNvSpPr>
          <p:nvPr/>
        </p:nvSpPr>
        <p:spPr bwMode="auto">
          <a:xfrm>
            <a:off x="4238625" y="1317625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6698" name="Text Box 74"/>
          <p:cNvSpPr txBox="1">
            <a:spLocks noChangeArrowheads="1"/>
          </p:cNvSpPr>
          <p:nvPr/>
        </p:nvSpPr>
        <p:spPr bwMode="auto">
          <a:xfrm>
            <a:off x="6443663" y="1317625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6699" name="Text Box 75"/>
          <p:cNvSpPr txBox="1">
            <a:spLocks noChangeArrowheads="1"/>
          </p:cNvSpPr>
          <p:nvPr/>
        </p:nvSpPr>
        <p:spPr bwMode="auto">
          <a:xfrm>
            <a:off x="6251575" y="159385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Denver</a:t>
            </a:r>
          </a:p>
        </p:txBody>
      </p:sp>
      <p:grpSp>
        <p:nvGrpSpPr>
          <p:cNvPr id="26700" name="Group 76"/>
          <p:cNvGrpSpPr>
            <a:grpSpLocks/>
          </p:cNvGrpSpPr>
          <p:nvPr/>
        </p:nvGrpSpPr>
        <p:grpSpPr bwMode="auto">
          <a:xfrm>
            <a:off x="5565775" y="1563688"/>
            <a:ext cx="1646238" cy="304800"/>
            <a:chOff x="827" y="626"/>
            <a:chExt cx="1037" cy="192"/>
          </a:xfrm>
        </p:grpSpPr>
        <p:sp>
          <p:nvSpPr>
            <p:cNvPr id="26701" name="Text Box 77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03" name="Picture 79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704" name="Group 80"/>
          <p:cNvGrpSpPr>
            <a:grpSpLocks/>
          </p:cNvGrpSpPr>
          <p:nvPr/>
        </p:nvGrpSpPr>
        <p:grpSpPr bwMode="auto">
          <a:xfrm>
            <a:off x="5519738" y="1287463"/>
            <a:ext cx="1744662" cy="304800"/>
            <a:chOff x="765" y="626"/>
            <a:chExt cx="1099" cy="192"/>
          </a:xfrm>
        </p:grpSpPr>
        <p:sp>
          <p:nvSpPr>
            <p:cNvPr id="26705" name="Text Box 81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07" name="Picture 83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6443663" y="1317625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6251575" y="159385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Denver</a:t>
            </a:r>
          </a:p>
        </p:txBody>
      </p:sp>
      <p:grpSp>
        <p:nvGrpSpPr>
          <p:cNvPr id="26710" name="Group 86"/>
          <p:cNvGrpSpPr>
            <a:grpSpLocks/>
          </p:cNvGrpSpPr>
          <p:nvPr/>
        </p:nvGrpSpPr>
        <p:grpSpPr bwMode="auto">
          <a:xfrm>
            <a:off x="1033463" y="1554163"/>
            <a:ext cx="1646237" cy="304800"/>
            <a:chOff x="827" y="626"/>
            <a:chExt cx="1037" cy="192"/>
          </a:xfrm>
        </p:grpSpPr>
        <p:sp>
          <p:nvSpPr>
            <p:cNvPr id="26711" name="Text Box 87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13" name="Picture 89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714" name="Group 90"/>
          <p:cNvGrpSpPr>
            <a:grpSpLocks/>
          </p:cNvGrpSpPr>
          <p:nvPr/>
        </p:nvGrpSpPr>
        <p:grpSpPr bwMode="auto">
          <a:xfrm>
            <a:off x="1030288" y="1277938"/>
            <a:ext cx="1744662" cy="304800"/>
            <a:chOff x="765" y="626"/>
            <a:chExt cx="1099" cy="192"/>
          </a:xfrm>
        </p:grpSpPr>
        <p:sp>
          <p:nvSpPr>
            <p:cNvPr id="26715" name="Text Box 91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17" name="Picture 93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6720" name="Group 96"/>
          <p:cNvGrpSpPr>
            <a:grpSpLocks/>
          </p:cNvGrpSpPr>
          <p:nvPr/>
        </p:nvGrpSpPr>
        <p:grpSpPr bwMode="auto">
          <a:xfrm>
            <a:off x="3311525" y="1593850"/>
            <a:ext cx="1646238" cy="304800"/>
            <a:chOff x="827" y="626"/>
            <a:chExt cx="1037" cy="192"/>
          </a:xfrm>
        </p:grpSpPr>
        <p:sp>
          <p:nvSpPr>
            <p:cNvPr id="26721" name="Text Box 97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6723" name="Picture 99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6856"/>
            <a:ext cx="8042276" cy="886199"/>
          </a:xfrm>
        </p:spPr>
        <p:txBody>
          <a:bodyPr/>
          <a:lstStyle/>
          <a:p>
            <a:r>
              <a:rPr lang="en-US" sz="4800" dirty="0"/>
              <a:t>Before </a:t>
            </a:r>
            <a:r>
              <a:rPr lang="en-US" sz="4800" dirty="0" smtClean="0"/>
              <a:t>AJAX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BFC6-1769-42EE-9490-724F5DBA8BE3}" type="slidenum">
              <a:rPr lang="x-none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ANd9GcRJ-PzKUcjd5Yd9tMIHQOA9qJkLJ7SrXbTQabFK7n9i3OKULW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9288" y="3771900"/>
            <a:ext cx="1222375" cy="1222375"/>
          </a:xfrm>
          <a:prstGeom prst="rect">
            <a:avLst/>
          </a:prstGeom>
          <a:noFill/>
        </p:spPr>
      </p:pic>
      <p:pic>
        <p:nvPicPr>
          <p:cNvPr id="29701" name="Picture 5" descr="ANd9GcQcULthkv0zEfIlxIsnVJ1PxcJ9biUPKPcqkclYfjXG_Ryw2YsO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3675" y="4025900"/>
            <a:ext cx="877888" cy="968375"/>
          </a:xfrm>
          <a:prstGeom prst="rect">
            <a:avLst/>
          </a:prstGeom>
          <a:noFill/>
        </p:spPr>
      </p:pic>
      <p:pic>
        <p:nvPicPr>
          <p:cNvPr id="29703" name="Picture 7" descr="vectorfirefoxbrows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8313" y="777875"/>
            <a:ext cx="2089150" cy="156845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411663" y="4573588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411663" y="433387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4011613" y="2374900"/>
            <a:ext cx="0" cy="139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x-none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3806825" y="2346325"/>
            <a:ext cx="0" cy="142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x-none"/>
          </a:p>
        </p:txBody>
      </p: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2992438" y="993775"/>
            <a:ext cx="1990725" cy="304800"/>
            <a:chOff x="610" y="626"/>
            <a:chExt cx="1254" cy="192"/>
          </a:xfrm>
        </p:grpSpPr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610" y="62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Country :</a:t>
              </a: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9727" name="Picture 31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9728" name="Group 32"/>
          <p:cNvGrpSpPr>
            <a:grpSpLocks/>
          </p:cNvGrpSpPr>
          <p:nvPr/>
        </p:nvGrpSpPr>
        <p:grpSpPr bwMode="auto">
          <a:xfrm>
            <a:off x="3036888" y="1563688"/>
            <a:ext cx="1646237" cy="304800"/>
            <a:chOff x="827" y="626"/>
            <a:chExt cx="1037" cy="192"/>
          </a:xfrm>
        </p:grpSpPr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827" y="626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City :</a:t>
              </a: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9731" name="Picture 35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grpSp>
        <p:nvGrpSpPr>
          <p:cNvPr id="29735" name="Group 39"/>
          <p:cNvGrpSpPr>
            <a:grpSpLocks/>
          </p:cNvGrpSpPr>
          <p:nvPr/>
        </p:nvGrpSpPr>
        <p:grpSpPr bwMode="auto">
          <a:xfrm>
            <a:off x="2990850" y="1287463"/>
            <a:ext cx="1744663" cy="304800"/>
            <a:chOff x="765" y="626"/>
            <a:chExt cx="1099" cy="192"/>
          </a:xfrm>
        </p:grpSpPr>
        <p:sp>
          <p:nvSpPr>
            <p:cNvPr id="29736" name="Text Box 40"/>
            <p:cNvSpPr txBox="1">
              <a:spLocks noChangeArrowheads="1"/>
            </p:cNvSpPr>
            <p:nvPr/>
          </p:nvSpPr>
          <p:spPr bwMode="auto">
            <a:xfrm>
              <a:off x="765" y="626"/>
              <a:ext cx="5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- State :</a:t>
              </a: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1284" y="663"/>
              <a:ext cx="580" cy="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x-none"/>
            </a:p>
          </p:txBody>
        </p:sp>
        <p:pic>
          <p:nvPicPr>
            <p:cNvPr id="29738" name="Picture 42" descr="hhhh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27000000">
              <a:off x="1719" y="660"/>
              <a:ext cx="147" cy="143"/>
            </a:xfrm>
            <a:prstGeom prst="rect">
              <a:avLst/>
            </a:prstGeom>
            <a:noFill/>
          </p:spPr>
        </p:pic>
      </p:grp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3257550" y="5065713"/>
            <a:ext cx="738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Server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5180013" y="50371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Database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4122738" y="99377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USA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3916363" y="1303338"/>
            <a:ext cx="412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CO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3724275" y="1579563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Denver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6961"/>
          </a:xfrm>
        </p:spPr>
        <p:txBody>
          <a:bodyPr/>
          <a:lstStyle/>
          <a:p>
            <a:r>
              <a:rPr lang="en-US" sz="3200" dirty="0"/>
              <a:t>After </a:t>
            </a:r>
            <a:r>
              <a:rPr lang="en-US" sz="3200" dirty="0" smtClean="0"/>
              <a:t>AJAX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BFC6-1769-42EE-9490-724F5DBA8BE3}" type="slidenum">
              <a:rPr lang="x-none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2" grpId="0"/>
      <p:bldP spid="29743" grpId="0"/>
      <p:bldP spid="297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What’s AJAX?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Franklin Gothic Book" pitchFamily="34" charset="0"/>
              </a:rPr>
              <a:t>A</a:t>
            </a:r>
            <a:r>
              <a:rPr lang="en-US" b="1" dirty="0">
                <a:latin typeface="Franklin Gothic Book" pitchFamily="34" charset="0"/>
              </a:rPr>
              <a:t>synchronous </a:t>
            </a:r>
            <a:r>
              <a:rPr lang="en-US" b="1" dirty="0" err="1">
                <a:solidFill>
                  <a:srgbClr val="0000FF"/>
                </a:solidFill>
                <a:latin typeface="Franklin Gothic Book" pitchFamily="34" charset="0"/>
              </a:rPr>
              <a:t>J</a:t>
            </a:r>
            <a:r>
              <a:rPr lang="en-US" b="1" dirty="0" err="1">
                <a:latin typeface="Franklin Gothic Book" pitchFamily="34" charset="0"/>
              </a:rPr>
              <a:t>avascript</a:t>
            </a:r>
            <a:r>
              <a:rPr lang="en-US" b="1" dirty="0">
                <a:latin typeface="Franklin Gothic Book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Franklin Gothic Book" pitchFamily="34" charset="0"/>
              </a:rPr>
              <a:t>A</a:t>
            </a:r>
            <a:r>
              <a:rPr lang="en-US" b="1" dirty="0">
                <a:latin typeface="Franklin Gothic Book" pitchFamily="34" charset="0"/>
              </a:rPr>
              <a:t>nd </a:t>
            </a:r>
            <a:r>
              <a:rPr lang="en-US" b="1" dirty="0" smtClean="0">
                <a:solidFill>
                  <a:srgbClr val="0000FF"/>
                </a:solidFill>
                <a:latin typeface="Franklin Gothic Book" pitchFamily="34" charset="0"/>
              </a:rPr>
              <a:t>X</a:t>
            </a:r>
            <a:r>
              <a:rPr lang="en-US" b="1" dirty="0" smtClean="0">
                <a:latin typeface="Franklin Gothic Book" pitchFamily="34" charset="0"/>
              </a:rPr>
              <a:t>ML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  <a:latin typeface="Franklin Gothic Book" pitchFamily="34" charset="0"/>
              </a:rPr>
              <a:t>E.g., Google Search String Matching/Suggestions</a:t>
            </a:r>
            <a:endParaRPr lang="en-US" b="1" i="1" dirty="0">
              <a:solidFill>
                <a:srgbClr val="7030A0"/>
              </a:solidFill>
              <a:latin typeface="Franklin Gothic Book" pitchFamily="34" charset="0"/>
            </a:endParaRPr>
          </a:p>
          <a:p>
            <a:r>
              <a:rPr lang="en-US" b="1" dirty="0">
                <a:latin typeface="Franklin Gothic Book" pitchFamily="34" charset="0"/>
              </a:rPr>
              <a:t>- </a:t>
            </a:r>
            <a:r>
              <a:rPr lang="en-US" b="1" dirty="0" smtClean="0">
                <a:latin typeface="Franklin Gothic Book" pitchFamily="34" charset="0"/>
              </a:rPr>
              <a:t>How it achieve that?</a:t>
            </a:r>
            <a:endParaRPr lang="en-US" b="1" dirty="0">
              <a:latin typeface="Franklin Gothic Book" pitchFamily="34" charset="0"/>
            </a:endParaRPr>
          </a:p>
          <a:p>
            <a:pPr lvl="1"/>
            <a:r>
              <a:rPr lang="en-US" sz="2400" b="1" dirty="0">
                <a:latin typeface="Franklin Gothic Book" pitchFamily="34" charset="0"/>
              </a:rPr>
              <a:t>- The </a:t>
            </a:r>
            <a:r>
              <a:rPr lang="en-US" sz="2400" b="1" dirty="0" err="1">
                <a:latin typeface="Franklin Gothic Book" pitchFamily="34" charset="0"/>
              </a:rPr>
              <a:t>XMLHttpRequest</a:t>
            </a:r>
            <a:r>
              <a:rPr lang="en-US" sz="2400" b="1" dirty="0">
                <a:latin typeface="Franklin Gothic Book" pitchFamily="34" charset="0"/>
              </a:rPr>
              <a:t> </a:t>
            </a:r>
            <a:r>
              <a:rPr lang="en-US" sz="2400" b="1" dirty="0" smtClean="0">
                <a:latin typeface="Franklin Gothic Book" pitchFamily="34" charset="0"/>
              </a:rPr>
              <a:t>Object</a:t>
            </a:r>
          </a:p>
          <a:p>
            <a:pPr lvl="2"/>
            <a:r>
              <a:rPr lang="en-US" dirty="0"/>
              <a:t>Base object for AJAX</a:t>
            </a:r>
          </a:p>
          <a:p>
            <a:pPr lvl="2"/>
            <a:r>
              <a:rPr lang="en-US" dirty="0"/>
              <a:t> Allows your </a:t>
            </a:r>
            <a:r>
              <a:rPr lang="en-US" dirty="0" err="1"/>
              <a:t>javascript</a:t>
            </a:r>
            <a:r>
              <a:rPr lang="en-US" dirty="0"/>
              <a:t> code…</a:t>
            </a:r>
            <a:r>
              <a:rPr lang="en-US" dirty="0" smtClean="0"/>
              <a:t>…</a:t>
            </a:r>
          </a:p>
          <a:p>
            <a:pPr lvl="2"/>
            <a:r>
              <a:rPr lang="en-US" dirty="0"/>
              <a:t> Available in most </a:t>
            </a:r>
            <a:r>
              <a:rPr lang="en-US" dirty="0" smtClean="0"/>
              <a:t>browsers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ThroughThe</a:t>
            </a:r>
            <a:r>
              <a:rPr lang="en-US" dirty="0"/>
              <a:t>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  <a:r>
              <a:rPr lang="en-US" b="1" dirty="0"/>
              <a:t> </a:t>
            </a:r>
            <a:r>
              <a:rPr lang="en-US" dirty="0"/>
              <a:t>you can : </a:t>
            </a:r>
            <a:endParaRPr lang="en-US" dirty="0" smtClean="0"/>
          </a:p>
          <a:p>
            <a:pPr lvl="2"/>
            <a:endParaRPr lang="en-US" b="1" dirty="0">
              <a:latin typeface="Franklin Gothic Book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4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1027" descr="ajax-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903" y="1401365"/>
            <a:ext cx="7391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General </a:t>
            </a:r>
            <a:r>
              <a:rPr lang="en-US" sz="4800" dirty="0" smtClean="0"/>
              <a:t>Technique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BFC6-1769-42EE-9490-724F5DBA8BE3}" type="slidenum">
              <a:rPr lang="x-none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Ajax vulnerabilities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There are many vulnerabilities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Our concentration </a:t>
            </a:r>
            <a:r>
              <a:rPr lang="en-US" sz="2000" dirty="0" smtClean="0"/>
              <a:t>are on </a:t>
            </a:r>
            <a:r>
              <a:rPr lang="en-US" sz="2000" dirty="0" smtClean="0"/>
              <a:t>the security holes 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 list of these security holes included in our research 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JS Array </a:t>
            </a:r>
            <a:r>
              <a:rPr lang="en-US" sz="2000" dirty="0" smtClean="0"/>
              <a:t>poisoning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/>
              <a:t>Flash-based cross domain </a:t>
            </a:r>
            <a:r>
              <a:rPr lang="en-US" sz="2000" dirty="0" smtClean="0"/>
              <a:t>access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Malformed JS Object serialization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JSON pair injection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Manipulated XML stream</a:t>
            </a:r>
          </a:p>
          <a:p>
            <a:pPr marL="801688" lvl="4" indent="-285750">
              <a:buFont typeface="Arial"/>
              <a:buChar char="•"/>
            </a:pPr>
            <a:r>
              <a:rPr lang="en-US" sz="2000" dirty="0" smtClean="0"/>
              <a:t>Script injection in DOM</a:t>
            </a:r>
          </a:p>
        </p:txBody>
      </p:sp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980" y="3086101"/>
            <a:ext cx="2857500" cy="28575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Array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P</a:t>
            </a:r>
            <a:r>
              <a:rPr lang="en-US" sz="1800" dirty="0" smtClean="0"/>
              <a:t>opular </a:t>
            </a:r>
            <a:r>
              <a:rPr lang="en-US" sz="1800" dirty="0"/>
              <a:t>object for </a:t>
            </a:r>
            <a:r>
              <a:rPr lang="en-US" sz="1800" dirty="0" smtClean="0"/>
              <a:t>serialization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Easy and effective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Poisoning </a:t>
            </a:r>
            <a:r>
              <a:rPr lang="en-US" sz="1800" dirty="0"/>
              <a:t>a JS array spoils the DOM context</a:t>
            </a:r>
            <a:r>
              <a:rPr lang="en-US" sz="18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 </a:t>
            </a:r>
            <a:r>
              <a:rPr lang="en-US" sz="1800" dirty="0"/>
              <a:t>A JS array can be exploited with simple cross-site scripting in the browser. </a:t>
            </a: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sz="1800" dirty="0" smtClean="0"/>
              <a:t>Example  </a:t>
            </a:r>
            <a:r>
              <a:rPr lang="en-US" sz="1800" b="1" i="1" dirty="0" smtClean="0">
                <a:solidFill>
                  <a:srgbClr val="FF0000"/>
                </a:solidFill>
              </a:rPr>
              <a:t>(need more concrete example, and explanation;  I can not understand the following statement by itself.)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sz="2000" i="1" dirty="0" smtClean="0">
                <a:latin typeface="Abadi MT Condensed Light"/>
                <a:cs typeface="Abadi MT Condensed Light"/>
              </a:rPr>
              <a:t>		new </a:t>
            </a:r>
            <a:r>
              <a:rPr lang="en-US" sz="2000" i="1" dirty="0">
                <a:latin typeface="Abadi MT Condensed Light"/>
                <a:cs typeface="Abadi MT Condensed Light"/>
              </a:rPr>
              <a:t>Array(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“Android”</a:t>
            </a:r>
            <a:r>
              <a:rPr lang="en-US" sz="2000" i="1" dirty="0">
                <a:latin typeface="Abadi MT Condensed Light"/>
                <a:cs typeface="Abadi MT Condensed Light"/>
              </a:rPr>
              <a:t>, 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“</a:t>
            </a:r>
            <a:r>
              <a:rPr lang="en-US" sz="2000" i="1" dirty="0" err="1" smtClean="0">
                <a:latin typeface="Abadi MT Condensed Light"/>
                <a:cs typeface="Abadi MT Condensed Light"/>
              </a:rPr>
              <a:t>iphone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”</a:t>
            </a:r>
            <a:r>
              <a:rPr lang="en-US" sz="2000" i="1" dirty="0">
                <a:latin typeface="Abadi MT Condensed Light"/>
                <a:cs typeface="Abadi MT Condensed Light"/>
              </a:rPr>
              <a:t>, “</a:t>
            </a:r>
            <a:r>
              <a:rPr lang="en-US" sz="2000" i="1" dirty="0" err="1" smtClean="0">
                <a:latin typeface="Abadi MT Condensed Light"/>
                <a:cs typeface="Abadi MT Condensed Light"/>
              </a:rPr>
              <a:t>Tmobile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”, </a:t>
            </a:r>
            <a:r>
              <a:rPr lang="en-US" sz="2000" i="1" dirty="0">
                <a:latin typeface="Abadi MT Condensed Light"/>
                <a:cs typeface="Abadi MT Condensed Light"/>
              </a:rPr>
              <a:t>“900$”, 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“28 years</a:t>
            </a:r>
            <a:r>
              <a:rPr lang="en-US" sz="2000" i="1" dirty="0">
                <a:latin typeface="Abadi MT Condensed Light"/>
                <a:cs typeface="Abadi MT Condensed Light"/>
              </a:rPr>
              <a:t>”</a:t>
            </a:r>
            <a:r>
              <a:rPr lang="en-US" sz="2000" i="1" dirty="0" smtClean="0">
                <a:latin typeface="Abadi MT Condensed Light"/>
                <a:cs typeface="Abadi MT Condensed Light"/>
              </a:rPr>
              <a:t>)</a:t>
            </a:r>
            <a:endParaRPr lang="en-US" sz="2000" dirty="0">
              <a:latin typeface="Abadi MT Condensed Light"/>
              <a:cs typeface="Abadi MT Condensed Light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AJAX/Faris Kateb, Mohammed Abdulaziz &amp; Omar Alzahrani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7EF6-737A-4073-A2F2-E1B8FC018C7E}" type="slidenum">
              <a:rPr lang="x-none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0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420</TotalTime>
  <Words>891</Words>
  <Application>Microsoft Office PowerPoint</Application>
  <PresentationFormat>On-screen Show (4:3)</PresentationFormat>
  <Paragraphs>167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Web Application with AJAX</vt:lpstr>
      <vt:lpstr>Agenda </vt:lpstr>
      <vt:lpstr>History </vt:lpstr>
      <vt:lpstr>Before AJAX</vt:lpstr>
      <vt:lpstr>After AJAX</vt:lpstr>
      <vt:lpstr>AJAX</vt:lpstr>
      <vt:lpstr>General Technique</vt:lpstr>
      <vt:lpstr>Ajax vulnerabilities</vt:lpstr>
      <vt:lpstr>JS Array poisoning</vt:lpstr>
      <vt:lpstr>Flash-based cross domain access</vt:lpstr>
      <vt:lpstr>Malformed JS Object serialization </vt:lpstr>
      <vt:lpstr>JSON pair injection</vt:lpstr>
      <vt:lpstr>PowerPoint Presentation</vt:lpstr>
      <vt:lpstr>REFERENCES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with AJAX</dc:title>
  <dc:creator>faris kateb</dc:creator>
  <cp:lastModifiedBy>chow</cp:lastModifiedBy>
  <cp:revision>56</cp:revision>
  <dcterms:created xsi:type="dcterms:W3CDTF">2012-04-28T22:21:02Z</dcterms:created>
  <dcterms:modified xsi:type="dcterms:W3CDTF">2012-04-29T22:51:10Z</dcterms:modified>
</cp:coreProperties>
</file>