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66" r:id="rId3"/>
    <p:sldId id="350" r:id="rId4"/>
    <p:sldId id="338" r:id="rId5"/>
    <p:sldId id="343" r:id="rId6"/>
    <p:sldId id="349" r:id="rId7"/>
    <p:sldId id="340" r:id="rId8"/>
    <p:sldId id="352" r:id="rId9"/>
    <p:sldId id="339" r:id="rId10"/>
    <p:sldId id="341" r:id="rId11"/>
    <p:sldId id="342" r:id="rId12"/>
    <p:sldId id="344" r:id="rId13"/>
    <p:sldId id="346" r:id="rId14"/>
    <p:sldId id="345" r:id="rId15"/>
    <p:sldId id="347" r:id="rId16"/>
    <p:sldId id="351" r:id="rId17"/>
    <p:sldId id="337" r:id="rId18"/>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24" autoAdjust="0"/>
  </p:normalViewPr>
  <p:slideViewPr>
    <p:cSldViewPr>
      <p:cViewPr>
        <p:scale>
          <a:sx n="100" d="100"/>
          <a:sy n="100" d="100"/>
        </p:scale>
        <p:origin x="-660"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1" tIns="47056" rIns="94111" bIns="4705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8704" y="0"/>
            <a:ext cx="3066733" cy="469662"/>
          </a:xfrm>
          <a:prstGeom prst="rect">
            <a:avLst/>
          </a:prstGeom>
        </p:spPr>
        <p:txBody>
          <a:bodyPr vert="horz" lIns="94111" tIns="47056" rIns="94111" bIns="47056" rtlCol="0"/>
          <a:lstStyle>
            <a:lvl1pPr algn="r" fontAlgn="auto">
              <a:spcBef>
                <a:spcPts val="0"/>
              </a:spcBef>
              <a:spcAft>
                <a:spcPts val="0"/>
              </a:spcAft>
              <a:defRPr sz="1200" smtClean="0">
                <a:latin typeface="+mn-lt"/>
                <a:cs typeface="+mn-cs"/>
              </a:defRPr>
            </a:lvl1pPr>
          </a:lstStyle>
          <a:p>
            <a:pPr>
              <a:defRPr/>
            </a:pPr>
            <a:fld id="{422D20DF-20D8-4F6A-AC9F-D3E1B7993FBD}" type="datetimeFigureOut">
              <a:rPr lang="en-US"/>
              <a:pPr>
                <a:defRPr/>
              </a:pPr>
              <a:t>5/2/2012</a:t>
            </a:fld>
            <a:endParaRPr lang="en-US" dirty="0"/>
          </a:p>
        </p:txBody>
      </p:sp>
      <p:sp>
        <p:nvSpPr>
          <p:cNvPr id="4" name="Slide Image Placeholder 3"/>
          <p:cNvSpPr>
            <a:spLocks noGrp="1" noRot="1" noChangeAspect="1"/>
          </p:cNvSpPr>
          <p:nvPr>
            <p:ph type="sldImg" idx="2"/>
          </p:nvPr>
        </p:nvSpPr>
        <p:spPr>
          <a:xfrm>
            <a:off x="1189038" y="703263"/>
            <a:ext cx="4699000" cy="3524250"/>
          </a:xfrm>
          <a:prstGeom prst="rect">
            <a:avLst/>
          </a:prstGeom>
          <a:noFill/>
          <a:ln w="12700">
            <a:solidFill>
              <a:prstClr val="black"/>
            </a:solidFill>
          </a:ln>
        </p:spPr>
        <p:txBody>
          <a:bodyPr vert="horz" lIns="94111" tIns="47056" rIns="94111" bIns="47056" rtlCol="0" anchor="ctr"/>
          <a:lstStyle/>
          <a:p>
            <a:pPr lvl="0"/>
            <a:endParaRPr lang="en-US" noProof="0" dirty="0"/>
          </a:p>
        </p:txBody>
      </p:sp>
      <p:sp>
        <p:nvSpPr>
          <p:cNvPr id="5" name="Notes Placeholder 4"/>
          <p:cNvSpPr>
            <a:spLocks noGrp="1"/>
          </p:cNvSpPr>
          <p:nvPr>
            <p:ph type="body" sz="quarter" idx="3"/>
          </p:nvPr>
        </p:nvSpPr>
        <p:spPr>
          <a:xfrm>
            <a:off x="707708" y="4461788"/>
            <a:ext cx="5661660" cy="4226958"/>
          </a:xfrm>
          <a:prstGeom prst="rect">
            <a:avLst/>
          </a:prstGeom>
        </p:spPr>
        <p:txBody>
          <a:bodyPr vert="horz" lIns="94111" tIns="47056" rIns="94111" bIns="470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21946"/>
            <a:ext cx="3066733" cy="469662"/>
          </a:xfrm>
          <a:prstGeom prst="rect">
            <a:avLst/>
          </a:prstGeom>
        </p:spPr>
        <p:txBody>
          <a:bodyPr vert="horz" lIns="94111" tIns="47056" rIns="94111" bIns="4705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704" y="8921946"/>
            <a:ext cx="3066733" cy="469662"/>
          </a:xfrm>
          <a:prstGeom prst="rect">
            <a:avLst/>
          </a:prstGeom>
        </p:spPr>
        <p:txBody>
          <a:bodyPr vert="horz" lIns="94111" tIns="47056" rIns="94111" bIns="47056" rtlCol="0" anchor="b"/>
          <a:lstStyle>
            <a:lvl1pPr algn="r" fontAlgn="auto">
              <a:spcBef>
                <a:spcPts val="0"/>
              </a:spcBef>
              <a:spcAft>
                <a:spcPts val="0"/>
              </a:spcAft>
              <a:defRPr sz="1200" smtClean="0">
                <a:latin typeface="+mn-lt"/>
                <a:cs typeface="+mn-cs"/>
              </a:defRPr>
            </a:lvl1pPr>
          </a:lstStyle>
          <a:p>
            <a:pPr>
              <a:defRPr/>
            </a:pPr>
            <a:fld id="{B7B2F826-B318-4E3E-BDA2-28D75E3EBDF4}" type="slidenum">
              <a:rPr lang="en-US"/>
              <a:pPr>
                <a:defRPr/>
              </a:pPr>
              <a:t>‹#›</a:t>
            </a:fld>
            <a:endParaRPr lang="en-US" dirty="0"/>
          </a:p>
        </p:txBody>
      </p:sp>
    </p:spTree>
    <p:extLst>
      <p:ext uri="{BB962C8B-B14F-4D97-AF65-F5344CB8AC3E}">
        <p14:creationId xmlns:p14="http://schemas.microsoft.com/office/powerpoint/2010/main" val="3133837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Router_(comput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70" indent="-170970">
              <a:buFont typeface="Arial" pitchFamily="34" charset="0"/>
              <a:buChar char="•"/>
            </a:pPr>
            <a:r>
              <a:rPr lang="en-US" dirty="0" smtClean="0"/>
              <a:t>Each must forward traffic unrelated to its own use, and therefore be a </a:t>
            </a:r>
            <a:r>
              <a:rPr lang="en-US" dirty="0" smtClean="0">
                <a:hlinkClick r:id="rId3" tooltip="Router (computing)"/>
              </a:rPr>
              <a:t>router</a:t>
            </a:r>
            <a:r>
              <a:rPr lang="en-US" dirty="0" smtClean="0"/>
              <a:t>.</a:t>
            </a:r>
          </a:p>
          <a:p>
            <a:pPr marL="170970" indent="-170970">
              <a:buFont typeface="Arial" pitchFamily="34" charset="0"/>
              <a:buChar char="•"/>
            </a:pPr>
            <a:endParaRPr lang="en-US" dirty="0" smtClean="0"/>
          </a:p>
          <a:p>
            <a:pPr marL="170970" indent="-170970">
              <a:buFont typeface="Arial" pitchFamily="34" charset="0"/>
              <a:buChar char="•"/>
            </a:pPr>
            <a:r>
              <a:rPr lang="en-US" dirty="0" smtClean="0"/>
              <a:t>The primary challenge in building a MANET is equipping each device to continuously maintain the information required to properly route traffic.</a:t>
            </a:r>
          </a:p>
          <a:p>
            <a:pPr marL="170970" indent="-170970">
              <a:buFont typeface="Arial" pitchFamily="34" charset="0"/>
              <a:buChar char="•"/>
            </a:pPr>
            <a:endParaRPr lang="en-US" dirty="0" smtClean="0"/>
          </a:p>
          <a:p>
            <a:pPr marL="170970" indent="-170970">
              <a:buFont typeface="Arial" pitchFamily="34" charset="0"/>
              <a:buChar char="•"/>
            </a:pPr>
            <a:r>
              <a:rPr lang="en-US" dirty="0" smtClean="0"/>
              <a:t>Mobile link to the</a:t>
            </a:r>
            <a:r>
              <a:rPr lang="en-US" baseline="0" dirty="0" smtClean="0"/>
              <a:t> Cloud - </a:t>
            </a:r>
            <a:r>
              <a:rPr lang="en-US" baseline="0" dirty="0" err="1" smtClean="0"/>
              <a:t>iCloud</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3</a:t>
            </a:fld>
            <a:endParaRPr lang="en-US" dirty="0"/>
          </a:p>
        </p:txBody>
      </p:sp>
    </p:spTree>
    <p:extLst>
      <p:ext uri="{BB962C8B-B14F-4D97-AF65-F5344CB8AC3E}">
        <p14:creationId xmlns:p14="http://schemas.microsoft.com/office/powerpoint/2010/main" val="12257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 </a:t>
            </a:r>
            <a:r>
              <a:rPr lang="en-US" dirty="0" err="1"/>
              <a:t>CloudSEC</a:t>
            </a:r>
            <a:r>
              <a:rPr lang="en-US" dirty="0"/>
              <a:t> System is comprised of three sets of components: administration group, collaboration groups and peripheral entities. All communication between the nodes of administration group and collaboration group is encrypted. A description of each follows:</a:t>
            </a:r>
          </a:p>
          <a:p>
            <a:r>
              <a:rPr lang="en-US" i="1" dirty="0"/>
              <a:t>1) Administration group. </a:t>
            </a:r>
            <a:r>
              <a:rPr lang="en-US" dirty="0"/>
              <a:t>Administration Group is the kernel component of the </a:t>
            </a:r>
            <a:r>
              <a:rPr lang="en-US" dirty="0" err="1"/>
              <a:t>CloudSEC</a:t>
            </a:r>
            <a:r>
              <a:rPr lang="en-US" dirty="0"/>
              <a:t> architecture, which is an overlay organized by those peers called task coordinator. Each task coordinator is in charge of a dynamic administrative domain, which contains a collection of</a:t>
            </a:r>
          </a:p>
          <a:p>
            <a:r>
              <a:rPr lang="en-US" dirty="0"/>
              <a:t>autonomous security agents. Task coordinators are responsible for making security policy decisions, managing collaboration tasks as well as distributing analytical results across multiple administrative domains.</a:t>
            </a:r>
          </a:p>
          <a:p>
            <a:r>
              <a:rPr lang="en-US" i="1" dirty="0"/>
              <a:t>2) Collaboration groups. </a:t>
            </a:r>
            <a:r>
              <a:rPr lang="en-US" dirty="0"/>
              <a:t>Each collaboration group is organized to compose a certain security service by carrying out a collaborative task. </a:t>
            </a:r>
            <a:r>
              <a:rPr lang="en-US" dirty="0" err="1"/>
              <a:t>CloudSEC</a:t>
            </a:r>
            <a:r>
              <a:rPr lang="en-US" dirty="0"/>
              <a:t> harnesses the distributed nature of cloud computing to enable dynamic and strategic organizing of overlay networks in proximity to the service users. Therefore, collaboration groups are the vital components of </a:t>
            </a:r>
            <a:r>
              <a:rPr lang="en-US" dirty="0" err="1"/>
              <a:t>CloudSEC’s</a:t>
            </a:r>
            <a:r>
              <a:rPr lang="en-US" dirty="0"/>
              <a:t> “Providing Services on Demand” characteristic. The first security agent joining a collaboration group is called task initiator, which is the direct correspondent between the collaboration group and its task coordinator. It obtains collaborative tasks and instructions from task coordinator, and in turn reports back task status and final results. In this way, collaboration groups are preserving hierarchical attributes toward the administration group, such that every security agent has the potential to</a:t>
            </a:r>
          </a:p>
          <a:p>
            <a:r>
              <a:rPr lang="en-US" dirty="0"/>
              <a:t>efficiently route all messages within the entire </a:t>
            </a:r>
            <a:r>
              <a:rPr lang="en-US" dirty="0" err="1"/>
              <a:t>CloudSEC</a:t>
            </a:r>
            <a:r>
              <a:rPr lang="en-US" dirty="0"/>
              <a:t> architecture, simply through the forwarding mechanism of task coordinators.</a:t>
            </a:r>
          </a:p>
          <a:p>
            <a:r>
              <a:rPr lang="en-US" i="1" dirty="0"/>
              <a:t>3) Peripheral entities. </a:t>
            </a:r>
            <a:r>
              <a:rPr lang="en-US" dirty="0"/>
              <a:t>Peripheral entity is a functionality abstraction summarizing all service contributors and users. These nodes don’t implement the </a:t>
            </a:r>
            <a:r>
              <a:rPr lang="en-US" dirty="0" err="1"/>
              <a:t>CloudSEC</a:t>
            </a:r>
            <a:r>
              <a:rPr lang="en-US" dirty="0"/>
              <a:t> protocol, and have no access authority to any architectural overlay. Rather, these nodes could install various heterogeneous security facilities and client software, and simply supply and consume data resources through a combination of push and pull mechanism. Extensions to</a:t>
            </a:r>
          </a:p>
          <a:p>
            <a:r>
              <a:rPr lang="en-US" dirty="0"/>
              <a:t>provide support for </a:t>
            </a:r>
            <a:r>
              <a:rPr lang="en-US" dirty="0" err="1"/>
              <a:t>CloudSEC</a:t>
            </a:r>
            <a:r>
              <a:rPr lang="en-US" dirty="0"/>
              <a:t> would be implemented as plug-ins for these systems.</a:t>
            </a:r>
          </a:p>
          <a:p>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11</a:t>
            </a:fld>
            <a:endParaRPr lang="en-US" dirty="0"/>
          </a:p>
        </p:txBody>
      </p:sp>
    </p:spTree>
    <p:extLst>
      <p:ext uri="{BB962C8B-B14F-4D97-AF65-F5344CB8AC3E}">
        <p14:creationId xmlns:p14="http://schemas.microsoft.com/office/powerpoint/2010/main" val="3841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SecureCloud</a:t>
            </a:r>
            <a:r>
              <a:rPr lang="en-US" dirty="0"/>
              <a:t> provides a data encryption layer within a virtual machine image to decrypt customer data in</a:t>
            </a:r>
          </a:p>
          <a:p>
            <a:r>
              <a:rPr lang="en-US" dirty="0"/>
              <a:t>real-time after the appropriate credentials have been validated. Likewise, </a:t>
            </a:r>
            <a:r>
              <a:rPr lang="en-US" dirty="0" err="1"/>
              <a:t>SecureCloud</a:t>
            </a:r>
            <a:r>
              <a:rPr lang="en-US" dirty="0"/>
              <a:t> encrypts customer</a:t>
            </a:r>
          </a:p>
          <a:p>
            <a:r>
              <a:rPr lang="en-US" dirty="0"/>
              <a:t>data in real time when putting the information back into data storage.</a:t>
            </a:r>
          </a:p>
          <a:p>
            <a:r>
              <a:rPr lang="en-US" dirty="0"/>
              <a:t>When the virtual machine image boots up, it uses the Runtime Agent to provide its credentials to</a:t>
            </a:r>
          </a:p>
          <a:p>
            <a:r>
              <a:rPr lang="en-US" dirty="0" err="1"/>
              <a:t>SecureCloud</a:t>
            </a:r>
            <a:r>
              <a:rPr lang="en-US" dirty="0"/>
              <a:t> and request an encryption key along with the appropriate information to connect to data</a:t>
            </a:r>
          </a:p>
          <a:p>
            <a:r>
              <a:rPr lang="en-US" dirty="0"/>
              <a:t>storage. For example, a virtual machine image could be required to report items like malware pattern file</a:t>
            </a:r>
          </a:p>
          <a:p>
            <a:r>
              <a:rPr lang="en-US" dirty="0"/>
              <a:t>version, last full scan, network services, and location of the instance to </a:t>
            </a:r>
            <a:r>
              <a:rPr lang="en-US" dirty="0" err="1"/>
              <a:t>SecureCloud</a:t>
            </a:r>
            <a:r>
              <a:rPr lang="en-US" dirty="0"/>
              <a:t> during the request.</a:t>
            </a:r>
          </a:p>
          <a:p>
            <a:r>
              <a:rPr lang="en-US" dirty="0"/>
              <a:t>This identifying information helps to ensure that the instance meets security and environmental criteria set</a:t>
            </a:r>
          </a:p>
          <a:p>
            <a:r>
              <a:rPr lang="en-US" dirty="0"/>
              <a:t>by the administrator in order to run certain applications. Data is only decrypted within the virtual machine;</a:t>
            </a:r>
          </a:p>
          <a:p>
            <a:r>
              <a:rPr lang="en-US" dirty="0"/>
              <a:t>this ensures that data at rest within or traversing the cloud infrastructure remains encrypted at all times.</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13</a:t>
            </a:fld>
            <a:endParaRPr lang="en-US" dirty="0"/>
          </a:p>
        </p:txBody>
      </p:sp>
    </p:spTree>
    <p:extLst>
      <p:ext uri="{BB962C8B-B14F-4D97-AF65-F5344CB8AC3E}">
        <p14:creationId xmlns:p14="http://schemas.microsoft.com/office/powerpoint/2010/main" val="164524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vCloud</a:t>
            </a:r>
            <a:r>
              <a:rPr lang="en-US" dirty="0"/>
              <a:t> API is used by </a:t>
            </a:r>
            <a:r>
              <a:rPr lang="en-US" dirty="0" err="1"/>
              <a:t>SecureCloud</a:t>
            </a:r>
            <a:r>
              <a:rPr lang="en-US" dirty="0"/>
              <a:t> to determine the identity of a machine image in the </a:t>
            </a:r>
            <a:r>
              <a:rPr lang="en-US" dirty="0" err="1"/>
              <a:t>vCloud</a:t>
            </a:r>
            <a:endParaRPr lang="en-US" dirty="0"/>
          </a:p>
          <a:p>
            <a:r>
              <a:rPr lang="en-US" dirty="0"/>
              <a:t>environment. The </a:t>
            </a:r>
            <a:r>
              <a:rPr lang="en-US" dirty="0" err="1"/>
              <a:t>vCloud</a:t>
            </a:r>
            <a:r>
              <a:rPr lang="en-US" dirty="0"/>
              <a:t> API is also used by </a:t>
            </a:r>
            <a:r>
              <a:rPr lang="en-US" dirty="0" err="1"/>
              <a:t>SecureCloud</a:t>
            </a:r>
            <a:r>
              <a:rPr lang="en-US" dirty="0"/>
              <a:t> to learn what data storage devices in the</a:t>
            </a:r>
          </a:p>
          <a:p>
            <a:r>
              <a:rPr lang="en-US" dirty="0" err="1"/>
              <a:t>vCloud</a:t>
            </a:r>
            <a:r>
              <a:rPr lang="en-US" dirty="0"/>
              <a:t> environment are available for encryption.</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14</a:t>
            </a:fld>
            <a:endParaRPr lang="en-US" dirty="0"/>
          </a:p>
        </p:txBody>
      </p:sp>
    </p:spTree>
    <p:extLst>
      <p:ext uri="{BB962C8B-B14F-4D97-AF65-F5344CB8AC3E}">
        <p14:creationId xmlns:p14="http://schemas.microsoft.com/office/powerpoint/2010/main" val="357735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aspect to the </a:t>
            </a:r>
            <a:r>
              <a:rPr lang="en-US" dirty="0" err="1"/>
              <a:t>vCloud</a:t>
            </a:r>
            <a:r>
              <a:rPr lang="en-US" dirty="0"/>
              <a:t> API is the security. With security in mind, the </a:t>
            </a:r>
            <a:r>
              <a:rPr lang="en-US" dirty="0" err="1"/>
              <a:t>vCloud</a:t>
            </a:r>
            <a:r>
              <a:rPr lang="en-US" dirty="0"/>
              <a:t> API has</a:t>
            </a:r>
          </a:p>
          <a:p>
            <a:r>
              <a:rPr lang="en-US" dirty="0"/>
              <a:t>been designed and implemented with an access model that represents a </a:t>
            </a:r>
            <a:r>
              <a:rPr lang="en-US" b="1" dirty="0"/>
              <a:t>User API</a:t>
            </a:r>
            <a:r>
              <a:rPr lang="en-US" dirty="0"/>
              <a:t>, which provides a pure</a:t>
            </a:r>
          </a:p>
          <a:p>
            <a:r>
              <a:rPr lang="en-US" dirty="0"/>
              <a:t>virtual REST API focused on self-provisioning and the use of OVF for VMs and </a:t>
            </a:r>
            <a:r>
              <a:rPr lang="en-US" dirty="0" err="1"/>
              <a:t>vApp</a:t>
            </a:r>
            <a:r>
              <a:rPr lang="en-US" dirty="0"/>
              <a:t> configuration and</a:t>
            </a:r>
          </a:p>
          <a:p>
            <a:r>
              <a:rPr lang="en-US" dirty="0"/>
              <a:t>reconfiguration. An </a:t>
            </a:r>
            <a:r>
              <a:rPr lang="en-US" b="1" dirty="0"/>
              <a:t>Admin API </a:t>
            </a:r>
            <a:r>
              <a:rPr lang="en-US" dirty="0"/>
              <a:t>provides pure virtual REST APIs targeted at and used by System</a:t>
            </a:r>
          </a:p>
          <a:p>
            <a:r>
              <a:rPr lang="en-US" dirty="0"/>
              <a:t>Organization administrators. And </a:t>
            </a:r>
            <a:r>
              <a:rPr lang="en-US" b="1" dirty="0"/>
              <a:t>Admin API Extensions </a:t>
            </a:r>
            <a:r>
              <a:rPr lang="en-US" dirty="0"/>
              <a:t>include all VMware specific REST APIs</a:t>
            </a:r>
          </a:p>
          <a:p>
            <a:r>
              <a:rPr lang="en-US" dirty="0"/>
              <a:t>targeted to system administrators who want to build in extensibility. Another important aspect of the</a:t>
            </a:r>
          </a:p>
          <a:p>
            <a:r>
              <a:rPr lang="en-US" dirty="0" err="1"/>
              <a:t>vCloud</a:t>
            </a:r>
            <a:r>
              <a:rPr lang="en-US" dirty="0"/>
              <a:t> API is that VMware has submitted its </a:t>
            </a:r>
            <a:r>
              <a:rPr lang="en-US" dirty="0" err="1"/>
              <a:t>vCloud</a:t>
            </a:r>
            <a:r>
              <a:rPr lang="en-US" dirty="0"/>
              <a:t> API specification to the DMTF and is the lead on the</a:t>
            </a:r>
          </a:p>
          <a:p>
            <a:r>
              <a:rPr lang="en-US" dirty="0"/>
              <a:t>work going on with OVF.</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15</a:t>
            </a:fld>
            <a:endParaRPr lang="en-US" dirty="0"/>
          </a:p>
        </p:txBody>
      </p:sp>
    </p:spTree>
    <p:extLst>
      <p:ext uri="{BB962C8B-B14F-4D97-AF65-F5344CB8AC3E}">
        <p14:creationId xmlns:p14="http://schemas.microsoft.com/office/powerpoint/2010/main" val="280738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device:</a:t>
            </a:r>
            <a:r>
              <a:rPr lang="en-US" baseline="0" dirty="0" smtClean="0"/>
              <a:t> giant untapped sensor network, needs </a:t>
            </a:r>
            <a:r>
              <a:rPr lang="en-US" u="sng" baseline="0" dirty="0" smtClean="0"/>
              <a:t>partitioning scheme</a:t>
            </a:r>
            <a:r>
              <a:rPr lang="en-US" baseline="0" dirty="0" smtClean="0"/>
              <a:t>, 25% current usage, </a:t>
            </a:r>
            <a:r>
              <a:rPr lang="en-US" u="sng" baseline="0" dirty="0" smtClean="0"/>
              <a:t>incentive</a:t>
            </a:r>
          </a:p>
          <a:p>
            <a:endParaRPr lang="en-US" baseline="0" dirty="0" smtClean="0"/>
          </a:p>
          <a:p>
            <a:pPr defTabSz="911840">
              <a:defRPr/>
            </a:pPr>
            <a:r>
              <a:rPr lang="en-US" dirty="0" smtClean="0">
                <a:ea typeface="宋体" pitchFamily="2" charset="-122"/>
              </a:rPr>
              <a:t>Resource Aware Collaborative Execution (RACE):  UC Davis</a:t>
            </a:r>
          </a:p>
          <a:p>
            <a:endParaRPr lang="en-US" baseline="0" dirty="0" smtClean="0"/>
          </a:p>
          <a:p>
            <a:endParaRPr lang="en-US" baseline="0" dirty="0" smtClean="0"/>
          </a:p>
          <a:p>
            <a:r>
              <a:rPr lang="en-US" baseline="0" dirty="0" smtClean="0"/>
              <a:t>Network Mapping: (</a:t>
            </a:r>
            <a:r>
              <a:rPr lang="en-US" baseline="0" dirty="0" err="1" smtClean="0"/>
              <a:t>Intermapper</a:t>
            </a:r>
            <a:r>
              <a:rPr lang="en-US" baseline="0" dirty="0" smtClean="0"/>
              <a:t>, </a:t>
            </a:r>
            <a:r>
              <a:rPr lang="en-US" baseline="0" dirty="0" err="1" smtClean="0"/>
              <a:t>WhatsUpGold</a:t>
            </a:r>
            <a:r>
              <a:rPr lang="en-US" baseline="0" dirty="0" smtClean="0"/>
              <a:t>, </a:t>
            </a:r>
            <a:r>
              <a:rPr lang="en-US" baseline="0" dirty="0" err="1" smtClean="0"/>
              <a:t>OpManagerPro</a:t>
            </a:r>
            <a:r>
              <a:rPr lang="en-US" baseline="0" dirty="0" smtClean="0"/>
              <a:t>)</a:t>
            </a:r>
          </a:p>
          <a:p>
            <a:pPr marL="170970" indent="-170970">
              <a:buFont typeface="Arial" pitchFamily="34" charset="0"/>
              <a:buChar char="•"/>
            </a:pPr>
            <a:r>
              <a:rPr lang="en-US" baseline="0" dirty="0" smtClean="0"/>
              <a:t>Real-time mapping</a:t>
            </a:r>
          </a:p>
          <a:p>
            <a:pPr marL="170970" indent="-170970">
              <a:buFont typeface="Arial" pitchFamily="34" charset="0"/>
              <a:buChar char="•"/>
            </a:pPr>
            <a:r>
              <a:rPr lang="en-US" baseline="0" dirty="0" smtClean="0"/>
              <a:t>Application monitoring</a:t>
            </a:r>
          </a:p>
          <a:p>
            <a:pPr marL="170970" indent="-170970">
              <a:buFont typeface="Arial" pitchFamily="34" charset="0"/>
              <a:buChar char="•"/>
            </a:pPr>
            <a:r>
              <a:rPr lang="en-US" baseline="0" dirty="0" smtClean="0"/>
              <a:t>Security</a:t>
            </a:r>
          </a:p>
          <a:p>
            <a:pPr marL="170970" indent="-170970">
              <a:buFont typeface="Arial" pitchFamily="34" charset="0"/>
              <a:buChar char="•"/>
            </a:pPr>
            <a:r>
              <a:rPr lang="en-US" b="1" u="sng" baseline="0" dirty="0" smtClean="0"/>
              <a:t>Assign Tasks</a:t>
            </a:r>
          </a:p>
          <a:p>
            <a:pPr marL="170970" indent="-170970">
              <a:buFont typeface="Arial" pitchFamily="34" charset="0"/>
              <a:buChar char="•"/>
            </a:pPr>
            <a:r>
              <a:rPr lang="en-US" baseline="0" dirty="0" smtClean="0"/>
              <a:t>Traffic Analysis</a:t>
            </a:r>
            <a:endParaRPr lang="en-US" dirty="0"/>
          </a:p>
        </p:txBody>
      </p:sp>
      <p:sp>
        <p:nvSpPr>
          <p:cNvPr id="4" name="Slide Number Placeholder 3"/>
          <p:cNvSpPr>
            <a:spLocks noGrp="1"/>
          </p:cNvSpPr>
          <p:nvPr>
            <p:ph type="sldNum" sz="quarter" idx="10"/>
          </p:nvPr>
        </p:nvSpPr>
        <p:spPr/>
        <p:txBody>
          <a:bodyPr/>
          <a:lstStyle/>
          <a:p>
            <a:pPr>
              <a:defRPr/>
            </a:pPr>
            <a:fld id="{B7B2F826-B318-4E3E-BDA2-28D75E3EBDF4}" type="slidenum">
              <a:rPr lang="en-US" smtClean="0"/>
              <a:pPr>
                <a:defRPr/>
              </a:pPr>
              <a:t>16</a:t>
            </a:fld>
            <a:endParaRPr lang="en-US" dirty="0"/>
          </a:p>
        </p:txBody>
      </p:sp>
    </p:spTree>
    <p:extLst>
      <p:ext uri="{BB962C8B-B14F-4D97-AF65-F5344CB8AC3E}">
        <p14:creationId xmlns:p14="http://schemas.microsoft.com/office/powerpoint/2010/main" val="2071932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B2F2F98-B1DB-4D5E-984D-763EBACAD142}" type="datetime1">
              <a:rPr lang="en-US"/>
              <a:pPr>
                <a:defRPr/>
              </a:pPr>
              <a:t>5/2/2012</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FB4C7E37-1878-4D8E-9BCC-F80B810584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4297959-9930-45B3-B6EE-EB4E3E9EC031}" type="datetime1">
              <a:rPr lang="en-US"/>
              <a:pPr>
                <a:defRPr/>
              </a:pPr>
              <a:t>5/2/2012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160D8E7-4679-42D4-B336-2C78B53079E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B48B7D-1D90-4E7F-A187-DD36C1FC189F}" type="datetime1">
              <a:rPr lang="en-US"/>
              <a:pPr>
                <a:defRPr/>
              </a:pPr>
              <a:t>5/2/2012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41CDB63-B6D8-4581-9D6A-DA9AC391376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B409DBA-5755-4C55-A7F5-31122C4DDC89}" type="datetime1">
              <a:rPr lang="en-US"/>
              <a:pPr>
                <a:defRPr/>
              </a:pPr>
              <a:t>5/2/2012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999A31D-3540-4CAB-873D-FF61C179EC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CCEA52B-A001-4520-9EA5-7E96220F4F1F}" type="datetime1">
              <a:rPr lang="en-US"/>
              <a:pPr>
                <a:defRPr/>
              </a:pPr>
              <a:t>5/2/2012</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577B6FC2-59EE-454C-ADD7-6F0B0CA174F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7AA875B-9BBE-4B07-AE14-961D30EE1A2C}" type="datetime1">
              <a:rPr lang="en-US"/>
              <a:pPr>
                <a:defRPr/>
              </a:pPr>
              <a:t>5/2/2012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9A02769-6829-49E5-83A4-17D6DAE0E65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2B2A15B-2C5E-4730-B6BD-C96E36CED356}" type="datetime1">
              <a:rPr lang="en-US"/>
              <a:pPr>
                <a:defRPr/>
              </a:pPr>
              <a:t>5/2/2012</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CA8557E-480E-461F-A499-8274C5470FE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A55CEEF-2023-42C4-B4A0-A8F46D2021CD}" type="datetime1">
              <a:rPr lang="en-US"/>
              <a:pPr>
                <a:defRPr/>
              </a:pPr>
              <a:t>5/2/2012</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5BC77015-85C3-405A-879F-B6378520515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B1AE27E-CA29-4860-9058-632811C2C289}" type="datetime1">
              <a:rPr lang="en-US"/>
              <a:pPr>
                <a:defRPr/>
              </a:pPr>
              <a:t>5/2/2012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CAFC286C-3404-49C5-AC83-B7F529D4E8A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BB4793B-9F28-443E-B289-D327B2CEB734}" type="datetime1">
              <a:rPr lang="en-US"/>
              <a:pPr>
                <a:defRPr/>
              </a:pPr>
              <a:t>5/2/2012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3A854E3-CB2A-432B-A93B-A317EC495C5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BA543607-7C0C-448C-B885-F09065E997CE}" type="datetime1">
              <a:rPr lang="en-US"/>
              <a:pPr>
                <a:defRPr/>
              </a:pPr>
              <a:t>5/2/2012</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920D0D50-A802-44D8-AF71-B74840C4F30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253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8706EB6A-8692-4506-8FDA-36D353B90E50}" type="datetime1">
              <a:rPr lang="en-US"/>
              <a:pPr>
                <a:defRPr/>
              </a:pPr>
              <a:t>5/2/2012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4222EF32-8F9A-4CC9-9002-E6A8EA6C57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 id="2147483675" r:id="rId5"/>
    <p:sldLayoutId id="2147483676" r:id="rId6"/>
    <p:sldLayoutId id="2147483670" r:id="rId7"/>
    <p:sldLayoutId id="2147483677" r:id="rId8"/>
    <p:sldLayoutId id="2147483678" r:id="rId9"/>
    <p:sldLayoutId id="2147483669" r:id="rId10"/>
    <p:sldLayoutId id="2147483668" r:id="rId11"/>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pPr fontAlgn="auto">
              <a:spcAft>
                <a:spcPts val="0"/>
              </a:spcAft>
              <a:defRPr/>
            </a:pPr>
            <a:r>
              <a:rPr lang="en-US" dirty="0" smtClean="0"/>
              <a:t>CS526 Presentation</a:t>
            </a:r>
            <a:br>
              <a:rPr lang="en-US" dirty="0" smtClean="0"/>
            </a:br>
            <a:endParaRPr lang="en-US" dirty="0"/>
          </a:p>
        </p:txBody>
      </p:sp>
      <p:sp>
        <p:nvSpPr>
          <p:cNvPr id="3" name="Subtitle 2"/>
          <p:cNvSpPr>
            <a:spLocks noGrp="1"/>
          </p:cNvSpPr>
          <p:nvPr>
            <p:ph type="subTitle" idx="1"/>
          </p:nvPr>
        </p:nvSpPr>
        <p:spPr>
          <a:xfrm>
            <a:off x="838200" y="4210050"/>
            <a:ext cx="7772400" cy="1200150"/>
          </a:xfrm>
        </p:spPr>
        <p:txBody>
          <a:bodyPr>
            <a:normAutofit/>
          </a:bodyPr>
          <a:lstStyle/>
          <a:p>
            <a:pPr marR="0">
              <a:lnSpc>
                <a:spcPct val="80000"/>
              </a:lnSpc>
            </a:pPr>
            <a:r>
              <a:rPr lang="en-US" sz="2000" dirty="0" smtClean="0"/>
              <a:t>Josh Alcorn</a:t>
            </a:r>
          </a:p>
          <a:p>
            <a:pPr marR="0">
              <a:lnSpc>
                <a:spcPct val="80000"/>
              </a:lnSpc>
            </a:pPr>
            <a:r>
              <a:rPr lang="en-US" sz="2000" dirty="0" smtClean="0"/>
              <a:t>Larry </a:t>
            </a:r>
            <a:r>
              <a:rPr lang="en-US" sz="2000" dirty="0" err="1" smtClean="0"/>
              <a:t>Brachfeld</a:t>
            </a:r>
            <a:endParaRPr lang="en-US" sz="2000" dirty="0" smtClean="0"/>
          </a:p>
        </p:txBody>
      </p:sp>
      <p:sp>
        <p:nvSpPr>
          <p:cNvPr id="14339" name="Rectangle 3"/>
          <p:cNvSpPr>
            <a:spLocks noChangeArrowheads="1"/>
          </p:cNvSpPr>
          <p:nvPr/>
        </p:nvSpPr>
        <p:spPr bwMode="auto">
          <a:xfrm>
            <a:off x="1295400" y="2057400"/>
            <a:ext cx="6781800" cy="954107"/>
          </a:xfrm>
          <a:prstGeom prst="rect">
            <a:avLst/>
          </a:prstGeom>
          <a:noFill/>
          <a:ln w="9525">
            <a:noFill/>
            <a:miter lim="800000"/>
            <a:headEnd/>
            <a:tailEnd/>
          </a:ln>
        </p:spPr>
        <p:txBody>
          <a:bodyPr>
            <a:spAutoFit/>
          </a:bodyPr>
          <a:lstStyle/>
          <a:p>
            <a:pPr algn="ctr"/>
            <a:r>
              <a:rPr lang="en-US" sz="2800" b="1" dirty="0"/>
              <a:t>An in depth review of ad hoc mobile network &amp; cloud security concerns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this architecture, both data distribution and task scheduling overlays </a:t>
            </a:r>
            <a:r>
              <a:rPr lang="en-US" dirty="0" smtClean="0"/>
              <a:t>can be </a:t>
            </a:r>
            <a:r>
              <a:rPr lang="en-US" dirty="0"/>
              <a:t>simultaneously implemented in a </a:t>
            </a:r>
            <a:r>
              <a:rPr lang="en-US" dirty="0" smtClean="0"/>
              <a:t>loosely coupled </a:t>
            </a:r>
            <a:r>
              <a:rPr lang="en-US" dirty="0"/>
              <a:t>fashion, which can efficiently retrieve data resources from heterogeneous network security facilities, and harness distributed collection of computational resources to </a:t>
            </a:r>
            <a:r>
              <a:rPr lang="en-US" dirty="0" smtClean="0"/>
              <a:t>process data-intensive </a:t>
            </a:r>
            <a:r>
              <a:rPr lang="en-US" dirty="0"/>
              <a:t>tasks</a:t>
            </a:r>
            <a:r>
              <a:rPr lang="en-US" dirty="0" smtClean="0"/>
              <a:t>. </a:t>
            </a:r>
            <a:endParaRPr lang="en-US" dirty="0"/>
          </a:p>
        </p:txBody>
      </p:sp>
      <p:sp>
        <p:nvSpPr>
          <p:cNvPr id="3" name="Title 2"/>
          <p:cNvSpPr>
            <a:spLocks noGrp="1"/>
          </p:cNvSpPr>
          <p:nvPr>
            <p:ph type="title"/>
          </p:nvPr>
        </p:nvSpPr>
        <p:spPr/>
        <p:txBody>
          <a:bodyPr/>
          <a:lstStyle/>
          <a:p>
            <a:r>
              <a:rPr lang="en-US" dirty="0" smtClean="0"/>
              <a:t>Overview of Security Proposals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10</a:t>
            </a:fld>
            <a:endParaRPr lang="en-US" dirty="0"/>
          </a:p>
        </p:txBody>
      </p:sp>
    </p:spTree>
    <p:extLst>
      <p:ext uri="{BB962C8B-B14F-4D97-AF65-F5344CB8AC3E}">
        <p14:creationId xmlns:p14="http://schemas.microsoft.com/office/powerpoint/2010/main" val="354082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CLoudSec</a:t>
            </a:r>
            <a:r>
              <a:rPr lang="en-US" dirty="0" smtClean="0"/>
              <a:t> Architecture</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62476" cy="533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8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PKI to Secure User Data</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2574"/>
            <a:ext cx="89154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928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SecureCloud</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13</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82" y="1376594"/>
            <a:ext cx="75723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03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67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a:t>
            </a:r>
            <a:r>
              <a:rPr lang="en-US" dirty="0" err="1" smtClean="0"/>
              <a:t>cloud</a:t>
            </a:r>
            <a:r>
              <a:rPr lang="en-US" dirty="0" smtClean="0"/>
              <a:t> API</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15</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295400"/>
            <a:ext cx="81819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151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lstStyle/>
          <a:p>
            <a:r>
              <a:rPr lang="en-US" sz="2400" dirty="0" smtClean="0"/>
              <a:t>Collaborative Mobile Environment</a:t>
            </a:r>
          </a:p>
          <a:p>
            <a:r>
              <a:rPr lang="en-US" sz="2400" dirty="0" smtClean="0"/>
              <a:t>Better Network Mapping/Utilization </a:t>
            </a:r>
            <a:r>
              <a:rPr lang="en-US" sz="2400" dirty="0" smtClean="0"/>
              <a:t>Tools</a:t>
            </a:r>
          </a:p>
          <a:p>
            <a:r>
              <a:rPr lang="en-US" sz="2400" dirty="0" smtClean="0"/>
              <a:t>Jurisdiction &amp; Provider Integrity</a:t>
            </a:r>
            <a:endParaRPr lang="en-US" sz="2400" dirty="0" smtClean="0"/>
          </a:p>
          <a:p>
            <a:endParaRPr lang="en-US" dirty="0"/>
          </a:p>
        </p:txBody>
      </p:sp>
      <p:sp>
        <p:nvSpPr>
          <p:cNvPr id="3" name="Title 2"/>
          <p:cNvSpPr>
            <a:spLocks noGrp="1"/>
          </p:cNvSpPr>
          <p:nvPr>
            <p:ph type="title"/>
          </p:nvPr>
        </p:nvSpPr>
        <p:spPr>
          <a:xfrm>
            <a:off x="228600" y="274638"/>
            <a:ext cx="8686800" cy="1143000"/>
          </a:xfrm>
        </p:spPr>
        <p:txBody>
          <a:bodyPr>
            <a:noAutofit/>
          </a:bodyPr>
          <a:lstStyle/>
          <a:p>
            <a:pPr algn="ctr"/>
            <a:r>
              <a:rPr lang="en-US" sz="3000" dirty="0" smtClean="0"/>
              <a:t>Future of Ad Hoc Mobile &amp; Cloud Security</a:t>
            </a:r>
            <a:endParaRPr lang="en-US" sz="3000"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16</a:t>
            </a:fld>
            <a:endParaRPr lang="en-US" dirty="0"/>
          </a:p>
        </p:txBody>
      </p:sp>
      <p:pic>
        <p:nvPicPr>
          <p:cNvPr id="307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7384" t="36301" r="20000" b="24454"/>
          <a:stretch/>
        </p:blipFill>
        <p:spPr bwMode="auto">
          <a:xfrm>
            <a:off x="76200" y="2511089"/>
            <a:ext cx="4419600" cy="22159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284" t="32056" r="13214" b="28161"/>
          <a:stretch/>
        </p:blipFill>
        <p:spPr bwMode="auto">
          <a:xfrm>
            <a:off x="3962400" y="2438400"/>
            <a:ext cx="48768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89" t="36213" r="61181" b="5035"/>
          <a:stretch/>
        </p:blipFill>
        <p:spPr bwMode="auto">
          <a:xfrm>
            <a:off x="921657" y="4267200"/>
            <a:ext cx="3193143"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210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mtClean="0"/>
              <a:t>Questions ?</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17</a:t>
            </a:fld>
            <a:endParaRPr lang="en-US" dirty="0"/>
          </a:p>
        </p:txBody>
      </p:sp>
      <p:pic>
        <p:nvPicPr>
          <p:cNvPr id="185346" name="Picture 2" descr="C:\Documents and Settings\larry.brachfeld\Local Settings\Temporary Internet Files\Content.IE5\NSG20XAS\MC900078622[1].wmf"/>
          <p:cNvPicPr>
            <a:picLocks noGrp="1" noChangeAspect="1" noChangeArrowheads="1"/>
          </p:cNvPicPr>
          <p:nvPr>
            <p:ph idx="1"/>
          </p:nvPr>
        </p:nvPicPr>
        <p:blipFill>
          <a:blip r:embed="rId2"/>
          <a:srcRect/>
          <a:stretch>
            <a:fillRect/>
          </a:stretch>
        </p:blipFill>
        <p:spPr bwMode="auto">
          <a:xfrm>
            <a:off x="2819400" y="1746250"/>
            <a:ext cx="2971800" cy="39957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r>
              <a:rPr lang="en-US" sz="3200" dirty="0" smtClean="0"/>
              <a:t>Overview of Ad Hoc Mobile and Cloud Networks– Josh</a:t>
            </a:r>
          </a:p>
          <a:p>
            <a:r>
              <a:rPr lang="en-US" sz="3200" dirty="0" smtClean="0"/>
              <a:t>Overview of Security Concerns– Larry</a:t>
            </a:r>
          </a:p>
          <a:p>
            <a:pPr lvl="0"/>
            <a:r>
              <a:rPr lang="en-US" sz="3200" dirty="0" smtClean="0"/>
              <a:t>Attack </a:t>
            </a:r>
            <a:r>
              <a:rPr lang="en-US" sz="3200" dirty="0"/>
              <a:t>M</a:t>
            </a:r>
            <a:r>
              <a:rPr lang="en-US" sz="3200" dirty="0" smtClean="0"/>
              <a:t>ethods &amp; Vulnerabilities- </a:t>
            </a:r>
            <a:r>
              <a:rPr lang="en-US" sz="3200" dirty="0"/>
              <a:t>Josh</a:t>
            </a:r>
          </a:p>
          <a:p>
            <a:r>
              <a:rPr lang="en-US" sz="3200" dirty="0" smtClean="0"/>
              <a:t>Overview of Specific Security Proposals– Larry</a:t>
            </a:r>
          </a:p>
          <a:p>
            <a:r>
              <a:rPr lang="en-US" sz="3200" dirty="0" smtClean="0"/>
              <a:t>Future Work - Josh</a:t>
            </a:r>
          </a:p>
        </p:txBody>
      </p:sp>
      <p:sp>
        <p:nvSpPr>
          <p:cNvPr id="1536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008E4CD-6781-47E1-AC33-15106C42C0B7}" type="slidenum">
              <a:rPr lang="en-US">
                <a:cs typeface="Arial" charset="0"/>
              </a:rPr>
              <a:pPr fontAlgn="base">
                <a:spcBef>
                  <a:spcPct val="0"/>
                </a:spcBef>
                <a:spcAft>
                  <a:spcPct val="0"/>
                </a:spcAft>
              </a:pPr>
              <a:t>2</a:t>
            </a:fld>
            <a:endParaRPr lang="en-US" dirty="0">
              <a:cs typeface="Arial" charset="0"/>
            </a:endParaRPr>
          </a:p>
        </p:txBody>
      </p:sp>
      <p:sp>
        <p:nvSpPr>
          <p:cNvPr id="4" name="Title 3"/>
          <p:cNvSpPr>
            <a:spLocks noGrp="1"/>
          </p:cNvSpPr>
          <p:nvPr>
            <p:ph type="title"/>
          </p:nvPr>
        </p:nvSpPr>
        <p:spPr/>
        <p:txBody>
          <a:bodyPr/>
          <a:lstStyle/>
          <a:p>
            <a:pPr fontAlgn="auto">
              <a:spcAft>
                <a:spcPts val="0"/>
              </a:spcAft>
              <a:defRPr/>
            </a:pPr>
            <a:r>
              <a:rPr lang="en-US" dirty="0" smtClean="0"/>
              <a:t>Agenda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362200"/>
          </a:xfrm>
        </p:spPr>
        <p:txBody>
          <a:bodyPr/>
          <a:lstStyle/>
          <a:p>
            <a:r>
              <a:rPr lang="en-US" sz="2200" dirty="0" smtClean="0"/>
              <a:t>Self-configuring </a:t>
            </a:r>
            <a:r>
              <a:rPr lang="en-US" sz="2200" dirty="0" err="1"/>
              <a:t>infrastructureless</a:t>
            </a:r>
            <a:r>
              <a:rPr lang="en-US" sz="2200" dirty="0"/>
              <a:t> network of </a:t>
            </a:r>
            <a:r>
              <a:rPr lang="en-US" sz="2200" dirty="0" smtClean="0"/>
              <a:t>clouds/mobile </a:t>
            </a:r>
            <a:r>
              <a:rPr lang="en-US" sz="2200" dirty="0"/>
              <a:t>devices connected by wireless </a:t>
            </a:r>
            <a:r>
              <a:rPr lang="en-US" sz="2200" dirty="0" smtClean="0"/>
              <a:t>links.</a:t>
            </a:r>
          </a:p>
          <a:p>
            <a:r>
              <a:rPr lang="en-US" sz="2200" dirty="0" smtClean="0"/>
              <a:t>The </a:t>
            </a:r>
            <a:r>
              <a:rPr lang="en-US" sz="2200" dirty="0"/>
              <a:t>emergence of cloud-based </a:t>
            </a:r>
            <a:r>
              <a:rPr lang="en-US" sz="2200" dirty="0" smtClean="0"/>
              <a:t>computing</a:t>
            </a:r>
            <a:r>
              <a:rPr lang="en-US" sz="2200" dirty="0"/>
              <a:t>, where storage and CPU are outsourced to </a:t>
            </a:r>
            <a:r>
              <a:rPr lang="en-US" sz="2200" dirty="0" smtClean="0"/>
              <a:t>multiple 3</a:t>
            </a:r>
            <a:r>
              <a:rPr lang="en-US" sz="2200" baseline="30000" dirty="0" smtClean="0"/>
              <a:t>rd</a:t>
            </a:r>
            <a:r>
              <a:rPr lang="en-US" sz="2200" dirty="0" smtClean="0"/>
              <a:t> parties </a:t>
            </a:r>
            <a:r>
              <a:rPr lang="en-US" sz="2200" dirty="0"/>
              <a:t>across the globe, </a:t>
            </a:r>
            <a:r>
              <a:rPr lang="en-US" sz="2200" dirty="0" smtClean="0"/>
              <a:t>implies </a:t>
            </a:r>
            <a:r>
              <a:rPr lang="en-US" sz="2200" dirty="0"/>
              <a:t>large </a:t>
            </a:r>
            <a:r>
              <a:rPr lang="en-US" sz="2200" dirty="0" smtClean="0"/>
              <a:t>collections of </a:t>
            </a:r>
            <a:r>
              <a:rPr lang="en-US" sz="2200" dirty="0"/>
              <a:t>highly distributed and continuously </a:t>
            </a:r>
            <a:r>
              <a:rPr lang="en-US" sz="2200" dirty="0" smtClean="0"/>
              <a:t>evolving data points.</a:t>
            </a:r>
          </a:p>
        </p:txBody>
      </p:sp>
      <p:sp>
        <p:nvSpPr>
          <p:cNvPr id="3" name="Title 2"/>
          <p:cNvSpPr>
            <a:spLocks noGrp="1"/>
          </p:cNvSpPr>
          <p:nvPr>
            <p:ph type="title"/>
          </p:nvPr>
        </p:nvSpPr>
        <p:spPr>
          <a:xfrm>
            <a:off x="152400" y="274638"/>
            <a:ext cx="8839200" cy="1143000"/>
          </a:xfrm>
        </p:spPr>
        <p:txBody>
          <a:bodyPr>
            <a:noAutofit/>
          </a:bodyPr>
          <a:lstStyle/>
          <a:p>
            <a:r>
              <a:rPr lang="en-US" sz="2900" dirty="0"/>
              <a:t>Overview of Ad Hoc Mobile and Cloud Networks</a:t>
            </a:r>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3</a:t>
            </a:fld>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3" t="12890" r="3400" b="5111"/>
          <a:stretch/>
        </p:blipFill>
        <p:spPr bwMode="auto">
          <a:xfrm>
            <a:off x="9753600" y="3048000"/>
            <a:ext cx="4648200" cy="31030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22" t="22256" r="11817" b="37509"/>
          <a:stretch/>
        </p:blipFill>
        <p:spPr bwMode="auto">
          <a:xfrm>
            <a:off x="457200" y="3517906"/>
            <a:ext cx="8196349" cy="3187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9200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362200"/>
          </a:xfrm>
        </p:spPr>
        <p:txBody>
          <a:bodyPr/>
          <a:lstStyle/>
          <a:p>
            <a:r>
              <a:rPr lang="en-US" sz="2200" dirty="0" smtClean="0"/>
              <a:t>Ensure the infrastructure </a:t>
            </a:r>
            <a:r>
              <a:rPr lang="en-US" sz="2200" dirty="0"/>
              <a:t>is secure and </a:t>
            </a:r>
            <a:r>
              <a:rPr lang="en-US" sz="2200" dirty="0" smtClean="0"/>
              <a:t>the </a:t>
            </a:r>
            <a:r>
              <a:rPr lang="en-US" sz="2200" dirty="0"/>
              <a:t>clients’ data and applications are </a:t>
            </a:r>
            <a:r>
              <a:rPr lang="en-US" sz="2200" dirty="0" smtClean="0"/>
              <a:t>protected.  While </a:t>
            </a:r>
            <a:r>
              <a:rPr lang="en-US" sz="2200" dirty="0"/>
              <a:t>the customer must ensure that the provider has taken the proper security measures to protect their information.</a:t>
            </a:r>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4</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60" t="15407" r="39102" b="56527"/>
          <a:stretch/>
        </p:blipFill>
        <p:spPr bwMode="auto">
          <a:xfrm>
            <a:off x="203791" y="2895600"/>
            <a:ext cx="8787809"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a:spLocks noGrp="1"/>
          </p:cNvSpPr>
          <p:nvPr>
            <p:ph type="title"/>
          </p:nvPr>
        </p:nvSpPr>
        <p:spPr>
          <a:xfrm>
            <a:off x="203791" y="274638"/>
            <a:ext cx="8787809" cy="1143000"/>
          </a:xfrm>
        </p:spPr>
        <p:txBody>
          <a:bodyPr>
            <a:noAutofit/>
          </a:bodyPr>
          <a:lstStyle/>
          <a:p>
            <a:r>
              <a:rPr lang="en-US" sz="2900" dirty="0"/>
              <a:t>Overview of Ad Hoc Mobile and Cloud Networks</a:t>
            </a:r>
          </a:p>
        </p:txBody>
      </p:sp>
    </p:spTree>
    <p:extLst>
      <p:ext uri="{BB962C8B-B14F-4D97-AF65-F5344CB8AC3E}">
        <p14:creationId xmlns:p14="http://schemas.microsoft.com/office/powerpoint/2010/main" val="390169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Computing Scenarios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5</a:t>
            </a:fld>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33" t="12126" r="2544" b="17164"/>
          <a:stretch/>
        </p:blipFill>
        <p:spPr bwMode="auto">
          <a:xfrm>
            <a:off x="249108" y="1543050"/>
            <a:ext cx="8611806" cy="4019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512976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Because mobile ad hoc networks have many more vulnerabilities than a traditional wired network, security is much more of a challenge in the mobile ad hoc network </a:t>
            </a:r>
            <a:r>
              <a:rPr lang="en-US" dirty="0" smtClean="0"/>
              <a:t>environment.</a:t>
            </a:r>
          </a:p>
          <a:p>
            <a:r>
              <a:rPr lang="en-US" dirty="0"/>
              <a:t>On a wireless network, an adversary is able to eavesdrop on all messages within the emission area, by operating in promiscuous mode and using a packet sniffer </a:t>
            </a:r>
          </a:p>
        </p:txBody>
      </p:sp>
      <p:sp>
        <p:nvSpPr>
          <p:cNvPr id="3" name="Title 2"/>
          <p:cNvSpPr>
            <a:spLocks noGrp="1"/>
          </p:cNvSpPr>
          <p:nvPr>
            <p:ph type="title"/>
          </p:nvPr>
        </p:nvSpPr>
        <p:spPr/>
        <p:txBody>
          <a:bodyPr/>
          <a:lstStyle/>
          <a:p>
            <a:r>
              <a:rPr lang="en-US" dirty="0" smtClean="0"/>
              <a:t>Overview of Security Concerns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6</a:t>
            </a:fld>
            <a:endParaRPr lang="en-US" dirty="0"/>
          </a:p>
        </p:txBody>
      </p:sp>
    </p:spTree>
    <p:extLst>
      <p:ext uri="{BB962C8B-B14F-4D97-AF65-F5344CB8AC3E}">
        <p14:creationId xmlns:p14="http://schemas.microsoft.com/office/powerpoint/2010/main" val="322765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Furthermore, due to the limitations of the medium, communications can easily be perturbed; the intruder can perform this attack by keeping the medium busy sending its own messages, or just by jamming communications with noise. </a:t>
            </a:r>
          </a:p>
        </p:txBody>
      </p:sp>
      <p:sp>
        <p:nvSpPr>
          <p:cNvPr id="3" name="Title 2"/>
          <p:cNvSpPr>
            <a:spLocks noGrp="1"/>
          </p:cNvSpPr>
          <p:nvPr>
            <p:ph type="title"/>
          </p:nvPr>
        </p:nvSpPr>
        <p:spPr/>
        <p:txBody>
          <a:bodyPr>
            <a:normAutofit fontScale="90000"/>
          </a:bodyPr>
          <a:lstStyle/>
          <a:p>
            <a:r>
              <a:rPr lang="en-US" dirty="0" smtClean="0"/>
              <a:t>Overview of Security Concerns (</a:t>
            </a:r>
            <a:r>
              <a:rPr lang="en-US" dirty="0" err="1" smtClean="0"/>
              <a:t>Cont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7</a:t>
            </a:fld>
            <a:endParaRPr lang="en-US" dirty="0"/>
          </a:p>
        </p:txBody>
      </p:sp>
    </p:spTree>
    <p:extLst>
      <p:ext uri="{BB962C8B-B14F-4D97-AF65-F5344CB8AC3E}">
        <p14:creationId xmlns:p14="http://schemas.microsoft.com/office/powerpoint/2010/main" val="254230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Vulnerabilities:</a:t>
            </a:r>
          </a:p>
          <a:p>
            <a:pPr lvl="1"/>
            <a:r>
              <a:rPr lang="en-US" dirty="0" smtClean="0"/>
              <a:t>Lack of Secure Boundaries</a:t>
            </a:r>
          </a:p>
          <a:p>
            <a:pPr lvl="1"/>
            <a:r>
              <a:rPr lang="en-US" dirty="0" smtClean="0"/>
              <a:t>Compromised Nodes </a:t>
            </a:r>
          </a:p>
          <a:p>
            <a:pPr lvl="1"/>
            <a:r>
              <a:rPr lang="en-US" dirty="0" smtClean="0"/>
              <a:t>Lack of Centralized Management/Standards</a:t>
            </a:r>
          </a:p>
          <a:p>
            <a:pPr lvl="1"/>
            <a:r>
              <a:rPr lang="en-US" dirty="0" smtClean="0"/>
              <a:t>Restricted Power Supply*</a:t>
            </a:r>
          </a:p>
          <a:p>
            <a:pPr lvl="1"/>
            <a:r>
              <a:rPr lang="en-US" dirty="0" smtClean="0"/>
              <a:t>Scalability</a:t>
            </a:r>
          </a:p>
          <a:p>
            <a:r>
              <a:rPr lang="en-US" dirty="0" smtClean="0"/>
              <a:t> Attack Methods</a:t>
            </a:r>
          </a:p>
          <a:p>
            <a:pPr lvl="1"/>
            <a:r>
              <a:rPr lang="en-US" dirty="0" err="1" smtClean="0"/>
              <a:t>DoS</a:t>
            </a:r>
            <a:endParaRPr lang="en-US" dirty="0" smtClean="0"/>
          </a:p>
          <a:p>
            <a:pPr lvl="1"/>
            <a:r>
              <a:rPr lang="en-US" dirty="0" smtClean="0"/>
              <a:t>Impersonation</a:t>
            </a:r>
          </a:p>
          <a:p>
            <a:pPr lvl="1"/>
            <a:r>
              <a:rPr lang="en-US" dirty="0" smtClean="0"/>
              <a:t>Eavesdropping</a:t>
            </a:r>
          </a:p>
          <a:p>
            <a:pPr lvl="1"/>
            <a:r>
              <a:rPr lang="en-US" dirty="0" smtClean="0"/>
              <a:t>Attacks Against Routing</a:t>
            </a:r>
            <a:endParaRPr lang="en-US" dirty="0"/>
          </a:p>
        </p:txBody>
      </p:sp>
      <p:sp>
        <p:nvSpPr>
          <p:cNvPr id="3" name="Title 2"/>
          <p:cNvSpPr>
            <a:spLocks noGrp="1"/>
          </p:cNvSpPr>
          <p:nvPr>
            <p:ph type="title"/>
          </p:nvPr>
        </p:nvSpPr>
        <p:spPr>
          <a:xfrm>
            <a:off x="228600" y="274638"/>
            <a:ext cx="8686800" cy="1143000"/>
          </a:xfrm>
        </p:spPr>
        <p:txBody>
          <a:bodyPr>
            <a:normAutofit fontScale="90000"/>
          </a:bodyPr>
          <a:lstStyle/>
          <a:p>
            <a:pPr algn="ctr"/>
            <a:r>
              <a:rPr lang="en-US" sz="4400" dirty="0"/>
              <a:t>Attack Methods &amp; </a:t>
            </a:r>
            <a:r>
              <a:rPr lang="en-US" sz="4400" dirty="0" smtClean="0"/>
              <a:t>Vulnerabilities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8</a:t>
            </a:fld>
            <a:endParaRPr lang="en-US" dirty="0"/>
          </a:p>
        </p:txBody>
      </p:sp>
      <p:grpSp>
        <p:nvGrpSpPr>
          <p:cNvPr id="6" name="Group 5"/>
          <p:cNvGrpSpPr/>
          <p:nvPr/>
        </p:nvGrpSpPr>
        <p:grpSpPr>
          <a:xfrm>
            <a:off x="5029200" y="3429001"/>
            <a:ext cx="3657600" cy="2821186"/>
            <a:chOff x="5029200" y="3581399"/>
            <a:chExt cx="3352800" cy="2668787"/>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81" t="11799" r="27195" b="44100"/>
            <a:stretch/>
          </p:blipFill>
          <p:spPr bwMode="auto">
            <a:xfrm>
              <a:off x="5029200" y="3581399"/>
              <a:ext cx="3352800" cy="26687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5391" y="60198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488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CloudSEC</a:t>
            </a:r>
            <a:r>
              <a:rPr lang="en-US" dirty="0"/>
              <a:t> proposes a new architecture for composing collaborative security-related services in clouds, such as correlated intrusion analysis, anti-spam, anti-DDOS, automated malware detection and containment. </a:t>
            </a:r>
            <a:endParaRPr lang="en-US" dirty="0" smtClean="0"/>
          </a:p>
          <a:p>
            <a:r>
              <a:rPr lang="en-US" dirty="0" err="1" smtClean="0"/>
              <a:t>CloudSEC</a:t>
            </a:r>
            <a:r>
              <a:rPr lang="en-US" dirty="0" smtClean="0"/>
              <a:t> </a:t>
            </a:r>
            <a:r>
              <a:rPr lang="en-US" dirty="0"/>
              <a:t>is modeled as a dynamic peer-to-peer overlay hierarchy with three types of top-down architectural components. </a:t>
            </a:r>
          </a:p>
        </p:txBody>
      </p:sp>
      <p:sp>
        <p:nvSpPr>
          <p:cNvPr id="3" name="Title 2"/>
          <p:cNvSpPr>
            <a:spLocks noGrp="1"/>
          </p:cNvSpPr>
          <p:nvPr>
            <p:ph type="title"/>
          </p:nvPr>
        </p:nvSpPr>
        <p:spPr/>
        <p:txBody>
          <a:bodyPr/>
          <a:lstStyle/>
          <a:p>
            <a:r>
              <a:rPr lang="en-US" dirty="0" smtClean="0"/>
              <a:t>Overview of Security Proposals</a:t>
            </a:r>
            <a:endParaRPr lang="en-US" dirty="0"/>
          </a:p>
        </p:txBody>
      </p:sp>
      <p:sp>
        <p:nvSpPr>
          <p:cNvPr id="4" name="Slide Number Placeholder 3"/>
          <p:cNvSpPr>
            <a:spLocks noGrp="1"/>
          </p:cNvSpPr>
          <p:nvPr>
            <p:ph type="sldNum" sz="quarter" idx="12"/>
          </p:nvPr>
        </p:nvSpPr>
        <p:spPr/>
        <p:txBody>
          <a:bodyPr/>
          <a:lstStyle/>
          <a:p>
            <a:pPr>
              <a:defRPr/>
            </a:pPr>
            <a:fld id="{2999A31D-3540-4CAB-873D-FF61C179EC73}" type="slidenum">
              <a:rPr lang="en-US" smtClean="0"/>
              <a:pPr>
                <a:defRPr/>
              </a:pPr>
              <a:t>9</a:t>
            </a:fld>
            <a:endParaRPr lang="en-US" dirty="0"/>
          </a:p>
        </p:txBody>
      </p:sp>
    </p:spTree>
    <p:extLst>
      <p:ext uri="{BB962C8B-B14F-4D97-AF65-F5344CB8AC3E}">
        <p14:creationId xmlns:p14="http://schemas.microsoft.com/office/powerpoint/2010/main" val="3468248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796</TotalTime>
  <Words>1218</Words>
  <Application>Microsoft Office PowerPoint</Application>
  <PresentationFormat>On-screen Show (4:3)</PresentationFormat>
  <Paragraphs>113</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CS526 Presentation </vt:lpstr>
      <vt:lpstr>Agenda</vt:lpstr>
      <vt:lpstr>Overview of Ad Hoc Mobile and Cloud Networks</vt:lpstr>
      <vt:lpstr>Overview of Ad Hoc Mobile and Cloud Networks</vt:lpstr>
      <vt:lpstr>Cloud Computing Scenarios</vt:lpstr>
      <vt:lpstr>Overview of Security Concerns</vt:lpstr>
      <vt:lpstr>Overview of Security Concerns (Cont)</vt:lpstr>
      <vt:lpstr>Attack Methods &amp; Vulnerabilities</vt:lpstr>
      <vt:lpstr>Overview of Security Proposals</vt:lpstr>
      <vt:lpstr>Overview of Security Proposals</vt:lpstr>
      <vt:lpstr>CLoudSec Architecture</vt:lpstr>
      <vt:lpstr>PKI to Secure User Data</vt:lpstr>
      <vt:lpstr>SecureCloud</vt:lpstr>
      <vt:lpstr>PowerPoint Presentation</vt:lpstr>
      <vt:lpstr>Vcloud API</vt:lpstr>
      <vt:lpstr>Future of Ad Hoc Mobile &amp; Cloud Security</vt:lpstr>
      <vt:lpstr>Questions ?</vt:lpstr>
    </vt:vector>
  </TitlesOfParts>
  <Company>Cobham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Presentation</dc:title>
  <dc:creator>Larry Brachfeld</dc:creator>
  <cp:lastModifiedBy>Office_ja</cp:lastModifiedBy>
  <cp:revision>63</cp:revision>
  <cp:lastPrinted>2012-05-02T21:47:26Z</cp:lastPrinted>
  <dcterms:created xsi:type="dcterms:W3CDTF">2011-04-04T03:01:06Z</dcterms:created>
  <dcterms:modified xsi:type="dcterms:W3CDTF">2012-05-02T21:48:32Z</dcterms:modified>
</cp:coreProperties>
</file>