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7" r:id="rId3"/>
    <p:sldId id="266" r:id="rId4"/>
    <p:sldId id="259" r:id="rId5"/>
    <p:sldId id="258" r:id="rId6"/>
    <p:sldId id="260" r:id="rId7"/>
    <p:sldId id="262" r:id="rId8"/>
    <p:sldId id="265" r:id="rId9"/>
    <p:sldId id="264" r:id="rId10"/>
    <p:sldId id="263" r:id="rId11"/>
    <p:sldId id="261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80051B-9A4C-4DE5-A4F5-DE98F83DC37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DF9298-653C-4416-8AFB-5A82DACD9FFF}">
      <dgm:prSet phldrT="[Text]" custT="1"/>
      <dgm:spPr/>
      <dgm:t>
        <a:bodyPr/>
        <a:lstStyle/>
        <a:p>
          <a:pPr algn="ctr"/>
          <a:r>
            <a:rPr lang="en-US" sz="2400" smtClean="0">
              <a:solidFill>
                <a:schemeClr val="bg1"/>
              </a:solidFill>
            </a:rPr>
            <a:t>Additional </a:t>
          </a:r>
          <a:r>
            <a:rPr lang="en-US" sz="2400" smtClean="0">
              <a:solidFill>
                <a:srgbClr val="C00000"/>
              </a:solidFill>
            </a:rPr>
            <a:t>attributes</a:t>
          </a:r>
          <a:r>
            <a:rPr lang="en-US" sz="2400" smtClean="0">
              <a:solidFill>
                <a:schemeClr val="bg1"/>
              </a:solidFill>
            </a:rPr>
            <a:t> required.</a:t>
          </a:r>
          <a:endParaRPr lang="en-US" sz="2400" dirty="0">
            <a:solidFill>
              <a:schemeClr val="bg1"/>
            </a:solidFill>
          </a:endParaRPr>
        </a:p>
      </dgm:t>
    </dgm:pt>
    <dgm:pt modelId="{54FA6BB1-C861-4029-8341-B8E1B32E4611}" type="parTrans" cxnId="{A221A71B-1854-4FFA-93B8-A876DEF2D52F}">
      <dgm:prSet/>
      <dgm:spPr/>
      <dgm:t>
        <a:bodyPr/>
        <a:lstStyle/>
        <a:p>
          <a:endParaRPr lang="en-US"/>
        </a:p>
      </dgm:t>
    </dgm:pt>
    <dgm:pt modelId="{E494253C-7FB6-4FC7-A26B-FF6164D646DB}" type="sibTrans" cxnId="{A221A71B-1854-4FFA-93B8-A876DEF2D52F}">
      <dgm:prSet/>
      <dgm:spPr/>
      <dgm:t>
        <a:bodyPr/>
        <a:lstStyle/>
        <a:p>
          <a:endParaRPr lang="en-US"/>
        </a:p>
      </dgm:t>
    </dgm:pt>
    <dgm:pt modelId="{08CCE43C-81E2-4319-A5D5-9D4A47FD0471}">
      <dgm:prSet phldrT="[Text]" custT="1"/>
      <dgm:spPr/>
      <dgm:t>
        <a:bodyPr/>
        <a:lstStyle/>
        <a:p>
          <a:pPr algn="l"/>
          <a:endParaRPr lang="en-US" sz="2000" dirty="0" smtClean="0">
            <a:solidFill>
              <a:schemeClr val="bg1"/>
            </a:solidFill>
          </a:endParaRPr>
        </a:p>
        <a:p>
          <a:pPr algn="ctr"/>
          <a:r>
            <a:rPr lang="en-US" sz="2400" dirty="0" smtClean="0">
              <a:solidFill>
                <a:srgbClr val="C00000"/>
              </a:solidFill>
            </a:rPr>
            <a:t>PL/SQL</a:t>
          </a:r>
          <a:r>
            <a:rPr lang="en-US" sz="2400" dirty="0" smtClean="0">
              <a:solidFill>
                <a:schemeClr val="bg1"/>
              </a:solidFill>
            </a:rPr>
            <a:t> programing language used for creating a </a:t>
          </a:r>
          <a:r>
            <a:rPr lang="en-US" sz="2400" dirty="0" smtClean="0">
              <a:solidFill>
                <a:srgbClr val="C00000"/>
              </a:solidFill>
            </a:rPr>
            <a:t>function</a:t>
          </a:r>
          <a:r>
            <a:rPr lang="en-US" sz="2400" dirty="0" smtClean="0">
              <a:solidFill>
                <a:schemeClr val="bg1"/>
              </a:solidFill>
            </a:rPr>
            <a:t>.</a:t>
          </a:r>
        </a:p>
        <a:p>
          <a:pPr algn="l"/>
          <a:endParaRPr lang="en-US" sz="1600" dirty="0">
            <a:solidFill>
              <a:schemeClr val="bg1"/>
            </a:solidFill>
          </a:endParaRPr>
        </a:p>
      </dgm:t>
    </dgm:pt>
    <dgm:pt modelId="{52F28A0A-CDBE-4A26-9B6F-A025D19B0A8E}" type="parTrans" cxnId="{19190FF3-52B6-424A-BC37-430EBFA68549}">
      <dgm:prSet/>
      <dgm:spPr/>
      <dgm:t>
        <a:bodyPr/>
        <a:lstStyle/>
        <a:p>
          <a:endParaRPr lang="en-US"/>
        </a:p>
      </dgm:t>
    </dgm:pt>
    <dgm:pt modelId="{D2449179-B804-4ECC-91AE-CCCF46C12A86}" type="sibTrans" cxnId="{19190FF3-52B6-424A-BC37-430EBFA68549}">
      <dgm:prSet/>
      <dgm:spPr/>
      <dgm:t>
        <a:bodyPr/>
        <a:lstStyle/>
        <a:p>
          <a:endParaRPr lang="en-US"/>
        </a:p>
      </dgm:t>
    </dgm:pt>
    <dgm:pt modelId="{7C49D747-F271-4D79-A653-32AB282B7CDF}">
      <dgm:prSet phldrT="[Text]" custT="1"/>
      <dgm:spPr/>
      <dgm:t>
        <a:bodyPr/>
        <a:lstStyle/>
        <a:p>
          <a:pPr algn="l"/>
          <a:endParaRPr lang="en-US" sz="2400" dirty="0" smtClean="0"/>
        </a:p>
        <a:p>
          <a:pPr algn="ctr"/>
          <a:r>
            <a:rPr lang="en-US" sz="2400" dirty="0" smtClean="0">
              <a:solidFill>
                <a:srgbClr val="C00000"/>
              </a:solidFill>
            </a:rPr>
            <a:t>VPD policy </a:t>
          </a:r>
          <a:r>
            <a:rPr lang="en-US" sz="2400" dirty="0" smtClean="0">
              <a:solidFill>
                <a:schemeClr val="bg1"/>
              </a:solidFill>
            </a:rPr>
            <a:t>defined and assigned to the table.</a:t>
          </a:r>
        </a:p>
        <a:p>
          <a:pPr algn="l"/>
          <a:endParaRPr lang="en-US" sz="1600" dirty="0"/>
        </a:p>
      </dgm:t>
    </dgm:pt>
    <dgm:pt modelId="{98CE3799-35B0-408A-9C06-3F48C569651B}" type="parTrans" cxnId="{8DD9D9CA-A648-40F5-A41B-9BBED28AB9D2}">
      <dgm:prSet/>
      <dgm:spPr/>
      <dgm:t>
        <a:bodyPr/>
        <a:lstStyle/>
        <a:p>
          <a:endParaRPr lang="en-US"/>
        </a:p>
      </dgm:t>
    </dgm:pt>
    <dgm:pt modelId="{23C01173-2B68-47A8-9442-1E1BE20315DB}" type="sibTrans" cxnId="{8DD9D9CA-A648-40F5-A41B-9BBED28AB9D2}">
      <dgm:prSet/>
      <dgm:spPr/>
      <dgm:t>
        <a:bodyPr/>
        <a:lstStyle/>
        <a:p>
          <a:endParaRPr lang="en-US"/>
        </a:p>
      </dgm:t>
    </dgm:pt>
    <dgm:pt modelId="{A834FF62-63EB-416A-A756-14403B7D2AFD}" type="pres">
      <dgm:prSet presAssocID="{7180051B-9A4C-4DE5-A4F5-DE98F83DC37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D5AD28-F834-4717-88E8-546245F00FBA}" type="pres">
      <dgm:prSet presAssocID="{7180051B-9A4C-4DE5-A4F5-DE98F83DC376}" presName="dummyMaxCanvas" presStyleCnt="0">
        <dgm:presLayoutVars/>
      </dgm:prSet>
      <dgm:spPr/>
    </dgm:pt>
    <dgm:pt modelId="{18A65EE8-C416-48E9-A490-4BBFCD2DE1D5}" type="pres">
      <dgm:prSet presAssocID="{7180051B-9A4C-4DE5-A4F5-DE98F83DC376}" presName="ThreeNodes_1" presStyleLbl="node1" presStyleIdx="0" presStyleCnt="3" custScaleX="117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6AF786-C361-4A5F-83AF-B94F3AD16610}" type="pres">
      <dgm:prSet presAssocID="{7180051B-9A4C-4DE5-A4F5-DE98F83DC376}" presName="ThreeNodes_2" presStyleLbl="node1" presStyleIdx="1" presStyleCnt="3" custScaleX="117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21FD5F-1CE1-49F5-A32D-0B126F1C458F}" type="pres">
      <dgm:prSet presAssocID="{7180051B-9A4C-4DE5-A4F5-DE98F83DC37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46E372-435F-45E8-8959-A89BA0469158}" type="pres">
      <dgm:prSet presAssocID="{7180051B-9A4C-4DE5-A4F5-DE98F83DC37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3434C-D0B3-4FBE-ABA6-E62EECC91718}" type="pres">
      <dgm:prSet presAssocID="{7180051B-9A4C-4DE5-A4F5-DE98F83DC37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2CB1F-906C-4741-A9E4-46744240D888}" type="pres">
      <dgm:prSet presAssocID="{7180051B-9A4C-4DE5-A4F5-DE98F83DC37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B2B21-F547-46E6-B77B-05FAA0233FB1}" type="pres">
      <dgm:prSet presAssocID="{7180051B-9A4C-4DE5-A4F5-DE98F83DC37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F4C8C6-ED77-43A7-8ED1-39B633CD41A6}" type="pres">
      <dgm:prSet presAssocID="{7180051B-9A4C-4DE5-A4F5-DE98F83DC37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991242-E4EB-47E1-8EBF-2675F7B2665D}" type="presOf" srcId="{F9DF9298-653C-4416-8AFB-5A82DACD9FFF}" destId="{18A65EE8-C416-48E9-A490-4BBFCD2DE1D5}" srcOrd="0" destOrd="0" presId="urn:microsoft.com/office/officeart/2005/8/layout/vProcess5"/>
    <dgm:cxn modelId="{3CF3AAA1-0AC9-4601-9CAD-D2BE98B3A324}" type="presOf" srcId="{7C49D747-F271-4D79-A653-32AB282B7CDF}" destId="{7D21FD5F-1CE1-49F5-A32D-0B126F1C458F}" srcOrd="0" destOrd="0" presId="urn:microsoft.com/office/officeart/2005/8/layout/vProcess5"/>
    <dgm:cxn modelId="{AE890122-19CB-486E-9875-9840FCD08214}" type="presOf" srcId="{08CCE43C-81E2-4319-A5D5-9D4A47FD0471}" destId="{116AF786-C361-4A5F-83AF-B94F3AD16610}" srcOrd="0" destOrd="0" presId="urn:microsoft.com/office/officeart/2005/8/layout/vProcess5"/>
    <dgm:cxn modelId="{9AD22B47-BEE4-491B-A07A-7F69D49E7CEE}" type="presOf" srcId="{D2449179-B804-4ECC-91AE-CCCF46C12A86}" destId="{43D3434C-D0B3-4FBE-ABA6-E62EECC91718}" srcOrd="0" destOrd="0" presId="urn:microsoft.com/office/officeart/2005/8/layout/vProcess5"/>
    <dgm:cxn modelId="{FBB60182-EF66-4D15-A1AB-8BFDF2C7A2D4}" type="presOf" srcId="{E494253C-7FB6-4FC7-A26B-FF6164D646DB}" destId="{2C46E372-435F-45E8-8959-A89BA0469158}" srcOrd="0" destOrd="0" presId="urn:microsoft.com/office/officeart/2005/8/layout/vProcess5"/>
    <dgm:cxn modelId="{A221A71B-1854-4FFA-93B8-A876DEF2D52F}" srcId="{7180051B-9A4C-4DE5-A4F5-DE98F83DC376}" destId="{F9DF9298-653C-4416-8AFB-5A82DACD9FFF}" srcOrd="0" destOrd="0" parTransId="{54FA6BB1-C861-4029-8341-B8E1B32E4611}" sibTransId="{E494253C-7FB6-4FC7-A26B-FF6164D646DB}"/>
    <dgm:cxn modelId="{19190FF3-52B6-424A-BC37-430EBFA68549}" srcId="{7180051B-9A4C-4DE5-A4F5-DE98F83DC376}" destId="{08CCE43C-81E2-4319-A5D5-9D4A47FD0471}" srcOrd="1" destOrd="0" parTransId="{52F28A0A-CDBE-4A26-9B6F-A025D19B0A8E}" sibTransId="{D2449179-B804-4ECC-91AE-CCCF46C12A86}"/>
    <dgm:cxn modelId="{771EA4CA-70AF-4355-9290-9B5475D13BBE}" type="presOf" srcId="{7C49D747-F271-4D79-A653-32AB282B7CDF}" destId="{32F4C8C6-ED77-43A7-8ED1-39B633CD41A6}" srcOrd="1" destOrd="0" presId="urn:microsoft.com/office/officeart/2005/8/layout/vProcess5"/>
    <dgm:cxn modelId="{A9AF36F9-DBBB-4EEF-8699-47DED980B381}" type="presOf" srcId="{F9DF9298-653C-4416-8AFB-5A82DACD9FFF}" destId="{E5B2CB1F-906C-4741-A9E4-46744240D888}" srcOrd="1" destOrd="0" presId="urn:microsoft.com/office/officeart/2005/8/layout/vProcess5"/>
    <dgm:cxn modelId="{D88AFC42-1D93-4674-8761-571D9955CB2D}" type="presOf" srcId="{08CCE43C-81E2-4319-A5D5-9D4A47FD0471}" destId="{64EB2B21-F547-46E6-B77B-05FAA0233FB1}" srcOrd="1" destOrd="0" presId="urn:microsoft.com/office/officeart/2005/8/layout/vProcess5"/>
    <dgm:cxn modelId="{8DD9D9CA-A648-40F5-A41B-9BBED28AB9D2}" srcId="{7180051B-9A4C-4DE5-A4F5-DE98F83DC376}" destId="{7C49D747-F271-4D79-A653-32AB282B7CDF}" srcOrd="2" destOrd="0" parTransId="{98CE3799-35B0-408A-9C06-3F48C569651B}" sibTransId="{23C01173-2B68-47A8-9442-1E1BE20315DB}"/>
    <dgm:cxn modelId="{9D09AE6F-5736-4EA1-939E-CC63CE702C82}" type="presOf" srcId="{7180051B-9A4C-4DE5-A4F5-DE98F83DC376}" destId="{A834FF62-63EB-416A-A756-14403B7D2AFD}" srcOrd="0" destOrd="0" presId="urn:microsoft.com/office/officeart/2005/8/layout/vProcess5"/>
    <dgm:cxn modelId="{134E327F-A4CA-4DF9-9451-329D8E11ED4B}" type="presParOf" srcId="{A834FF62-63EB-416A-A756-14403B7D2AFD}" destId="{64D5AD28-F834-4717-88E8-546245F00FBA}" srcOrd="0" destOrd="0" presId="urn:microsoft.com/office/officeart/2005/8/layout/vProcess5"/>
    <dgm:cxn modelId="{EB81B635-88B7-46FF-A12F-C0109FDDE622}" type="presParOf" srcId="{A834FF62-63EB-416A-A756-14403B7D2AFD}" destId="{18A65EE8-C416-48E9-A490-4BBFCD2DE1D5}" srcOrd="1" destOrd="0" presId="urn:microsoft.com/office/officeart/2005/8/layout/vProcess5"/>
    <dgm:cxn modelId="{300D6F92-B3B7-444C-98A9-02317CC890BF}" type="presParOf" srcId="{A834FF62-63EB-416A-A756-14403B7D2AFD}" destId="{116AF786-C361-4A5F-83AF-B94F3AD16610}" srcOrd="2" destOrd="0" presId="urn:microsoft.com/office/officeart/2005/8/layout/vProcess5"/>
    <dgm:cxn modelId="{6D405B09-B015-45EF-A24E-5684C8F59380}" type="presParOf" srcId="{A834FF62-63EB-416A-A756-14403B7D2AFD}" destId="{7D21FD5F-1CE1-49F5-A32D-0B126F1C458F}" srcOrd="3" destOrd="0" presId="urn:microsoft.com/office/officeart/2005/8/layout/vProcess5"/>
    <dgm:cxn modelId="{70D80525-A88E-435C-9468-4FF5987B6EDE}" type="presParOf" srcId="{A834FF62-63EB-416A-A756-14403B7D2AFD}" destId="{2C46E372-435F-45E8-8959-A89BA0469158}" srcOrd="4" destOrd="0" presId="urn:microsoft.com/office/officeart/2005/8/layout/vProcess5"/>
    <dgm:cxn modelId="{552AB520-26E4-4E76-9514-BD21924C044F}" type="presParOf" srcId="{A834FF62-63EB-416A-A756-14403B7D2AFD}" destId="{43D3434C-D0B3-4FBE-ABA6-E62EECC91718}" srcOrd="5" destOrd="0" presId="urn:microsoft.com/office/officeart/2005/8/layout/vProcess5"/>
    <dgm:cxn modelId="{B9436F0F-4F99-46C8-A2F2-AB137E43DD4B}" type="presParOf" srcId="{A834FF62-63EB-416A-A756-14403B7D2AFD}" destId="{E5B2CB1F-906C-4741-A9E4-46744240D888}" srcOrd="6" destOrd="0" presId="urn:microsoft.com/office/officeart/2005/8/layout/vProcess5"/>
    <dgm:cxn modelId="{7488C2A3-5AC2-4204-8CC0-5516B03644C1}" type="presParOf" srcId="{A834FF62-63EB-416A-A756-14403B7D2AFD}" destId="{64EB2B21-F547-46E6-B77B-05FAA0233FB1}" srcOrd="7" destOrd="0" presId="urn:microsoft.com/office/officeart/2005/8/layout/vProcess5"/>
    <dgm:cxn modelId="{7B41D27F-E57A-487E-8AF9-C4C447EB064D}" type="presParOf" srcId="{A834FF62-63EB-416A-A756-14403B7D2AFD}" destId="{32F4C8C6-ED77-43A7-8ED1-39B633CD41A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65EE8-C416-48E9-A490-4BBFCD2DE1D5}">
      <dsp:nvSpPr>
        <dsp:cNvPr id="0" name=""/>
        <dsp:cNvSpPr/>
      </dsp:nvSpPr>
      <dsp:spPr>
        <a:xfrm>
          <a:off x="-254316" y="0"/>
          <a:ext cx="6781796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bg1"/>
              </a:solidFill>
            </a:rPr>
            <a:t>Additional </a:t>
          </a:r>
          <a:r>
            <a:rPr lang="en-US" sz="2400" kern="1200" smtClean="0">
              <a:solidFill>
                <a:srgbClr val="C00000"/>
              </a:solidFill>
            </a:rPr>
            <a:t>attributes</a:t>
          </a:r>
          <a:r>
            <a:rPr lang="en-US" sz="2400" kern="1200" smtClean="0">
              <a:solidFill>
                <a:schemeClr val="bg1"/>
              </a:solidFill>
            </a:rPr>
            <a:t> required.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-218607" y="35709"/>
        <a:ext cx="5246622" cy="1147782"/>
      </dsp:txXfrm>
    </dsp:sp>
    <dsp:sp modelId="{116AF786-C361-4A5F-83AF-B94F3AD16610}">
      <dsp:nvSpPr>
        <dsp:cNvPr id="0" name=""/>
        <dsp:cNvSpPr/>
      </dsp:nvSpPr>
      <dsp:spPr>
        <a:xfrm>
          <a:off x="254318" y="1422399"/>
          <a:ext cx="6781796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solidFill>
              <a:schemeClr val="bg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C00000"/>
              </a:solidFill>
            </a:rPr>
            <a:t>PL/SQL</a:t>
          </a:r>
          <a:r>
            <a:rPr lang="en-US" sz="2400" kern="1200" dirty="0" smtClean="0">
              <a:solidFill>
                <a:schemeClr val="bg1"/>
              </a:solidFill>
            </a:rPr>
            <a:t> programing language used for creating a </a:t>
          </a:r>
          <a:r>
            <a:rPr lang="en-US" sz="2400" kern="1200" dirty="0" smtClean="0">
              <a:solidFill>
                <a:srgbClr val="C00000"/>
              </a:solidFill>
            </a:rPr>
            <a:t>function</a:t>
          </a:r>
          <a:r>
            <a:rPr lang="en-US" sz="2400" kern="1200" dirty="0" smtClean="0">
              <a:solidFill>
                <a:schemeClr val="bg1"/>
              </a:solidFill>
            </a:rPr>
            <a:t>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bg1"/>
            </a:solidFill>
          </a:endParaRPr>
        </a:p>
      </dsp:txBody>
      <dsp:txXfrm>
        <a:off x="290027" y="1458108"/>
        <a:ext cx="5179655" cy="1147782"/>
      </dsp:txXfrm>
    </dsp:sp>
    <dsp:sp modelId="{7D21FD5F-1CE1-49F5-A32D-0B126F1C458F}">
      <dsp:nvSpPr>
        <dsp:cNvPr id="0" name=""/>
        <dsp:cNvSpPr/>
      </dsp:nvSpPr>
      <dsp:spPr>
        <a:xfrm>
          <a:off x="1271586" y="2844799"/>
          <a:ext cx="576453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C00000"/>
              </a:solidFill>
            </a:rPr>
            <a:t>VPD policy </a:t>
          </a:r>
          <a:r>
            <a:rPr lang="en-US" sz="2400" kern="1200" dirty="0" smtClean="0">
              <a:solidFill>
                <a:schemeClr val="bg1"/>
              </a:solidFill>
            </a:rPr>
            <a:t>defined and assigned to the table.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1307295" y="2880508"/>
        <a:ext cx="4391996" cy="1147782"/>
      </dsp:txXfrm>
    </dsp:sp>
    <dsp:sp modelId="{2C46E372-435F-45E8-8959-A89BA0469158}">
      <dsp:nvSpPr>
        <dsp:cNvPr id="0" name=""/>
        <dsp:cNvSpPr/>
      </dsp:nvSpPr>
      <dsp:spPr>
        <a:xfrm>
          <a:off x="5226366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5404674" y="924560"/>
        <a:ext cx="435864" cy="596341"/>
      </dsp:txXfrm>
    </dsp:sp>
    <dsp:sp modelId="{43D3434C-D0B3-4FBE-ABA6-E62EECC91718}">
      <dsp:nvSpPr>
        <dsp:cNvPr id="0" name=""/>
        <dsp:cNvSpPr/>
      </dsp:nvSpPr>
      <dsp:spPr>
        <a:xfrm>
          <a:off x="5735001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5913309" y="2338832"/>
        <a:ext cx="435864" cy="596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5EC09-1423-4F2F-95C7-759972D9CA4B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5213A-1EE9-4EBC-914F-7EE67EAD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07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iomed.uninet.edu/2007/n2/bolboaca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ensdesign.com/2008/10/making-mysql-forum-database-from-scratch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cd/B12037_01/network.101/b10774/intro.htm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http://biomed.uninet.edu/2007/n2/bolboaca.html</a:t>
            </a:r>
            <a:r>
              <a:rPr lang="en-US" dirty="0" smtClean="0"/>
              <a:t>.</a:t>
            </a:r>
            <a:r>
              <a:rPr lang="en-US" baseline="0" dirty="0" smtClean="0"/>
              <a:t> Picture source</a:t>
            </a:r>
            <a:endParaRPr lang="en-US" dirty="0" smtClean="0"/>
          </a:p>
          <a:p>
            <a:r>
              <a:rPr lang="en-US" dirty="0" smtClean="0"/>
              <a:t>We are taking care of Database</a:t>
            </a:r>
            <a:r>
              <a:rPr lang="en-US" baseline="0" dirty="0" smtClean="0"/>
              <a:t> part. Database need to be secure and to be </a:t>
            </a:r>
            <a:r>
              <a:rPr lang="en-US" baseline="0" dirty="0" err="1" smtClean="0"/>
              <a:t>consedered</a:t>
            </a:r>
            <a:r>
              <a:rPr lang="en-US" baseline="0" dirty="0" smtClean="0"/>
              <a:t> on the total cost of the website.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213A-1EE9-4EBC-914F-7EE67EADBB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77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http://yensdesign.com/2008/10/making-mysql-forum-database-from-scratch/</a:t>
            </a:r>
            <a:r>
              <a:rPr lang="en-US" dirty="0" smtClean="0"/>
              <a:t> Picture source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Forums as an example.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So, each forum need a database</a:t>
            </a:r>
            <a:r>
              <a:rPr lang="en-US" baseline="0" dirty="0" smtClean="0"/>
              <a:t> to control its data. Most of the forums</a:t>
            </a:r>
            <a:r>
              <a:rPr lang="en-US" dirty="0" smtClean="0"/>
              <a:t> tables look like this diagram.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213A-1EE9-4EBC-914F-7EE67EADBB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92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http://docs.oracle.com/cd/B12037_01/network.101/b10774/intro.htm</a:t>
            </a:r>
            <a:r>
              <a:rPr lang="en-US" dirty="0" smtClean="0"/>
              <a:t> Picture source</a:t>
            </a:r>
          </a:p>
          <a:p>
            <a:r>
              <a:rPr lang="en-US" dirty="0" smtClean="0"/>
              <a:t>Shared Web</a:t>
            </a:r>
            <a:r>
              <a:rPr lang="en-US" baseline="0" dirty="0" smtClean="0"/>
              <a:t> hosting can take advantages of VPD technique. </a:t>
            </a:r>
            <a:r>
              <a:rPr lang="en-US" dirty="0" smtClean="0"/>
              <a:t>Database is actually one DB but virtually many. VPD provides physical data separation.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213A-1EE9-4EBC-914F-7EE67EADBB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72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each</a:t>
            </a:r>
            <a:r>
              <a:rPr lang="en-US" baseline="0" dirty="0" smtClean="0"/>
              <a:t> forum access its rows not others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213A-1EE9-4EBC-914F-7EE67EADBB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09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213A-1EE9-4EBC-914F-7EE67EADBB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10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Limiting</a:t>
            </a:r>
            <a:r>
              <a:rPr lang="en-US" baseline="0" dirty="0" smtClean="0"/>
              <a:t> the resources is always a goal for the organizations.</a:t>
            </a:r>
          </a:p>
          <a:p>
            <a:r>
              <a:rPr lang="en-US" baseline="0" dirty="0" smtClean="0"/>
              <a:t>Lower the cost  whether it is database ownership cost or  database using costs in the sharing web hosting.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213A-1EE9-4EBC-914F-7EE67EADBB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07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09440D-E96C-46A1-A052-BB5CC95E23A4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54AA4A-E32F-4A81-A530-839AC927A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9440D-E96C-46A1-A052-BB5CC95E23A4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4AA4A-E32F-4A81-A530-839AC927A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9440D-E96C-46A1-A052-BB5CC95E23A4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4AA4A-E32F-4A81-A530-839AC927A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9440D-E96C-46A1-A052-BB5CC95E23A4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4AA4A-E32F-4A81-A530-839AC927A5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9440D-E96C-46A1-A052-BB5CC95E23A4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4AA4A-E32F-4A81-A530-839AC927A5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9440D-E96C-46A1-A052-BB5CC95E23A4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4AA4A-E32F-4A81-A530-839AC927A5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9440D-E96C-46A1-A052-BB5CC95E23A4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4AA4A-E32F-4A81-A530-839AC927A5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9440D-E96C-46A1-A052-BB5CC95E23A4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4AA4A-E32F-4A81-A530-839AC927A58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09440D-E96C-46A1-A052-BB5CC95E23A4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4AA4A-E32F-4A81-A530-839AC927A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09440D-E96C-46A1-A052-BB5CC95E23A4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54AA4A-E32F-4A81-A530-839AC927A5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09440D-E96C-46A1-A052-BB5CC95E23A4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54AA4A-E32F-4A81-A530-839AC927A58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09440D-E96C-46A1-A052-BB5CC95E23A4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54AA4A-E32F-4A81-A530-839AC927A5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cd/B12037_01/network.101/b10774/intro.htm" TargetMode="External"/><Relationship Id="rId2" Type="http://schemas.openxmlformats.org/officeDocument/2006/relationships/hyperlink" Target="http://www.cgisecurity.com/database/oracle/pdf/VPD9ir2twp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ba-oracle.com/art_dbazine_9i_sec.ht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057401"/>
            <a:ext cx="6629400" cy="17525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Shared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Web hosting</a:t>
            </a:r>
            <a:r>
              <a:rPr lang="en-US" dirty="0" smtClean="0"/>
              <a:t>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7772400" cy="119970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(VPD) Virtual </a:t>
            </a:r>
            <a:r>
              <a:rPr lang="en-US" sz="4000" dirty="0"/>
              <a:t>Private </a:t>
            </a:r>
            <a:r>
              <a:rPr lang="en-US" sz="4000" dirty="0" smtClean="0"/>
              <a:t>Database Technique </a:t>
            </a:r>
            <a:endParaRPr lang="en-US" sz="4000" dirty="0"/>
          </a:p>
        </p:txBody>
      </p:sp>
      <p:pic>
        <p:nvPicPr>
          <p:cNvPr id="1026" name="Picture 2" descr="http://www.davidhayden.me/media/default/posts/Orchard-CMS-and-SQL-Server-CE-Free-Website-Databa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568960"/>
            <a:ext cx="4791075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59232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Hessah Hassan Al_kaoud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level security not Application level.</a:t>
            </a:r>
          </a:p>
          <a:p>
            <a:endParaRPr lang="en-US" dirty="0" smtClean="0"/>
          </a:p>
          <a:p>
            <a:r>
              <a:rPr lang="en-US" dirty="0" smtClean="0"/>
              <a:t>Row level security.</a:t>
            </a:r>
          </a:p>
          <a:p>
            <a:endParaRPr lang="en-US" dirty="0" smtClean="0"/>
          </a:p>
          <a:p>
            <a:r>
              <a:rPr lang="en-US" dirty="0" smtClean="0"/>
              <a:t>Security is powerful because it is enforced by the DBMS.</a:t>
            </a:r>
          </a:p>
          <a:p>
            <a:endParaRPr lang="en-US" dirty="0" smtClean="0"/>
          </a:p>
          <a:p>
            <a:r>
              <a:rPr lang="en-US" dirty="0"/>
              <a:t>Elimination of the application security problem.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35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>
                <a:hlinkClick r:id="rId2"/>
              </a:rPr>
              <a:t>http://www.cgisecurity.com/database/oracle/pdf/VPD9ir2twp.pdf</a:t>
            </a:r>
            <a:endParaRPr lang="en-US" sz="2800" dirty="0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docs.oracle.com/cd/B12037_01/network.101/b10774/intro.htm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www.dba-oracle.com/art_dbazine_9i_sec.htm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37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Thank you for listening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dirty="0" smtClean="0">
                <a:latin typeface="Andalus" pitchFamily="18" charset="-78"/>
                <a:cs typeface="Andalus" pitchFamily="18" charset="-78"/>
              </a:rPr>
            </a:br>
            <a:r>
              <a:rPr lang="en-US" dirty="0" smtClean="0">
                <a:latin typeface="Andalus" pitchFamily="18" charset="-78"/>
                <a:cs typeface="Andalus" pitchFamily="18" charset="-78"/>
              </a:rPr>
              <a:t>Hessah Hassan Al_kaoud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124" name="Picture 4" descr="http://www.titanicons.com/files/Saudi_Arabia_Flag_Orb_Icon__500px__Copyright___2006_Titan_Ic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880" y="30480"/>
            <a:ext cx="2484120" cy="248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62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What Is VPD?</a:t>
            </a:r>
          </a:p>
          <a:p>
            <a:r>
              <a:rPr lang="en-US" sz="2800" dirty="0" smtClean="0"/>
              <a:t>Shared </a:t>
            </a:r>
            <a:r>
              <a:rPr lang="en-US" sz="2800" dirty="0"/>
              <a:t>w</a:t>
            </a:r>
            <a:r>
              <a:rPr lang="en-US" sz="2800" dirty="0" smtClean="0"/>
              <a:t>eb hosting /VPD.</a:t>
            </a:r>
          </a:p>
          <a:p>
            <a:r>
              <a:rPr lang="en-US" sz="2800" dirty="0" smtClean="0"/>
              <a:t>How VPD works ?</a:t>
            </a:r>
          </a:p>
          <a:p>
            <a:r>
              <a:rPr lang="en-US" sz="2800" dirty="0" smtClean="0"/>
              <a:t>Implantation.</a:t>
            </a:r>
            <a:endParaRPr lang="en-US" sz="2800" dirty="0" smtClean="0"/>
          </a:p>
          <a:p>
            <a:r>
              <a:rPr lang="en-US" sz="2800" dirty="0" smtClean="0"/>
              <a:t>Enhancement.</a:t>
            </a:r>
          </a:p>
          <a:p>
            <a:r>
              <a:rPr lang="en-US" sz="2800" dirty="0" smtClean="0"/>
              <a:t>Security.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2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a technique that enables </a:t>
            </a:r>
            <a:r>
              <a:rPr lang="en-US" dirty="0"/>
              <a:t>different users to work in the same schema but the </a:t>
            </a:r>
            <a:r>
              <a:rPr lang="en-US" b="1" dirty="0"/>
              <a:t>access control</a:t>
            </a:r>
            <a:r>
              <a:rPr lang="en-US" dirty="0"/>
              <a:t> will make each user feel like they are accessing their own schema 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Provided by: Oracle.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VPD?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7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Generally</a:t>
            </a:r>
            <a:endParaRPr lang="en-US" dirty="0"/>
          </a:p>
        </p:txBody>
      </p:sp>
      <p:pic>
        <p:nvPicPr>
          <p:cNvPr id="4098" name="Picture 2" descr="http://biomed.uninet.edu/2007/n2/bolboaca/fi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47812"/>
            <a:ext cx="6705600" cy="439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74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orumPollOptions relationshi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6359734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599" y="304800"/>
            <a:ext cx="3800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www.forum1.com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81251" y="762000"/>
            <a:ext cx="226694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www.forum2.com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67325" y="1143000"/>
            <a:ext cx="250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www.forum3.com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754469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Forums share same common tables..</a:t>
            </a:r>
          </a:p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But different content.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43000" y="674132"/>
            <a:ext cx="1371600" cy="1840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60977" y="1066800"/>
            <a:ext cx="101385" cy="844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823004" y="1524000"/>
            <a:ext cx="412803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4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 description of olsag002.gif follow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14"/>
          <a:stretch/>
        </p:blipFill>
        <p:spPr bwMode="auto">
          <a:xfrm>
            <a:off x="1066800" y="1295400"/>
            <a:ext cx="6477000" cy="46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905000" y="2426732"/>
            <a:ext cx="1295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2362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33800" y="1822966"/>
            <a:ext cx="89408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38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Posts ;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3858260" y="5105400"/>
            <a:ext cx="89408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0" y="506118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Posts ;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46480" y="5714999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VPD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: Virtual Private Database is physically one DB but virtually many.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Web hosting /VPD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4572000" cy="4525963"/>
          </a:xfrm>
        </p:spPr>
        <p:txBody>
          <a:bodyPr/>
          <a:lstStyle/>
          <a:p>
            <a:r>
              <a:rPr lang="en-US" dirty="0" smtClean="0"/>
              <a:t>user send a SQL request to a table, 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DBMS</a:t>
            </a:r>
            <a:r>
              <a:rPr lang="en-US" dirty="0" smtClean="0"/>
              <a:t> automatically adds a where clause to the query as a security action.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VPD works?</a:t>
            </a:r>
            <a:endParaRPr lang="en-US" dirty="0"/>
          </a:p>
        </p:txBody>
      </p:sp>
      <p:pic>
        <p:nvPicPr>
          <p:cNvPr id="4" name="Picture 3" descr="Text description of olsag002.gif follow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14"/>
          <a:stretch/>
        </p:blipFill>
        <p:spPr bwMode="auto">
          <a:xfrm>
            <a:off x="5334000" y="76200"/>
            <a:ext cx="3581400" cy="2895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roup 9"/>
          <p:cNvGrpSpPr/>
          <p:nvPr/>
        </p:nvGrpSpPr>
        <p:grpSpPr>
          <a:xfrm>
            <a:off x="5029200" y="2971800"/>
            <a:ext cx="3733800" cy="3752550"/>
            <a:chOff x="5029200" y="2971800"/>
            <a:chExt cx="3733800" cy="3752550"/>
          </a:xfrm>
        </p:grpSpPr>
        <p:sp>
          <p:nvSpPr>
            <p:cNvPr id="6" name="TextBox 5"/>
            <p:cNvSpPr txBox="1"/>
            <p:nvPr/>
          </p:nvSpPr>
          <p:spPr>
            <a:xfrm>
              <a:off x="5029200" y="3856672"/>
              <a:ext cx="3657600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r>
                <a:rPr lang="en-US" dirty="0" smtClean="0"/>
                <a:t>SELECT * FROM Posts </a:t>
              </a:r>
            </a:p>
            <a:p>
              <a:endParaRPr lang="en-US" dirty="0" smtClean="0"/>
            </a:p>
            <a:p>
              <a:r>
                <a:rPr lang="en-US" dirty="0" smtClean="0"/>
                <a:t>WHERE </a:t>
              </a:r>
              <a:r>
                <a:rPr lang="en-US" dirty="0" err="1" smtClean="0"/>
                <a:t>Forum_NM</a:t>
              </a:r>
              <a:r>
                <a:rPr lang="en-US" dirty="0" smtClean="0"/>
                <a:t> = “ forum 1 ”;</a:t>
              </a:r>
              <a:endParaRPr lang="en-US" dirty="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6477000" y="2971800"/>
              <a:ext cx="609600" cy="884872"/>
            </a:xfrm>
            <a:prstGeom prst="down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00900" y="3212068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2">
                      <a:lumMod val="75000"/>
                    </a:schemeClr>
                  </a:solidFill>
                </a:rPr>
                <a:t>DBMS</a:t>
              </a:r>
              <a:endParaRPr lang="en-US" b="1" dirty="0"/>
            </a:p>
          </p:txBody>
        </p:sp>
        <p:pic>
          <p:nvPicPr>
            <p:cNvPr id="9" name="Picture 2" descr="C:\Users\XPS\Desktop\free-database-application-icons\PNG\Regular\256x256\Database Inactive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7310" y="5638800"/>
              <a:ext cx="1552690" cy="1085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5609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10323435"/>
              </p:ext>
            </p:extLst>
          </p:nvPr>
        </p:nvGraphicFramePr>
        <p:xfrm>
          <a:off x="1143000" y="1651000"/>
          <a:ext cx="6781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83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Shared Database/Limited </a:t>
            </a:r>
            <a:r>
              <a:rPr lang="en-US" sz="2800" dirty="0" smtClean="0"/>
              <a:t>resources</a:t>
            </a:r>
          </a:p>
          <a:p>
            <a:pPr marL="109728" indent="0">
              <a:buNone/>
            </a:pPr>
            <a:endParaRPr lang="en-US" sz="2800" dirty="0"/>
          </a:p>
          <a:p>
            <a:r>
              <a:rPr lang="en-US" sz="2800" dirty="0"/>
              <a:t>Lower </a:t>
            </a:r>
            <a:r>
              <a:rPr lang="en-US" sz="2800" dirty="0" smtClean="0"/>
              <a:t>cost.</a:t>
            </a:r>
          </a:p>
          <a:p>
            <a:pPr marL="109728" indent="0">
              <a:buNone/>
            </a:pPr>
            <a:endParaRPr lang="en-US" sz="2800" dirty="0" smtClean="0"/>
          </a:p>
          <a:p>
            <a:r>
              <a:rPr lang="en-US" sz="2800" dirty="0" smtClean="0"/>
              <a:t>Security.</a:t>
            </a:r>
          </a:p>
          <a:p>
            <a:pPr marL="109728" indent="0">
              <a:buNone/>
            </a:pPr>
            <a:endParaRPr lang="en-US" sz="2800" dirty="0" smtClean="0"/>
          </a:p>
          <a:p>
            <a:endParaRPr lang="en-US" sz="2800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1372</TotalTime>
  <Words>364</Words>
  <Application>Microsoft Office PowerPoint</Application>
  <PresentationFormat>On-screen Show (4:3)</PresentationFormat>
  <Paragraphs>87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 Shared Web hosting:  </vt:lpstr>
      <vt:lpstr>Agenda</vt:lpstr>
      <vt:lpstr>What is VPD?</vt:lpstr>
      <vt:lpstr>Generally</vt:lpstr>
      <vt:lpstr>PowerPoint Presentation</vt:lpstr>
      <vt:lpstr>Shared Web hosting /VPD</vt:lpstr>
      <vt:lpstr>How VPD works?</vt:lpstr>
      <vt:lpstr>Implementation</vt:lpstr>
      <vt:lpstr>Enhancement</vt:lpstr>
      <vt:lpstr>Security</vt:lpstr>
      <vt:lpstr>References ..</vt:lpstr>
      <vt:lpstr>Thank you for listening Hessah Hassan Al_kaoud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hosting:</dc:title>
  <dc:creator>Hessah</dc:creator>
  <cp:lastModifiedBy>Hessah</cp:lastModifiedBy>
  <cp:revision>28</cp:revision>
  <dcterms:created xsi:type="dcterms:W3CDTF">2012-05-01T23:53:57Z</dcterms:created>
  <dcterms:modified xsi:type="dcterms:W3CDTF">2012-05-02T22:56:23Z</dcterms:modified>
</cp:coreProperties>
</file>