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60" r:id="rId4"/>
    <p:sldId id="261" r:id="rId5"/>
    <p:sldId id="262" r:id="rId6"/>
    <p:sldId id="257" r:id="rId7"/>
    <p:sldId id="264" r:id="rId8"/>
    <p:sldId id="26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B3EF-C5F5-4E72-99F7-BF4BB2438381}" type="datetimeFigureOut">
              <a:rPr lang="en-US" smtClean="0"/>
              <a:t>4/29/2012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55033-D0B4-4BAF-8DF9-E7AE09028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2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Secure Discovery Delivery/</a:t>
            </a:r>
            <a:r>
              <a:rPr lang="en-US" dirty="0" err="1" smtClean="0"/>
              <a:t>Feras</a:t>
            </a:r>
            <a:r>
              <a:rPr lang="en-US" dirty="0" smtClean="0"/>
              <a:t>, Raavi, Roshnee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>
                <a:solidFill>
                  <a:srgbClr val="FF0000"/>
                </a:solidFill>
              </a:defRPr>
            </a:lvl1pPr>
          </a:lstStyle>
          <a:p>
            <a:r>
              <a:rPr lang="en-US" smtClean="0"/>
              <a:t>4/30/2012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 b="1" i="1"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Secure Discovery Delivery/</a:t>
            </a:r>
            <a:r>
              <a:rPr lang="en-US" dirty="0" err="1" smtClean="0"/>
              <a:t>Feras</a:t>
            </a:r>
            <a:r>
              <a:rPr lang="en-US" dirty="0" smtClean="0"/>
              <a:t>, Raavi, Roshnee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 i="1"/>
            </a:lvl1pPr>
          </a:lstStyle>
          <a:p>
            <a:fld id="{5CD98153-59CE-40D2-9892-A711F93696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Secure Discovery Delivery/</a:t>
            </a:r>
            <a:r>
              <a:rPr lang="en-US" dirty="0" err="1" smtClean="0"/>
              <a:t>Feras</a:t>
            </a:r>
            <a:r>
              <a:rPr lang="en-US" dirty="0" smtClean="0"/>
              <a:t>, Raavi, Roshnee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Secure Discovery Delivery/Feras, Raavi, Roshnee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CD98153-59CE-40D2-9892-A711F93696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600" b="1" i="1">
                <a:solidFill>
                  <a:srgbClr val="FF0000"/>
                </a:solidFill>
              </a:defRPr>
            </a:lvl1pPr>
            <a:extLst/>
          </a:lstStyle>
          <a:p>
            <a:r>
              <a:rPr lang="en-US" smtClean="0"/>
              <a:t>4/30/2012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600" b="1" i="1">
                <a:solidFill>
                  <a:srgbClr val="7030A0"/>
                </a:solidFill>
              </a:defRPr>
            </a:lvl1pPr>
            <a:extLst/>
          </a:lstStyle>
          <a:p>
            <a:r>
              <a:rPr lang="en-US" dirty="0" smtClean="0"/>
              <a:t>Secure Discovery Delivery/</a:t>
            </a:r>
            <a:r>
              <a:rPr lang="en-US" dirty="0" err="1" smtClean="0"/>
              <a:t>Feras</a:t>
            </a:r>
            <a:r>
              <a:rPr lang="en-US" dirty="0" smtClean="0"/>
              <a:t>, Raavi, Roshnee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600" b="1" i="1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98153-59CE-40D2-9892-A711F93696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en-US" sz="4400" dirty="0" err="1" smtClean="0"/>
              <a:t>Feras</a:t>
            </a:r>
            <a:r>
              <a:rPr lang="en-US" sz="4400" dirty="0" smtClean="0"/>
              <a:t> Al </a:t>
            </a:r>
            <a:r>
              <a:rPr lang="en-US" sz="4400" dirty="0" err="1" smtClean="0"/>
              <a:t>Tarouti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Raavi Anvesh</a:t>
            </a:r>
            <a:br>
              <a:rPr lang="en-US" sz="4400" dirty="0" smtClean="0"/>
            </a:br>
            <a:r>
              <a:rPr lang="en-US" dirty="0" smtClean="0"/>
              <a:t>Roshnee </a:t>
            </a:r>
            <a:r>
              <a:rPr lang="en-US" dirty="0"/>
              <a:t>Ravikumar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026" name="Object 71"/>
          <p:cNvGraphicFramePr>
            <a:graphicFrameLocks noChangeAspect="1"/>
          </p:cNvGraphicFramePr>
          <p:nvPr/>
        </p:nvGraphicFramePr>
        <p:xfrm>
          <a:off x="7164288" y="116632"/>
          <a:ext cx="1792288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hoto Editor Photo" r:id="rId3" imgW="1647619" imgH="1600000" progId="">
                  <p:embed/>
                </p:oleObj>
              </mc:Choice>
              <mc:Fallback>
                <p:oleObj name="Photo Editor Photo" r:id="rId3" imgW="1647619" imgH="1600000" progId="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116632"/>
                        <a:ext cx="1792288" cy="173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6334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the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SDD requirements</a:t>
            </a:r>
          </a:p>
          <a:p>
            <a:r>
              <a:rPr lang="en-US" dirty="0" smtClean="0"/>
              <a:t>System Architecture/Platform</a:t>
            </a:r>
          </a:p>
          <a:p>
            <a:r>
              <a:rPr lang="en-US" dirty="0" smtClean="0"/>
              <a:t>SDD membership registration/password scheme</a:t>
            </a:r>
          </a:p>
          <a:p>
            <a:r>
              <a:rPr lang="en-US" dirty="0" smtClean="0"/>
              <a:t>SDD delivery and monitoring</a:t>
            </a:r>
          </a:p>
          <a:p>
            <a:r>
              <a:rPr lang="en-US" dirty="0" smtClean="0"/>
              <a:t>SDD reporting</a:t>
            </a:r>
          </a:p>
          <a:p>
            <a:r>
              <a:rPr lang="en-US" dirty="0" smtClean="0"/>
              <a:t>Lessons Learnt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8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SDD Project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Secure Discovery Delivery (SDD) </a:t>
            </a:r>
            <a:r>
              <a:rPr lang="en-US" dirty="0" smtClean="0"/>
              <a:t>is a Colorado </a:t>
            </a:r>
            <a:r>
              <a:rPr lang="en-US" dirty="0"/>
              <a:t>Statewide Internet Portal Authority (</a:t>
            </a:r>
            <a:r>
              <a:rPr lang="en-US" dirty="0" smtClean="0"/>
              <a:t>SIPA) e-Government grant project, sponsored </a:t>
            </a:r>
            <a:r>
              <a:rPr lang="en-US" dirty="0"/>
              <a:t>by 4th District Attorney (DA) </a:t>
            </a:r>
            <a:r>
              <a:rPr lang="en-US" dirty="0" smtClean="0"/>
              <a:t>Office.</a:t>
            </a:r>
          </a:p>
          <a:p>
            <a:r>
              <a:rPr lang="en-US" dirty="0"/>
              <a:t>D</a:t>
            </a:r>
            <a:r>
              <a:rPr lang="en-US" dirty="0" smtClean="0"/>
              <a:t>eliver </a:t>
            </a:r>
            <a:r>
              <a:rPr lang="en-US" dirty="0"/>
              <a:t>a </a:t>
            </a:r>
            <a:r>
              <a:rPr lang="en-US" dirty="0" smtClean="0"/>
              <a:t>secure/reliable solution </a:t>
            </a:r>
            <a:r>
              <a:rPr lang="en-US" dirty="0"/>
              <a:t>simplifying transfer of court case "discovery" to attorneys.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0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Enrollment</a:t>
            </a:r>
          </a:p>
          <a:p>
            <a:pPr lvl="1"/>
            <a:r>
              <a:rPr lang="en-US" dirty="0" smtClean="0"/>
              <a:t>Registration; email notification/verification. </a:t>
            </a:r>
          </a:p>
          <a:p>
            <a:r>
              <a:rPr lang="en-US" dirty="0" smtClean="0"/>
              <a:t>Request </a:t>
            </a:r>
            <a:r>
              <a:rPr lang="en-US" dirty="0" err="1" smtClean="0"/>
              <a:t>Payment&amp;Discovery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nfo </a:t>
            </a:r>
            <a:r>
              <a:rPr lang="en-US" dirty="0"/>
              <a:t>E</a:t>
            </a:r>
            <a:r>
              <a:rPr lang="en-US" dirty="0" smtClean="0"/>
              <a:t>ncryption </a:t>
            </a:r>
          </a:p>
          <a:p>
            <a:pPr lvl="1"/>
            <a:r>
              <a:rPr lang="en-US" dirty="0" smtClean="0"/>
              <a:t>staff interaction; PKI </a:t>
            </a:r>
            <a:r>
              <a:rPr lang="en-US" dirty="0" err="1" smtClean="0"/>
              <a:t>solution</a:t>
            </a:r>
            <a:r>
              <a:rPr lang="en-US" dirty="0" err="1" smtClean="0">
                <a:sym typeface="Wingdings" pitchFamily="2" charset="2"/>
              </a:rPr>
              <a:t>Simple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AESWinzip</a:t>
            </a:r>
            <a:endParaRPr lang="en-US" dirty="0" smtClean="0"/>
          </a:p>
          <a:p>
            <a:r>
              <a:rPr lang="en-US" dirty="0" smtClean="0"/>
              <a:t>Secure Delivery </a:t>
            </a:r>
          </a:p>
          <a:p>
            <a:pPr lvl="1"/>
            <a:r>
              <a:rPr lang="en-US" dirty="0" smtClean="0"/>
              <a:t>SFTP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IIS(https with scripts hiding directory info)</a:t>
            </a:r>
          </a:p>
          <a:p>
            <a:r>
              <a:rPr lang="en-US" dirty="0" smtClean="0"/>
              <a:t>Periodical/Manual Reporting</a:t>
            </a:r>
          </a:p>
          <a:p>
            <a:endParaRPr lang="en-US" dirty="0"/>
          </a:p>
          <a:p>
            <a:r>
              <a:rPr lang="en-US" dirty="0" smtClean="0"/>
              <a:t>Windows 2008R2 server/IIS/SQL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0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Membership Registration/Authentication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Raavi’s</a:t>
            </a:r>
            <a:r>
              <a:rPr lang="en-US" dirty="0" smtClean="0"/>
              <a:t> slide&gt;</a:t>
            </a:r>
          </a:p>
          <a:p>
            <a:r>
              <a:rPr lang="en-US" dirty="0" smtClean="0"/>
              <a:t>Web page design.</a:t>
            </a:r>
          </a:p>
          <a:p>
            <a:r>
              <a:rPr lang="en-US" dirty="0" smtClean="0"/>
              <a:t>Password scheme.</a:t>
            </a:r>
          </a:p>
          <a:p>
            <a:r>
              <a:rPr lang="en-US" dirty="0" smtClean="0"/>
              <a:t>Lessons learnt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41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Magnetic Disk 7"/>
          <p:cNvSpPr/>
          <p:nvPr/>
        </p:nvSpPr>
        <p:spPr>
          <a:xfrm>
            <a:off x="4211960" y="2636912"/>
            <a:ext cx="936104" cy="1152128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Database)</a:t>
            </a:r>
            <a:endParaRPr lang="en-US" sz="11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3347864" y="4581128"/>
            <a:ext cx="2592288" cy="1728192"/>
            <a:chOff x="3347864" y="4005064"/>
            <a:chExt cx="2592288" cy="1728192"/>
          </a:xfrm>
        </p:grpSpPr>
        <p:sp>
          <p:nvSpPr>
            <p:cNvPr id="1029" name="server"/>
            <p:cNvSpPr>
              <a:spLocks noEditPoints="1" noChangeArrowheads="1"/>
            </p:cNvSpPr>
            <p:nvPr/>
          </p:nvSpPr>
          <p:spPr bwMode="auto">
            <a:xfrm>
              <a:off x="3419872" y="4005064"/>
              <a:ext cx="2520280" cy="1728192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61 w 21600"/>
                <a:gd name="T17" fmla="*/ 22454 h 21600"/>
                <a:gd name="T18" fmla="*/ 21069 w 21600"/>
                <a:gd name="T19" fmla="*/ 2828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  <a:path w="21600" h="21600" extrusionOk="0">
                  <a:moveTo>
                    <a:pt x="1662" y="1709"/>
                  </a:moveTo>
                  <a:lnTo>
                    <a:pt x="9046" y="1709"/>
                  </a:lnTo>
                  <a:lnTo>
                    <a:pt x="9046" y="2331"/>
                  </a:lnTo>
                  <a:lnTo>
                    <a:pt x="1662" y="2331"/>
                  </a:lnTo>
                  <a:lnTo>
                    <a:pt x="1662" y="1709"/>
                  </a:lnTo>
                  <a:moveTo>
                    <a:pt x="0" y="4351"/>
                  </a:moveTo>
                  <a:lnTo>
                    <a:pt x="10892" y="4351"/>
                  </a:lnTo>
                  <a:lnTo>
                    <a:pt x="10892" y="14141"/>
                  </a:lnTo>
                  <a:lnTo>
                    <a:pt x="21600" y="14141"/>
                  </a:lnTo>
                  <a:moveTo>
                    <a:pt x="11631" y="1243"/>
                  </a:moveTo>
                  <a:lnTo>
                    <a:pt x="20492" y="1243"/>
                  </a:lnTo>
                  <a:lnTo>
                    <a:pt x="20492" y="1554"/>
                  </a:lnTo>
                  <a:lnTo>
                    <a:pt x="11631" y="1554"/>
                  </a:lnTo>
                  <a:lnTo>
                    <a:pt x="11631" y="1243"/>
                  </a:lnTo>
                  <a:moveTo>
                    <a:pt x="11631" y="3263"/>
                  </a:moveTo>
                  <a:lnTo>
                    <a:pt x="20492" y="3263"/>
                  </a:lnTo>
                  <a:lnTo>
                    <a:pt x="20492" y="3574"/>
                  </a:lnTo>
                  <a:lnTo>
                    <a:pt x="11631" y="3574"/>
                  </a:lnTo>
                  <a:lnTo>
                    <a:pt x="11631" y="3263"/>
                  </a:lnTo>
                  <a:moveTo>
                    <a:pt x="11631" y="6060"/>
                  </a:moveTo>
                  <a:lnTo>
                    <a:pt x="20492" y="6060"/>
                  </a:lnTo>
                  <a:lnTo>
                    <a:pt x="20492" y="6371"/>
                  </a:lnTo>
                  <a:lnTo>
                    <a:pt x="11631" y="6371"/>
                  </a:lnTo>
                  <a:lnTo>
                    <a:pt x="11631" y="6060"/>
                  </a:lnTo>
                  <a:moveTo>
                    <a:pt x="11631" y="8081"/>
                  </a:moveTo>
                  <a:lnTo>
                    <a:pt x="20308" y="8081"/>
                  </a:lnTo>
                  <a:lnTo>
                    <a:pt x="20308" y="8391"/>
                  </a:lnTo>
                  <a:lnTo>
                    <a:pt x="11631" y="8391"/>
                  </a:lnTo>
                  <a:lnTo>
                    <a:pt x="11631" y="8081"/>
                  </a:lnTo>
                  <a:moveTo>
                    <a:pt x="11631" y="4196"/>
                  </a:moveTo>
                  <a:lnTo>
                    <a:pt x="12369" y="4196"/>
                  </a:lnTo>
                  <a:lnTo>
                    <a:pt x="12369" y="4817"/>
                  </a:lnTo>
                  <a:lnTo>
                    <a:pt x="11631" y="4817"/>
                  </a:lnTo>
                  <a:lnTo>
                    <a:pt x="11631" y="4196"/>
                  </a:lnTo>
                  <a:moveTo>
                    <a:pt x="14400" y="4196"/>
                  </a:moveTo>
                  <a:lnTo>
                    <a:pt x="15138" y="4196"/>
                  </a:lnTo>
                  <a:lnTo>
                    <a:pt x="15138" y="4817"/>
                  </a:lnTo>
                  <a:lnTo>
                    <a:pt x="14400" y="4817"/>
                  </a:lnTo>
                  <a:lnTo>
                    <a:pt x="14400" y="4196"/>
                  </a:lnTo>
                  <a:moveTo>
                    <a:pt x="16985" y="4196"/>
                  </a:moveTo>
                  <a:lnTo>
                    <a:pt x="17723" y="4196"/>
                  </a:lnTo>
                  <a:lnTo>
                    <a:pt x="17723" y="4817"/>
                  </a:lnTo>
                  <a:lnTo>
                    <a:pt x="16985" y="4817"/>
                  </a:lnTo>
                  <a:lnTo>
                    <a:pt x="16985" y="4196"/>
                  </a:lnTo>
                  <a:moveTo>
                    <a:pt x="19754" y="4196"/>
                  </a:moveTo>
                  <a:lnTo>
                    <a:pt x="20492" y="4196"/>
                  </a:lnTo>
                  <a:lnTo>
                    <a:pt x="20492" y="4817"/>
                  </a:lnTo>
                  <a:lnTo>
                    <a:pt x="19754" y="4817"/>
                  </a:lnTo>
                  <a:lnTo>
                    <a:pt x="19754" y="4196"/>
                  </a:lnTo>
                  <a:moveTo>
                    <a:pt x="11631" y="9635"/>
                  </a:moveTo>
                  <a:lnTo>
                    <a:pt x="12369" y="9635"/>
                  </a:lnTo>
                  <a:lnTo>
                    <a:pt x="12369" y="10256"/>
                  </a:lnTo>
                  <a:lnTo>
                    <a:pt x="11631" y="10256"/>
                  </a:lnTo>
                  <a:lnTo>
                    <a:pt x="11631" y="9635"/>
                  </a:lnTo>
                  <a:moveTo>
                    <a:pt x="14400" y="9635"/>
                  </a:moveTo>
                  <a:lnTo>
                    <a:pt x="15138" y="9635"/>
                  </a:lnTo>
                  <a:lnTo>
                    <a:pt x="15138" y="10256"/>
                  </a:lnTo>
                  <a:lnTo>
                    <a:pt x="14400" y="10256"/>
                  </a:lnTo>
                  <a:lnTo>
                    <a:pt x="14400" y="9635"/>
                  </a:lnTo>
                  <a:moveTo>
                    <a:pt x="16985" y="9635"/>
                  </a:moveTo>
                  <a:lnTo>
                    <a:pt x="17723" y="9635"/>
                  </a:lnTo>
                  <a:lnTo>
                    <a:pt x="17723" y="10256"/>
                  </a:lnTo>
                  <a:lnTo>
                    <a:pt x="16985" y="10256"/>
                  </a:lnTo>
                  <a:lnTo>
                    <a:pt x="16985" y="9635"/>
                  </a:lnTo>
                  <a:moveTo>
                    <a:pt x="19754" y="9635"/>
                  </a:moveTo>
                  <a:lnTo>
                    <a:pt x="20492" y="9635"/>
                  </a:lnTo>
                  <a:lnTo>
                    <a:pt x="20492" y="10256"/>
                  </a:lnTo>
                  <a:lnTo>
                    <a:pt x="19754" y="10256"/>
                  </a:lnTo>
                  <a:lnTo>
                    <a:pt x="19754" y="9635"/>
                  </a:lnTo>
                  <a:moveTo>
                    <a:pt x="10892" y="14141"/>
                  </a:moveTo>
                  <a:lnTo>
                    <a:pt x="10892" y="15384"/>
                  </a:lnTo>
                  <a:lnTo>
                    <a:pt x="10892" y="20046"/>
                  </a:lnTo>
                  <a:lnTo>
                    <a:pt x="10892" y="21600"/>
                  </a:lnTo>
                  <a:lnTo>
                    <a:pt x="10892" y="14141"/>
                  </a:lnTo>
                  <a:moveTo>
                    <a:pt x="10892" y="4351"/>
                  </a:moveTo>
                  <a:lnTo>
                    <a:pt x="10892" y="3574"/>
                  </a:lnTo>
                  <a:lnTo>
                    <a:pt x="10892" y="932"/>
                  </a:lnTo>
                  <a:lnTo>
                    <a:pt x="10892" y="0"/>
                  </a:lnTo>
                  <a:lnTo>
                    <a:pt x="10892" y="4351"/>
                  </a:lnTo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47864" y="4509120"/>
              <a:ext cx="13681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Web Server</a:t>
              </a:r>
            </a:p>
            <a:p>
              <a:pPr algn="ctr"/>
              <a:r>
                <a:rPr lang="en-US" dirty="0" smtClean="0"/>
                <a:t>(IIS )</a:t>
              </a:r>
              <a:endParaRPr lang="en-US" dirty="0"/>
            </a:p>
          </p:txBody>
        </p:sp>
      </p:grpSp>
      <p:sp>
        <p:nvSpPr>
          <p:cNvPr id="13" name="Flowchart: Document 12"/>
          <p:cNvSpPr/>
          <p:nvPr/>
        </p:nvSpPr>
        <p:spPr>
          <a:xfrm>
            <a:off x="3635896" y="476672"/>
            <a:ext cx="1872208" cy="1584176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Reporting Service</a:t>
            </a:r>
          </a:p>
          <a:p>
            <a:pPr algn="ctr"/>
            <a:r>
              <a:rPr lang="en-US" sz="1400" dirty="0" smtClean="0"/>
              <a:t>[Console Application]</a:t>
            </a:r>
          </a:p>
          <a:p>
            <a:pPr algn="ctr"/>
            <a:endParaRPr lang="en-US" sz="1400" dirty="0" smtClean="0"/>
          </a:p>
          <a:p>
            <a:pPr>
              <a:buFontTx/>
              <a:buChar char="-"/>
            </a:pPr>
            <a:r>
              <a:rPr lang="en-US" sz="1400" dirty="0" smtClean="0"/>
              <a:t>Create reports</a:t>
            </a:r>
          </a:p>
          <a:p>
            <a:pPr algn="ctr">
              <a:buFontTx/>
              <a:buChar char="-"/>
            </a:pPr>
            <a:r>
              <a:rPr lang="en-US" sz="1400" dirty="0" smtClean="0"/>
              <a:t>Send reports by email</a:t>
            </a:r>
            <a:endParaRPr lang="en-US" sz="1400" dirty="0"/>
          </a:p>
        </p:txBody>
      </p:sp>
      <p:sp>
        <p:nvSpPr>
          <p:cNvPr id="14" name="Flowchart: Document 13"/>
          <p:cNvSpPr/>
          <p:nvPr/>
        </p:nvSpPr>
        <p:spPr>
          <a:xfrm>
            <a:off x="7020272" y="620688"/>
            <a:ext cx="1872208" cy="2088232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Control Panel</a:t>
            </a:r>
          </a:p>
          <a:p>
            <a:pPr algn="ctr"/>
            <a:r>
              <a:rPr lang="en-US" sz="1400" dirty="0" smtClean="0"/>
              <a:t>[Web Application]</a:t>
            </a:r>
          </a:p>
          <a:p>
            <a:pPr algn="ctr"/>
            <a:r>
              <a:rPr lang="en-US" sz="1400" dirty="0" smtClean="0"/>
              <a:t>[Intranet]</a:t>
            </a:r>
          </a:p>
          <a:p>
            <a:pPr algn="ctr"/>
            <a:endParaRPr lang="en-US" sz="1400" dirty="0" smtClean="0"/>
          </a:p>
          <a:p>
            <a:pPr>
              <a:buFontTx/>
              <a:buChar char="-"/>
            </a:pPr>
            <a:r>
              <a:rPr lang="en-US" sz="1400" dirty="0" smtClean="0"/>
              <a:t> Managing users</a:t>
            </a:r>
          </a:p>
          <a:p>
            <a:pPr>
              <a:buFontTx/>
              <a:buChar char="-"/>
            </a:pPr>
            <a:r>
              <a:rPr lang="en-US" sz="1400" dirty="0" smtClean="0"/>
              <a:t>Processing requests</a:t>
            </a:r>
          </a:p>
          <a:p>
            <a:pPr algn="ctr">
              <a:buFontTx/>
              <a:buChar char="-"/>
            </a:pPr>
            <a:r>
              <a:rPr lang="en-US" sz="1400" dirty="0" smtClean="0"/>
              <a:t>System configuration</a:t>
            </a:r>
            <a:endParaRPr lang="en-US" sz="1400" dirty="0"/>
          </a:p>
        </p:txBody>
      </p:sp>
      <p:sp>
        <p:nvSpPr>
          <p:cNvPr id="15" name="Flowchart: Document 14"/>
          <p:cNvSpPr/>
          <p:nvPr/>
        </p:nvSpPr>
        <p:spPr>
          <a:xfrm>
            <a:off x="7020272" y="3645024"/>
            <a:ext cx="1872208" cy="2088232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Monitoring  App</a:t>
            </a:r>
          </a:p>
          <a:p>
            <a:pPr algn="ctr"/>
            <a:r>
              <a:rPr lang="en-US" sz="1400" dirty="0" smtClean="0"/>
              <a:t>[Console Application]</a:t>
            </a:r>
          </a:p>
          <a:p>
            <a:pPr algn="ctr"/>
            <a:endParaRPr lang="en-US" sz="1400" dirty="0" smtClean="0"/>
          </a:p>
          <a:p>
            <a:pPr>
              <a:buFontTx/>
              <a:buChar char="-"/>
            </a:pPr>
            <a:r>
              <a:rPr lang="en-US" sz="1400" dirty="0" smtClean="0"/>
              <a:t> Managing Files</a:t>
            </a:r>
          </a:p>
        </p:txBody>
      </p:sp>
      <p:sp>
        <p:nvSpPr>
          <p:cNvPr id="16" name="Flowchart: Document 15"/>
          <p:cNvSpPr/>
          <p:nvPr/>
        </p:nvSpPr>
        <p:spPr>
          <a:xfrm>
            <a:off x="467544" y="2060848"/>
            <a:ext cx="2304256" cy="2088232"/>
          </a:xfrm>
          <a:prstGeom prst="flowChartDocumen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Discovery Website</a:t>
            </a:r>
          </a:p>
          <a:p>
            <a:pPr algn="ctr"/>
            <a:r>
              <a:rPr lang="en-US" sz="1400" dirty="0" smtClean="0"/>
              <a:t>[Web Application]</a:t>
            </a:r>
          </a:p>
          <a:p>
            <a:pPr algn="ctr"/>
            <a:r>
              <a:rPr lang="en-US" sz="1400" dirty="0" smtClean="0"/>
              <a:t>[Internet]</a:t>
            </a:r>
          </a:p>
          <a:p>
            <a:pPr algn="ctr"/>
            <a:endParaRPr lang="en-US" sz="1400" dirty="0" smtClean="0"/>
          </a:p>
          <a:p>
            <a:pPr>
              <a:buFontTx/>
              <a:buChar char="-"/>
            </a:pPr>
            <a:r>
              <a:rPr lang="en-US" sz="1400" dirty="0" smtClean="0"/>
              <a:t> Customer registration</a:t>
            </a:r>
          </a:p>
          <a:p>
            <a:pPr>
              <a:buFontTx/>
              <a:buChar char="-"/>
            </a:pPr>
            <a:r>
              <a:rPr lang="en-US" sz="1400" dirty="0" smtClean="0"/>
              <a:t>Authentication</a:t>
            </a:r>
          </a:p>
          <a:p>
            <a:pPr>
              <a:buFontTx/>
              <a:buChar char="-"/>
            </a:pPr>
            <a:r>
              <a:rPr lang="en-US" sz="1400" dirty="0" smtClean="0"/>
              <a:t> File Delivery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220072" y="198884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067944" y="213285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915816" y="3068960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915816" y="3356992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5292080" y="2060848"/>
            <a:ext cx="158417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364088" y="2492896"/>
            <a:ext cx="151216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5148064" y="2708920"/>
            <a:ext cx="1800200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084168" y="530120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5292080" y="3429000"/>
            <a:ext cx="158417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547664" y="341107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(Feras)</a:t>
            </a:r>
            <a:endParaRPr lang="en-US" sz="1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164288" y="530120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(Feras)</a:t>
            </a:r>
            <a:endParaRPr lang="en-US" sz="12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092280" y="227687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(Feras)</a:t>
            </a:r>
            <a:endParaRPr lang="en-US" sz="12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736793" y="3186081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(</a:t>
            </a:r>
            <a:r>
              <a:rPr lang="en-US" sz="1200" b="1" dirty="0" err="1" smtClean="0"/>
              <a:t>Raavi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195736" y="297183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(</a:t>
            </a:r>
            <a:r>
              <a:rPr lang="en-US" sz="1200" b="1" dirty="0" err="1" smtClean="0"/>
              <a:t>Raavi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355976" y="378904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(</a:t>
            </a:r>
            <a:r>
              <a:rPr lang="en-US" sz="1200" b="1" dirty="0" err="1" smtClean="0"/>
              <a:t>Raavi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139952" y="206084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(</a:t>
            </a:r>
            <a:r>
              <a:rPr lang="en-US" sz="1200" b="1" dirty="0" err="1" smtClean="0"/>
              <a:t>Roshnee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059832" y="0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The Framework of The System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Delivery and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Feras</a:t>
            </a:r>
            <a:r>
              <a:rPr lang="en-US" dirty="0" smtClean="0"/>
              <a:t>’ slide&gt;</a:t>
            </a:r>
          </a:p>
          <a:p>
            <a:r>
              <a:rPr lang="en-US" dirty="0" smtClean="0"/>
              <a:t>Features/Implementation</a:t>
            </a:r>
          </a:p>
          <a:p>
            <a:r>
              <a:rPr lang="en-US" dirty="0" smtClean="0"/>
              <a:t>Lessons learnt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133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SDD Report Module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&lt;Roshnee slide&gt;</a:t>
            </a:r>
          </a:p>
          <a:p>
            <a:r>
              <a:rPr lang="en-US" dirty="0" smtClean="0"/>
              <a:t>Features: </a:t>
            </a:r>
          </a:p>
          <a:p>
            <a:pPr lvl="1"/>
            <a:r>
              <a:rPr lang="en-US" dirty="0" smtClean="0"/>
              <a:t>Email reports to users specified in database</a:t>
            </a:r>
          </a:p>
          <a:p>
            <a:pPr lvl="1"/>
            <a:r>
              <a:rPr lang="en-US" dirty="0" smtClean="0"/>
              <a:t>Email frequency defined by the database.</a:t>
            </a:r>
          </a:p>
          <a:p>
            <a:r>
              <a:rPr lang="en-US" dirty="0" smtClean="0"/>
              <a:t>What tools is used to generate reporting.</a:t>
            </a:r>
          </a:p>
          <a:p>
            <a:r>
              <a:rPr lang="en-US" dirty="0" smtClean="0"/>
              <a:t>Email code example</a:t>
            </a:r>
          </a:p>
          <a:p>
            <a:r>
              <a:rPr lang="en-US" dirty="0" smtClean="0"/>
              <a:t>Lessons learnt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535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Integrating the discovery website.</a:t>
            </a:r>
          </a:p>
          <a:p>
            <a:r>
              <a:rPr lang="en-US" dirty="0" smtClean="0"/>
              <a:t>Developing the control panel.</a:t>
            </a:r>
          </a:p>
          <a:p>
            <a:r>
              <a:rPr lang="en-US" dirty="0" smtClean="0"/>
              <a:t>Developing the monitoring application.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Building the deployment guide</a:t>
            </a:r>
          </a:p>
          <a:p>
            <a:r>
              <a:rPr lang="en-US" dirty="0" smtClean="0"/>
              <a:t>Product Delivery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4/30/2012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8153-59CE-40D2-9892-A711F936961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Secure Discovery Delivery/Feras, Raavi, Roshnee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75</TotalTime>
  <Words>356</Words>
  <Application>Microsoft Office PowerPoint</Application>
  <PresentationFormat>On-screen Show (4:3)</PresentationFormat>
  <Paragraphs>105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Module</vt:lpstr>
      <vt:lpstr>Photo Editor Photo</vt:lpstr>
      <vt:lpstr>Feras Al Tarouti Raavi Anvesh Roshnee Ravikumar </vt:lpstr>
      <vt:lpstr>Outline of the Talk</vt:lpstr>
      <vt:lpstr>SDD Project Background</vt:lpstr>
      <vt:lpstr>SDD Requirements</vt:lpstr>
      <vt:lpstr>Membership Registration/Authentication</vt:lpstr>
      <vt:lpstr>PowerPoint Presentation</vt:lpstr>
      <vt:lpstr>Secure Delivery and Monitoring</vt:lpstr>
      <vt:lpstr>SDD Report Module Design</vt:lpstr>
      <vt:lpstr>Next Steps</vt:lpstr>
    </vt:vector>
  </TitlesOfParts>
  <Company>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Delivery of e-Discovery</dc:title>
  <dc:creator>XX</dc:creator>
  <cp:lastModifiedBy>chow</cp:lastModifiedBy>
  <cp:revision>13</cp:revision>
  <dcterms:created xsi:type="dcterms:W3CDTF">2012-04-26T22:06:25Z</dcterms:created>
  <dcterms:modified xsi:type="dcterms:W3CDTF">2012-04-30T05:38:35Z</dcterms:modified>
</cp:coreProperties>
</file>