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58" r:id="rId4"/>
    <p:sldId id="259" r:id="rId5"/>
    <p:sldId id="272" r:id="rId6"/>
    <p:sldId id="267" r:id="rId7"/>
    <p:sldId id="271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61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1DBB2-7325-4EC2-9B89-93F8D853A414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A2C98-1091-44C1-8F05-EEF0293DF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1284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7C16-2276-43BC-850B-932804E75021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970-7F6D-4BE9-99A1-36A302A0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7C16-2276-43BC-850B-932804E75021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970-7F6D-4BE9-99A1-36A302A0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7C16-2276-43BC-850B-932804E75021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970-7F6D-4BE9-99A1-36A302A0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7C16-2276-43BC-850B-932804E75021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970-7F6D-4BE9-99A1-36A302A0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7C16-2276-43BC-850B-932804E75021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970-7F6D-4BE9-99A1-36A302A0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7C16-2276-43BC-850B-932804E75021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970-7F6D-4BE9-99A1-36A302A0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7C16-2276-43BC-850B-932804E75021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970-7F6D-4BE9-99A1-36A302A0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7C16-2276-43BC-850B-932804E75021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970-7F6D-4BE9-99A1-36A302A0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7C16-2276-43BC-850B-932804E75021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970-7F6D-4BE9-99A1-36A302A0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7C16-2276-43BC-850B-932804E75021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970-7F6D-4BE9-99A1-36A302A0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7C16-2276-43BC-850B-932804E75021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970-7F6D-4BE9-99A1-36A302A0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07C16-2276-43BC-850B-932804E75021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55970-7F6D-4BE9-99A1-36A302A0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uis.izquierdo.name/" TargetMode="External"/><Relationship Id="rId2" Type="http://schemas.openxmlformats.org/officeDocument/2006/relationships/hyperlink" Target="http://ccl.northwestern.edu/netlog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Wireless Sensor Network Adaptations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 Complex Systems Project</a:t>
            </a:r>
          </a:p>
          <a:p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University of Colorado at Colorado Springs</a:t>
            </a:r>
          </a:p>
          <a:p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CS5260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Wireless Sensor Network Adaptations, May 2, 2011.					George </a:t>
            </a:r>
            <a:r>
              <a:rPr lang="en-US" sz="1200" dirty="0" err="1" smtClean="0">
                <a:solidFill>
                  <a:schemeClr val="tx1">
                    <a:tint val="75000"/>
                  </a:schemeClr>
                </a:solidFill>
              </a:rPr>
              <a:t>Mudrak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Dr. Chow,   CS5260								</a:t>
            </a:r>
            <a:fld id="{A9CADAB6-615C-4C8E-8036-B3F531D7C9C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0" name="Picture 2" descr="http://t0.gstatic.com/images?q=tbn:ANd9GcRrvf_gXdUpcq04fms78UjpvIkOJ4CGO8Mm1Ijljc2X6lZQ6lS2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609" y="381001"/>
            <a:ext cx="1278191" cy="609599"/>
          </a:xfrm>
          <a:prstGeom prst="rect">
            <a:avLst/>
          </a:prstGeom>
          <a:noFill/>
        </p:spPr>
      </p:pic>
      <p:sp>
        <p:nvSpPr>
          <p:cNvPr id="6" name="Subtitle 2"/>
          <p:cNvSpPr txBox="1">
            <a:spLocks/>
          </p:cNvSpPr>
          <p:nvPr/>
        </p:nvSpPr>
        <p:spPr>
          <a:xfrm flipV="1">
            <a:off x="0" y="213362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 flipV="1">
            <a:off x="0" y="6278881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Demonstration…</a:t>
            </a:r>
            <a:endParaRPr lang="en-US" dirty="0"/>
          </a:p>
        </p:txBody>
      </p:sp>
      <p:pic>
        <p:nvPicPr>
          <p:cNvPr id="7" name="Picture 2" descr="http://t0.gstatic.com/images?q=tbn:ANd9GcRrvf_gXdUpcq04fms78UjpvIkOJ4CGO8Mm1Ijljc2X6lZQ6lS2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609" y="381001"/>
            <a:ext cx="1278191" cy="609599"/>
          </a:xfrm>
          <a:prstGeom prst="rect">
            <a:avLst/>
          </a:prstGeom>
          <a:noFill/>
        </p:spPr>
      </p:pic>
      <p:sp>
        <p:nvSpPr>
          <p:cNvPr id="8" name="Subtitle 2"/>
          <p:cNvSpPr txBox="1">
            <a:spLocks/>
          </p:cNvSpPr>
          <p:nvPr/>
        </p:nvSpPr>
        <p:spPr>
          <a:xfrm flipV="1">
            <a:off x="0" y="213362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 flipV="1">
            <a:off x="0" y="6278881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4662" y="1709660"/>
            <a:ext cx="5341938" cy="370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Wireless Sensor Network Adaptations, May 2, 2011.					George </a:t>
            </a:r>
            <a:r>
              <a:rPr lang="en-US" sz="1200" dirty="0" err="1" smtClean="0">
                <a:solidFill>
                  <a:schemeClr val="tx1">
                    <a:tint val="75000"/>
                  </a:schemeClr>
                </a:solidFill>
              </a:rPr>
              <a:t>Mudrak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Dr. Chow,   CS5260								</a:t>
            </a:r>
            <a:fld id="{A9CADAB6-615C-4C8E-8036-B3F531D7C9C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data:image/jpg;base64,/9j/4AAQSkZJRgABAQAAAQABAAD/2wCEAAkGBhESERQUEBQVFBUUEBQUDxQQFBAPFBAQFBQVFRUQFRUYHCYfFxkjGRUUIC8gJCcpLCwtFSAxNjAsNSYrLCkBCQoKDgwOGg8PGikeHyQpLCkqLCwuNSktKSksLC4pKSwtKSksLiwsLCwsNSwsLCkpKSwsKSwsLCwsKSwsLCwsKf/AABEIAIwAjAMBIgACEQEDEQH/xAAcAAABBQEBAQAAAAAAAAAAAAAAAwQFBgcCAQj/xAA/EAACAQMABgYHBQcEAwAAAAABAgADBBEFBhIhMUETUWFxgaEHIjJCUpGxFCNicsEzU6KywtHwQ4KS4RUWY//EABoBAAIDAQEAAAAAAAAAAAAAAAAFAgMEAQb/xAAsEQACAQMDAwIEBwAAAAAAAAAAAQIDBBESITETFFEyQQUiobEzQlKBkcHw/9oADAMBAAIRAxEAPwDcYQhAAhCEACE8ZgBk7gOOeQlK1i9K9lbEpSJuKnDFIjYB6i/D5Zk4QlN4ijjaXJdoTJX1l07e/sKa2tM8GICHHXl8sfATj/0G8rb7u/qMeYTpH/mYDyl3QS9UkvqR1eEaya6jiw+YnSuDwOe7fMnX0T23vV67Hr+7X9DOG9Fqrvo3dZDyyB9VIMOlT/V9A1Pwa7CZGNGactd9vdCuo9122j/xqf3jyw9Ltaiwp6Ttmpn46YK+Ow24+B8Jx27fpaYa/JqEJH6G0/b3SbdtUWoOeD6y9jKd48ZIShprZkwhCE4AQhCABCEIAEjdPawULOkatw2yOCgb2dvhUczDWDT1KzoNWrHcvsgcXc8EXtMyK0o1tK1zdXmehU4o0gSFIB9gfhHM8SZfSpavmlwQlLGyHN5pbSGmWIUm3tM45+uO3nUPkJYdBaqWtqAaabT86lTDPns5L4R5SwoAUAADCgDAAHIDlFhUmhttYWyIDrpJ7txttw6WR0Hcjnbhtxt04h04hpDI4LxC7t6dVSlVVdTxVwGHnwnnSzw1IaAyU7SOo9Sg/T6LqNSqLv6Pa49iseX4W3Sy6mekwVn+z3w6G4B2QSNhajdWD7LdnA8uqOTUkDrNq3Tu1zuWqo+7qD+VutfpJPE1if8AJzjg1OEzf0d68VNv7DfnFZPVou3Gpj/TJ5nHA8x56RMdSDg8MtTyEIQkDoTxmAGTuA455Ceyl+lXWE21mUQ4qVyaa44hPfPyIH+6ThBzkoo5J4WTPNcdPtpO+WlTJ6FHKUuoj36x7SB8sS3WqKiqiDCqAFA5ASiakW/3jufdQAd7Hf5CXZKkaSjjEVwjIpe4/WpOxUjRXndFGqOqLxY/IczOOKissFLLwPLam9VtmmM9Z5DvMnLXVtR+0YseobhHtlarSQKvies9cUuLpUUs5wBxJi+dVyexpUUhNdD0B7g8cmc1NCUD7uO4kSLqa4U8+qjMOvhHFjrNSqEKcox4BuB8ZDTJb7ndSEL3V1lGaTbX4W4+B5yG6Ug4O4jiDLttyD1k0eGTpFHrL7WPeWW06rTwyMo7bEK1SJNUiS1cicO83OBn1Fa130dlVuKe6pSIyV3HZzuOetT9Zo/o91s+3WoLn76nhK46zjdUx1MPMGVG8QOjKeDKVPiJU/R/p42d8hY4p1D0VbqwxwG8GwfnITp66bXuuCUZ4kfQUIQiw1BMM9LGlOm0gaYPq0UCD8x9ZvM+U3OfNWl7k1bqvUPv1nPgWOPLE3WccybM9xLESZ1TOBU71/WWZHlS0FU2Xx8Qx48RLKlSMnDcXqpsP1eTGqag1KjHiqqB45z9JX1eL2WkHovtpvyMOp4MvV2HtlVem5QaRZSqpSyzQeklT1k0galXowfVTG12ud/lOqmuIx6lJtrltsuyD17t58pCI5JLMcliSx6yd5Mx0LeWrMkaK1eOMRY7XERucYnLVsTvR1g9y3VSU/eP/QvWx8psqaYxyzNBuTwi56HuS1CmzcSgJ7e2OqhyCDzGI1VwBgbgBgAcgOAjbSukhSos5442UHxVGG4fr4RNjU9hpnC3KjRfj3kfIwd4hROBPHePow2FLqbhUqTOb1fWJHxEj5mXm+uNlGPZu7+UplykIxxkOpuj6A1M0r9psaFUnLGmA/509VvMZ8ZNTPvQvd7VnUT93cHHc6q31zNBiSrHTNoaQeYpidc+q35T9J8y0vaPfPpx1yCOsYnzQ9LZquvwuR8jibLH837f2ZbvhEhbbsYlgtq+0M/PvkBbyRt3xHCWRK6mGTKPFQ8Z06mYsGnHEOoL7U8apiJbURqguy014u6oOwscZkJbLJ2M9TwSOjNHmudpyVoqcMR7VRh/pp+p5d8syVwoCoAqqMKq8FH+c+cYsVUBE3Ig2aY/CPePaTknvide8SmhqVM7K4GF9qo59mmvad+/kATEVWpKrL7D+nTjSj9yRrX6ohqVG2UG7PEs3JEHNv8ADKtfaSe4cMw2VXIpJnIQHiSebHmY0uLupXfbq7gN1NF9imvwqPqeJnYMY29ro+aXIsuLzV8seDstEajz1mjS4rdUYKJh6oz0nWzuHAce+QV0slqwkXdyM9kWU55ZonoRb1LofjpH5ip/aafM29CdDFG5f4qyKP8AapP9U0mILn8R/wC9h/R9CCfP2u1h0Oka64wGqF17n9b9Z9AzLvTJoX9lcqP/AJ1PMof5h4CTtJYnjyQuY6oFItTJGkJE2NSTFGPYM8vXeljinHCPEEEWWXYyZOqKZnlnUC3NBjwFUZ8QQPMiAiN0gI3yqpDVFotpXGmakXD7PK/rNUzUpUuSKXYfic4H8K+cjaesl0o2VcsBu2im2QPzY+s5tqu0SzEsxOWJ3kmK7a1camZNbDm7+IRlSxFPcdieFp7OTHGkQ9YTdo1qCOXiNQTvAKrkYV5D3rSXumkZa2LXFenRT2qjhR2ZO8+AyfCZqjGdqnJmyei3R5paOpk8ajNUPcxwPICW6I2dqtKmlNNyoiqvcowPpFp52ctUmz00VhJBGGnNEpc0KlF+DrgH4W4q3gcR/CRTaeUSayfN1e0e3rPSqDDIxUju/SS1nWzL/wCkzUs3CfaKA++pj11HGrTHV1sPMdwmV2d1g4Me29ZTWTzt/atcFlQxVYxtrgGPFaMIvJ5mpmLwxURO3temuKVInAd8N3c52DEGqPTqJVp+0jBh4cpCupOm9PJZaVIKtF1OM7mo2+i6aKFRAABgDAlL140SlF6dWmNnpCVcDcCRvz5yctPSNaFM1dum2PWXZL7+wjiJVdZNYDe1V2FK0qedgNxYnix6uW6IbWnU6q2a8nr7+4odu8tPbYbqd0DATwmejPEazho2rNFatTEir68lc5YNNCEpsa39xL16IdWTlryoOtLfP8dT9B4ypaqas1NIXAUZFJSDXf4V+EfiPL5zebS1SkipTAVUUKgHAAcBE93WwtK5Z6+xt9K1MVhCEVjQIQhAAmca++jfpC1xZj1+NWkN22ebJ29nP66K74kTf6fWnxllOpKm8ohOCmsMwehdMh2WBBBwQdxB6pL21+DLBra9pdEsV2Kv7xMAt+Ye938ZR6tpUp8PWHWv+bo5oXGpbHn7uwi3sWdK4MU2gZVqOkyOMeU9LTaqq9xHUsJxexNGis6AAkSNKictpUTvUiU9pVexMNUEbVrsCQ9bS0aG5dzhQT3SEqvg1Ufh0nyPrzSMcataqXGkKmEGzSB+8qsPVXsHxN2TjRGiKW0GuiSP3anGfzN/aahojWikqqlNVRVGFVQFAHdFtxdadlyejtLKEVllh0JoSjaUVpUFwo4n3nbmzHmTH8aWl+H4R0DFTbbyxwlg9hCE4AQhCACVenkSr6Z1eZ84ltnhWAGTXmqdUHgY0/8AE1F90zYGoqeURexQ8VEup1pQ4M1W3jU5McuNEq3t0x3gbJ8owqatpy21+Rm1voql8IiTaFo/DNPey9zP2WOGYodWj8bf8f8AudLq0ObOe4ATZjoSj8M9GhKPwzvePwd7SXkyKhq/THuFvzEnyj9LB8YVMDqAxNSXQ9H4RFk0bTHuiRd5Jh2KfqeTKk1cqseBk1ozVKoDvmhJaoOAiq0xMk5uTyzXTpqCwiM0Xo0oBmSoEMT2QLQhCEAP/9k="/>
          <p:cNvSpPr>
            <a:spLocks noChangeAspect="1" noChangeArrowheads="1"/>
          </p:cNvSpPr>
          <p:nvPr/>
        </p:nvSpPr>
        <p:spPr bwMode="auto">
          <a:xfrm>
            <a:off x="73025" y="-639763"/>
            <a:ext cx="1333500" cy="1333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g;base64,/9j/4AAQSkZJRgABAQAAAQABAAD/2wCEAAkGBhESERQUEBQVFBUUEBQUDxQQFBAPFBAQFBQVFRUQFRUYHCYfFxkjGRUUIC8gJCcpLCwtFSAxNjAsNSYrLCkBCQoKDgwOGg8PGikeHyQpLCkqLCwuNSktKSksLC4pKSwtKSksLiwsLCwsNSwsLCkpKSwsKSwsLCwsKSwsLCwsKf/AABEIAIwAjAMBIgACEQEDEQH/xAAcAAABBQEBAQAAAAAAAAAAAAAAAwQFBgcCAQj/xAA/EAACAQMABgYHBQcEAwAAAAABAgADBBEFBhIhMUETUWFxgaEHIjJCUpGxFCNicsEzU6KywtHwQ4KS4RUWY//EABoBAAIDAQEAAAAAAAAAAAAAAAAFAgMEAQb/xAAsEQACAQMDAwIEBwAAAAAAAAAAAQIDBBESITETFFEyQQUiobEzQlKBkcHw/9oADAMBAAIRAxEAPwDcYQhAAhCEACE8ZgBk7gOOeQlK1i9K9lbEpSJuKnDFIjYB6i/D5Zk4QlN4ijjaXJdoTJX1l07e/sKa2tM8GICHHXl8sfATj/0G8rb7u/qMeYTpH/mYDyl3QS9UkvqR1eEaya6jiw+YnSuDwOe7fMnX0T23vV67Hr+7X9DOG9Fqrvo3dZDyyB9VIMOlT/V9A1Pwa7CZGNGactd9vdCuo9122j/xqf3jyw9Ltaiwp6Ttmpn46YK+Ow24+B8Jx27fpaYa/JqEJH6G0/b3SbdtUWoOeD6y9jKd48ZIShprZkwhCE4AQhCABCEIAEjdPawULOkatw2yOCgb2dvhUczDWDT1KzoNWrHcvsgcXc8EXtMyK0o1tK1zdXmehU4o0gSFIB9gfhHM8SZfSpavmlwQlLGyHN5pbSGmWIUm3tM45+uO3nUPkJYdBaqWtqAaabT86lTDPns5L4R5SwoAUAADCgDAAHIDlFhUmhttYWyIDrpJ7txttw6WR0Hcjnbhtxt04h04hpDI4LxC7t6dVSlVVdTxVwGHnwnnSzw1IaAyU7SOo9Sg/T6LqNSqLv6Pa49iseX4W3Sy6mekwVn+z3w6G4B2QSNhajdWD7LdnA8uqOTUkDrNq3Tu1zuWqo+7qD+VutfpJPE1if8AJzjg1OEzf0d68VNv7DfnFZPVou3Gpj/TJ5nHA8x56RMdSDg8MtTyEIQkDoTxmAGTuA455Ceyl+lXWE21mUQ4qVyaa44hPfPyIH+6ThBzkoo5J4WTPNcdPtpO+WlTJ6FHKUuoj36x7SB8sS3WqKiqiDCqAFA5ASiakW/3jufdQAd7Hf5CXZKkaSjjEVwjIpe4/WpOxUjRXndFGqOqLxY/IczOOKissFLLwPLam9VtmmM9Z5DvMnLXVtR+0YseobhHtlarSQKvies9cUuLpUUs5wBxJi+dVyexpUUhNdD0B7g8cmc1NCUD7uO4kSLqa4U8+qjMOvhHFjrNSqEKcox4BuB8ZDTJb7ndSEL3V1lGaTbX4W4+B5yG6Ug4O4jiDLttyD1k0eGTpFHrL7WPeWW06rTwyMo7bEK1SJNUiS1cicO83OBn1Fa130dlVuKe6pSIyV3HZzuOetT9Zo/o91s+3WoLn76nhK46zjdUx1MPMGVG8QOjKeDKVPiJU/R/p42d8hY4p1D0VbqwxwG8GwfnITp66bXuuCUZ4kfQUIQiw1BMM9LGlOm0gaYPq0UCD8x9ZvM+U3OfNWl7k1bqvUPv1nPgWOPLE3WccybM9xLESZ1TOBU71/WWZHlS0FU2Xx8Qx48RLKlSMnDcXqpsP1eTGqag1KjHiqqB45z9JX1eL2WkHovtpvyMOp4MvV2HtlVem5QaRZSqpSyzQeklT1k0galXowfVTG12ud/lOqmuIx6lJtrltsuyD17t58pCI5JLMcliSx6yd5Mx0LeWrMkaK1eOMRY7XERucYnLVsTvR1g9y3VSU/eP/QvWx8psqaYxyzNBuTwi56HuS1CmzcSgJ7e2OqhyCDzGI1VwBgbgBgAcgOAjbSukhSos5442UHxVGG4fr4RNjU9hpnC3KjRfj3kfIwd4hROBPHePow2FLqbhUqTOb1fWJHxEj5mXm+uNlGPZu7+UplykIxxkOpuj6A1M0r9psaFUnLGmA/509VvMZ8ZNTPvQvd7VnUT93cHHc6q31zNBiSrHTNoaQeYpidc+q35T9J8y0vaPfPpx1yCOsYnzQ9LZquvwuR8jibLH837f2ZbvhEhbbsYlgtq+0M/PvkBbyRt3xHCWRK6mGTKPFQ8Z06mYsGnHEOoL7U8apiJbURqguy014u6oOwscZkJbLJ2M9TwSOjNHmudpyVoqcMR7VRh/pp+p5d8syVwoCoAqqMKq8FH+c+cYsVUBE3Ig2aY/CPePaTknvide8SmhqVM7K4GF9qo59mmvad+/kATEVWpKrL7D+nTjSj9yRrX6ohqVG2UG7PEs3JEHNv8ADKtfaSe4cMw2VXIpJnIQHiSebHmY0uLupXfbq7gN1NF9imvwqPqeJnYMY29ro+aXIsuLzV8seDstEajz1mjS4rdUYKJh6oz0nWzuHAce+QV0slqwkXdyM9kWU55ZonoRb1LofjpH5ip/aafM29CdDFG5f4qyKP8AapP9U0mILn8R/wC9h/R9CCfP2u1h0Oka64wGqF17n9b9Z9AzLvTJoX9lcqP/AJ1PMof5h4CTtJYnjyQuY6oFItTJGkJE2NSTFGPYM8vXeljinHCPEEEWWXYyZOqKZnlnUC3NBjwFUZ8QQPMiAiN0gI3yqpDVFotpXGmakXD7PK/rNUzUpUuSKXYfic4H8K+cjaesl0o2VcsBu2im2QPzY+s5tqu0SzEsxOWJ3kmK7a1camZNbDm7+IRlSxFPcdieFp7OTHGkQ9YTdo1qCOXiNQTvAKrkYV5D3rSXumkZa2LXFenRT2qjhR2ZO8+AyfCZqjGdqnJmyei3R5paOpk8ajNUPcxwPICW6I2dqtKmlNNyoiqvcowPpFp52ctUmz00VhJBGGnNEpc0KlF+DrgH4W4q3gcR/CRTaeUSayfN1e0e3rPSqDDIxUju/SS1nWzL/wCkzUs3CfaKA++pj11HGrTHV1sPMdwmV2d1g4Me29ZTWTzt/atcFlQxVYxtrgGPFaMIvJ5mpmLwxURO3temuKVInAd8N3c52DEGqPTqJVp+0jBh4cpCupOm9PJZaVIKtF1OM7mo2+i6aKFRAABgDAlL140SlF6dWmNnpCVcDcCRvz5yctPSNaFM1dum2PWXZL7+wjiJVdZNYDe1V2FK0qedgNxYnix6uW6IbWnU6q2a8nr7+4odu8tPbYbqd0DATwmejPEazho2rNFatTEir68lc5YNNCEpsa39xL16IdWTlryoOtLfP8dT9B4ypaqas1NIXAUZFJSDXf4V+EfiPL5zebS1SkipTAVUUKgHAAcBE93WwtK5Z6+xt9K1MVhCEVjQIQhAAmca++jfpC1xZj1+NWkN22ebJ29nP66K74kTf6fWnxllOpKm8ohOCmsMwehdMh2WBBBwQdxB6pL21+DLBra9pdEsV2Kv7xMAt+Ye938ZR6tpUp8PWHWv+bo5oXGpbHn7uwi3sWdK4MU2gZVqOkyOMeU9LTaqq9xHUsJxexNGis6AAkSNKictpUTvUiU9pVexMNUEbVrsCQ9bS0aG5dzhQT3SEqvg1Ufh0nyPrzSMcataqXGkKmEGzSB+8qsPVXsHxN2TjRGiKW0GuiSP3anGfzN/aahojWikqqlNVRVGFVQFAHdFtxdadlyejtLKEVllh0JoSjaUVpUFwo4n3nbmzHmTH8aWl+H4R0DFTbbyxwlg9hCE4AQhCACVenkSr6Z1eZ84ltnhWAGTXmqdUHgY0/8AE1F90zYGoqeURexQ8VEup1pQ4M1W3jU5McuNEq3t0x3gbJ8owqatpy21+Rm1voql8IiTaFo/DNPey9zP2WOGYodWj8bf8f8AudLq0ObOe4ATZjoSj8M9GhKPwzvePwd7SXkyKhq/THuFvzEnyj9LB8YVMDqAxNSXQ9H4RFk0bTHuiRd5Jh2KfqeTKk1cqseBk1ozVKoDvmhJaoOAiq0xMk5uTyzXTpqCwiM0Xo0oBmSoEMT2QLQhCEAP/9k="/>
          <p:cNvSpPr>
            <a:spLocks noChangeAspect="1" noChangeArrowheads="1"/>
          </p:cNvSpPr>
          <p:nvPr/>
        </p:nvSpPr>
        <p:spPr bwMode="auto">
          <a:xfrm>
            <a:off x="73025" y="-639763"/>
            <a:ext cx="1333500" cy="1333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t3.gstatic.com/images?q=tbn:ANd9GcRlhZHL7guHV3JX2dEqLsgoFHc4ScRIv83mektLfBXP_MEtKw8nWw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09800"/>
            <a:ext cx="1295400" cy="1295401"/>
          </a:xfrm>
          <a:prstGeom prst="rect">
            <a:avLst/>
          </a:prstGeom>
          <a:noFill/>
        </p:spPr>
      </p:pic>
      <p:pic>
        <p:nvPicPr>
          <p:cNvPr id="8" name="Picture 2" descr="http://t0.gstatic.com/images?q=tbn:ANd9GcRrvf_gXdUpcq04fms78UjpvIkOJ4CGO8Mm1Ijljc2X6lZQ6lS25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9609" y="381001"/>
            <a:ext cx="1278191" cy="609599"/>
          </a:xfrm>
          <a:prstGeom prst="rect">
            <a:avLst/>
          </a:prstGeom>
          <a:noFill/>
        </p:spPr>
      </p:pic>
      <p:sp>
        <p:nvSpPr>
          <p:cNvPr id="9" name="Subtitle 2"/>
          <p:cNvSpPr txBox="1">
            <a:spLocks/>
          </p:cNvSpPr>
          <p:nvPr/>
        </p:nvSpPr>
        <p:spPr>
          <a:xfrm flipV="1">
            <a:off x="0" y="213362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 flipV="1">
            <a:off x="0" y="6278881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04800" y="3886201"/>
            <a:ext cx="86106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Feel free to ask questions during the presentation.</a:t>
            </a:r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Wireless Sensor Network Adaptations, May 2, 2011.					George </a:t>
            </a:r>
            <a:r>
              <a:rPr lang="en-US" sz="1200" dirty="0" err="1" smtClean="0">
                <a:solidFill>
                  <a:schemeClr val="tx1">
                    <a:tint val="75000"/>
                  </a:schemeClr>
                </a:solidFill>
              </a:rPr>
              <a:t>Mudrak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Dr. Chow,   CS5260								</a:t>
            </a:r>
            <a:fld id="{A9CADAB6-615C-4C8E-8036-B3F531D7C9C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my goal?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agent based complex system model for demonstrating several algorithms.</a:t>
            </a:r>
          </a:p>
          <a:p>
            <a:r>
              <a:rPr lang="en-US" dirty="0" smtClean="0"/>
              <a:t>Provide various real world factors to affect a real-time model.</a:t>
            </a:r>
          </a:p>
          <a:p>
            <a:r>
              <a:rPr lang="en-US" dirty="0" smtClean="0"/>
              <a:t>Gain greater insight into how real world factors could affect the performance of a WSN.</a:t>
            </a:r>
          </a:p>
          <a:p>
            <a:pPr lvl="1"/>
            <a:endParaRPr lang="en-US" dirty="0"/>
          </a:p>
        </p:txBody>
      </p:sp>
      <p:pic>
        <p:nvPicPr>
          <p:cNvPr id="5" name="Picture 2" descr="http://t0.gstatic.com/images?q=tbn:ANd9GcRrvf_gXdUpcq04fms78UjpvIkOJ4CGO8Mm1Ijljc2X6lZQ6lS2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609" y="381001"/>
            <a:ext cx="1278191" cy="609599"/>
          </a:xfrm>
          <a:prstGeom prst="rect">
            <a:avLst/>
          </a:prstGeom>
          <a:noFill/>
        </p:spPr>
      </p:pic>
      <p:sp>
        <p:nvSpPr>
          <p:cNvPr id="6" name="Subtitle 2"/>
          <p:cNvSpPr txBox="1">
            <a:spLocks/>
          </p:cNvSpPr>
          <p:nvPr/>
        </p:nvSpPr>
        <p:spPr>
          <a:xfrm flipV="1">
            <a:off x="0" y="213362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 flipV="1">
            <a:off x="0" y="6278881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Wireless Sensor Network Adaptations, May 2, 2011.					George </a:t>
            </a:r>
            <a:r>
              <a:rPr lang="en-US" sz="1200" dirty="0" err="1" smtClean="0">
                <a:solidFill>
                  <a:schemeClr val="tx1">
                    <a:tint val="75000"/>
                  </a:schemeClr>
                </a:solidFill>
              </a:rPr>
              <a:t>Mudrak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Dr. Chow,   CS5260								</a:t>
            </a:r>
            <a:fld id="{A9CADAB6-615C-4C8E-8036-B3F531D7C9C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is a complex system?</a:t>
            </a:r>
          </a:p>
          <a:p>
            <a:pPr lvl="1"/>
            <a:r>
              <a:rPr lang="en-US" sz="1800" dirty="0" smtClean="0"/>
              <a:t>A </a:t>
            </a:r>
            <a:r>
              <a:rPr lang="en-US" sz="1800" b="1" dirty="0" smtClean="0"/>
              <a:t>complex system</a:t>
            </a:r>
            <a:r>
              <a:rPr lang="en-US" sz="1800" dirty="0" smtClean="0"/>
              <a:t> is a system composed of interconnected parts that as a whole exhibit one or more properties (behavior among the possible properties) not obvious from the properties of the individual parts.</a:t>
            </a:r>
          </a:p>
          <a:p>
            <a:r>
              <a:rPr lang="en-US" sz="2400" dirty="0" smtClean="0"/>
              <a:t>What is ABM[S] or Agent Based Modeling [Simulation]?</a:t>
            </a:r>
          </a:p>
          <a:p>
            <a:pPr lvl="1"/>
            <a:r>
              <a:rPr lang="en-US" sz="1800" dirty="0" smtClean="0"/>
              <a:t>Agent-based simulation is a new filed grounded in the biological, social and other sciences to address an increasingly complex world.</a:t>
            </a:r>
          </a:p>
          <a:p>
            <a:r>
              <a:rPr lang="en-US" sz="2200" dirty="0" smtClean="0"/>
              <a:t>What is an Agent? </a:t>
            </a:r>
          </a:p>
          <a:p>
            <a:pPr lvl="1"/>
            <a:r>
              <a:rPr lang="en-US" sz="1800" dirty="0" smtClean="0"/>
              <a:t>A discrete autonomous entity with its own goals and behaviors and a capability to adapt and modify said behaviors.</a:t>
            </a:r>
          </a:p>
          <a:p>
            <a:pPr lvl="1"/>
            <a:r>
              <a:rPr lang="en-US" sz="1800" dirty="0" smtClean="0"/>
              <a:t>Agents are diverse and heterogeneous.</a:t>
            </a:r>
          </a:p>
          <a:p>
            <a:pPr lvl="1"/>
            <a:r>
              <a:rPr lang="en-US" sz="1800" dirty="0" smtClean="0"/>
              <a:t>Agents inhabit  and interact within a “world”.</a:t>
            </a:r>
            <a:endParaRPr lang="en-US" sz="1800" dirty="0"/>
          </a:p>
        </p:txBody>
      </p:sp>
      <p:pic>
        <p:nvPicPr>
          <p:cNvPr id="5" name="Picture 2" descr="http://t0.gstatic.com/images?q=tbn:ANd9GcRrvf_gXdUpcq04fms78UjpvIkOJ4CGO8Mm1Ijljc2X6lZQ6lS2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609" y="381001"/>
            <a:ext cx="1278191" cy="609599"/>
          </a:xfrm>
          <a:prstGeom prst="rect">
            <a:avLst/>
          </a:prstGeom>
          <a:noFill/>
        </p:spPr>
      </p:pic>
      <p:sp>
        <p:nvSpPr>
          <p:cNvPr id="6" name="Subtitle 2"/>
          <p:cNvSpPr txBox="1">
            <a:spLocks/>
          </p:cNvSpPr>
          <p:nvPr/>
        </p:nvSpPr>
        <p:spPr>
          <a:xfrm flipV="1">
            <a:off x="0" y="213362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 flipV="1">
            <a:off x="0" y="6278881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Wireless Sensor Network Adaptations, May 2, 2011.					George </a:t>
            </a:r>
            <a:r>
              <a:rPr lang="en-US" sz="1200" dirty="0" err="1" smtClean="0">
                <a:solidFill>
                  <a:schemeClr val="tx1">
                    <a:tint val="75000"/>
                  </a:schemeClr>
                </a:solidFill>
              </a:rPr>
              <a:t>Mudrak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Dr. Chow,   CS5260								</a:t>
            </a:r>
            <a:fld id="{A9CADAB6-615C-4C8E-8036-B3F531D7C9C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vs. ABMs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</a:t>
            </a:r>
            <a:r>
              <a:rPr lang="en-US" dirty="0" err="1" smtClean="0"/>
              <a:t>Modelling</a:t>
            </a:r>
            <a:endParaRPr lang="en-US" dirty="0" smtClean="0"/>
          </a:p>
          <a:p>
            <a:pPr lvl="1"/>
            <a:r>
              <a:rPr lang="en-US" sz="2400" dirty="0" smtClean="0"/>
              <a:t>Variable and equation based</a:t>
            </a:r>
          </a:p>
          <a:p>
            <a:pPr lvl="2"/>
            <a:r>
              <a:rPr lang="en-US" sz="1800" dirty="0" smtClean="0"/>
              <a:t>Structural equations or differential equations</a:t>
            </a:r>
          </a:p>
          <a:p>
            <a:pPr lvl="1"/>
            <a:r>
              <a:rPr lang="en-US" sz="2400" dirty="0" smtClean="0"/>
              <a:t>Typically homogeneous</a:t>
            </a:r>
          </a:p>
          <a:p>
            <a:pPr lvl="1"/>
            <a:r>
              <a:rPr lang="en-US" sz="2400" dirty="0" smtClean="0"/>
              <a:t>Typically fixed and known structures.</a:t>
            </a:r>
          </a:p>
          <a:p>
            <a:r>
              <a:rPr lang="en-US" dirty="0" smtClean="0"/>
              <a:t>Agent Based Modeling</a:t>
            </a:r>
          </a:p>
          <a:p>
            <a:pPr lvl="1"/>
            <a:r>
              <a:rPr lang="en-US" sz="2400" dirty="0" smtClean="0"/>
              <a:t>Model individual heterogeneity</a:t>
            </a:r>
          </a:p>
          <a:p>
            <a:pPr lvl="1"/>
            <a:r>
              <a:rPr lang="en-US" sz="2400" dirty="0" smtClean="0"/>
              <a:t>Represent multiple scales of analysis</a:t>
            </a:r>
          </a:p>
          <a:p>
            <a:pPr lvl="1"/>
            <a:r>
              <a:rPr lang="en-US" sz="2400" dirty="0" smtClean="0"/>
              <a:t>Emergence of structures from individual action, with adaptation and learning.</a:t>
            </a:r>
          </a:p>
        </p:txBody>
      </p:sp>
      <p:pic>
        <p:nvPicPr>
          <p:cNvPr id="5" name="Picture 2" descr="http://t0.gstatic.com/images?q=tbn:ANd9GcRrvf_gXdUpcq04fms78UjpvIkOJ4CGO8Mm1Ijljc2X6lZQ6lS2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609" y="381001"/>
            <a:ext cx="1278191" cy="609599"/>
          </a:xfrm>
          <a:prstGeom prst="rect">
            <a:avLst/>
          </a:prstGeom>
          <a:noFill/>
        </p:spPr>
      </p:pic>
      <p:sp>
        <p:nvSpPr>
          <p:cNvPr id="6" name="Subtitle 2"/>
          <p:cNvSpPr txBox="1">
            <a:spLocks/>
          </p:cNvSpPr>
          <p:nvPr/>
        </p:nvSpPr>
        <p:spPr>
          <a:xfrm flipV="1">
            <a:off x="0" y="213362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 flipV="1">
            <a:off x="0" y="6278881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Wireless Sensor Network Adaptations, May 2, 2011.					George </a:t>
            </a:r>
            <a:r>
              <a:rPr lang="en-US" sz="1200" dirty="0" err="1" smtClean="0">
                <a:solidFill>
                  <a:schemeClr val="tx1">
                    <a:tint val="75000"/>
                  </a:schemeClr>
                </a:solidFill>
              </a:rPr>
              <a:t>Mudrak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Dr. Chow,   CS5260								</a:t>
            </a:r>
            <a:fld id="{A9CADAB6-615C-4C8E-8036-B3F531D7C9C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my Agents?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Sensors</a:t>
            </a:r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http://t0.gstatic.com/images?q=tbn:ANd9GcRrvf_gXdUpcq04fms78UjpvIkOJ4CGO8Mm1Ijljc2X6lZQ6lS2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609" y="381001"/>
            <a:ext cx="1278191" cy="609599"/>
          </a:xfrm>
          <a:prstGeom prst="rect">
            <a:avLst/>
          </a:prstGeom>
          <a:noFill/>
        </p:spPr>
      </p:pic>
      <p:sp>
        <p:nvSpPr>
          <p:cNvPr id="6" name="Subtitle 2"/>
          <p:cNvSpPr txBox="1">
            <a:spLocks/>
          </p:cNvSpPr>
          <p:nvPr/>
        </p:nvSpPr>
        <p:spPr>
          <a:xfrm flipV="1">
            <a:off x="0" y="213362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 flipV="1">
            <a:off x="0" y="6278881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85536" y="2631440"/>
          <a:ext cx="8001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311"/>
                <a:gridCol w="1941990"/>
                <a:gridCol w="1864311"/>
                <a:gridCol w="2330388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Sensor Attributes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Current-sleep-count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Has-leader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Lead-sensor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Personal-space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Search-radius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Sleeping-count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State-of-charge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O.</a:t>
                      </a:r>
                      <a:r>
                        <a:rPr lang="en-US" baseline="0" dirty="0" smtClean="0"/>
                        <a:t> personal space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O. State of charge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O.</a:t>
                      </a:r>
                      <a:r>
                        <a:rPr lang="en-US" baseline="0" dirty="0" smtClean="0"/>
                        <a:t> Search radius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ubtitle 2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Wireless Sensor Network Adaptations, May 2, 2011.					George </a:t>
            </a:r>
            <a:r>
              <a:rPr lang="en-US" sz="1200" dirty="0" err="1" smtClean="0">
                <a:solidFill>
                  <a:schemeClr val="tx1">
                    <a:tint val="75000"/>
                  </a:schemeClr>
                </a:solidFill>
              </a:rPr>
              <a:t>Mudrak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Dr. Chow,   CS5260								</a:t>
            </a:r>
            <a:fld id="{A9CADAB6-615C-4C8E-8036-B3F531D7C9C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my behaviors?</a:t>
            </a:r>
            <a:endParaRPr lang="en-US" dirty="0"/>
          </a:p>
        </p:txBody>
      </p:sp>
      <p:pic>
        <p:nvPicPr>
          <p:cNvPr id="5" name="Picture 2" descr="http://t0.gstatic.com/images?q=tbn:ANd9GcRrvf_gXdUpcq04fms78UjpvIkOJ4CGO8Mm1Ijljc2X6lZQ6lS2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609" y="381001"/>
            <a:ext cx="1278191" cy="609599"/>
          </a:xfrm>
          <a:prstGeom prst="rect">
            <a:avLst/>
          </a:prstGeom>
          <a:noFill/>
        </p:spPr>
      </p:pic>
      <p:sp>
        <p:nvSpPr>
          <p:cNvPr id="6" name="Subtitle 2"/>
          <p:cNvSpPr txBox="1">
            <a:spLocks/>
          </p:cNvSpPr>
          <p:nvPr/>
        </p:nvSpPr>
        <p:spPr>
          <a:xfrm flipV="1">
            <a:off x="0" y="213362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 flipV="1">
            <a:off x="0" y="6278881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" y="2057400"/>
          <a:ext cx="8382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Basic Behaviors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Attach to the closest sensor with a &gt; state-of-charge  (leader sensor)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If my leader is not available,</a:t>
                      </a:r>
                      <a:r>
                        <a:rPr lang="en-US" sz="1400" baseline="0" dirty="0" smtClean="0"/>
                        <a:t> search for a new leader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If my state-of-charge</a:t>
                      </a:r>
                      <a:r>
                        <a:rPr lang="en-US" sz="1400" baseline="0" dirty="0" smtClean="0"/>
                        <a:t> = 0, then die and remove my links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If my state-of-charge &lt; x% of my original charge, go to sleep and recharge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After my sleep cycle is complete, wake up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If</a:t>
                      </a:r>
                      <a:r>
                        <a:rPr lang="en-US" sz="1400" baseline="0" dirty="0" smtClean="0"/>
                        <a:t> my leader is not in my personal space, move towards my leader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If another sensor is in my personal space, move away from that sensor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ubtitle 2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Wireless Sensor Network Adaptations, May 2, 2011.					George </a:t>
            </a:r>
            <a:r>
              <a:rPr lang="en-US" sz="1200" dirty="0" err="1" smtClean="0">
                <a:solidFill>
                  <a:schemeClr val="tx1">
                    <a:tint val="75000"/>
                  </a:schemeClr>
                </a:solidFill>
              </a:rPr>
              <a:t>Mudrak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Dr. Chow,   CS5260								</a:t>
            </a:r>
            <a:fld id="{A9CADAB6-615C-4C8E-8036-B3F531D7C9C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3429000" cy="1828800"/>
          </a:xfrm>
        </p:spPr>
        <p:txBody>
          <a:bodyPr numCol="1">
            <a:normAutofit/>
          </a:bodyPr>
          <a:lstStyle/>
          <a:p>
            <a:pPr lvl="1"/>
            <a:r>
              <a:rPr lang="en-US" sz="1800" dirty="0" smtClean="0"/>
              <a:t>Sensor count</a:t>
            </a:r>
          </a:p>
          <a:p>
            <a:pPr lvl="1"/>
            <a:r>
              <a:rPr lang="en-US" sz="1800" dirty="0" smtClean="0"/>
              <a:t>Minimum state of charge</a:t>
            </a:r>
          </a:p>
          <a:p>
            <a:pPr lvl="1"/>
            <a:r>
              <a:rPr lang="en-US" sz="1800" dirty="0" smtClean="0"/>
              <a:t>Maximum state of charge</a:t>
            </a:r>
          </a:p>
          <a:p>
            <a:pPr lvl="1"/>
            <a:endParaRPr lang="en-US" sz="1800" dirty="0" smtClean="0"/>
          </a:p>
        </p:txBody>
      </p:sp>
      <p:pic>
        <p:nvPicPr>
          <p:cNvPr id="5" name="Picture 2" descr="http://t0.gstatic.com/images?q=tbn:ANd9GcRrvf_gXdUpcq04fms78UjpvIkOJ4CGO8Mm1Ijljc2X6lZQ6lS2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609" y="381001"/>
            <a:ext cx="1278191" cy="609599"/>
          </a:xfrm>
          <a:prstGeom prst="rect">
            <a:avLst/>
          </a:prstGeom>
          <a:noFill/>
        </p:spPr>
      </p:pic>
      <p:sp>
        <p:nvSpPr>
          <p:cNvPr id="6" name="Subtitle 2"/>
          <p:cNvSpPr txBox="1">
            <a:spLocks/>
          </p:cNvSpPr>
          <p:nvPr/>
        </p:nvSpPr>
        <p:spPr>
          <a:xfrm flipV="1">
            <a:off x="0" y="213362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 flipV="1">
            <a:off x="0" y="6278881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http://t3.gstatic.com/images?q=tbn:ANd9GcRMToAKpYAA81NZyQBmS9VlZwfFgjaX431-I6wHGf5Pzk3kU8fn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043" y="447675"/>
            <a:ext cx="1153757" cy="923925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953000" y="2590800"/>
            <a:ext cx="3124200" cy="28194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dirty="0" smtClean="0"/>
              <a:t>Interaction State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Broadcast cost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Receive cost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Recharge rate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dirty="0" smtClean="0"/>
              <a:t>Recharge duration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dirty="0" smtClean="0"/>
              <a:t>Personal space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radius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85800" y="2133600"/>
            <a:ext cx="3429000" cy="381000"/>
          </a:xfrm>
          <a:prstGeom prst="rect">
            <a:avLst/>
          </a:prstGeom>
        </p:spPr>
        <p:txBody>
          <a:bodyPr vert="horz" lIns="91440" tIns="45720" rIns="91440" bIns="45720" numCol="1" rtlCol="0">
            <a:normAutofit lnSpcReduction="10000"/>
          </a:bodyPr>
          <a:lstStyle/>
          <a:p>
            <a:pPr marL="285750" indent="-285750">
              <a:spcBef>
                <a:spcPct val="20000"/>
              </a:spcBef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 Once Settings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105400" y="2133600"/>
            <a:ext cx="3429000" cy="381000"/>
          </a:xfrm>
          <a:prstGeom prst="rect">
            <a:avLst/>
          </a:prstGeom>
        </p:spPr>
        <p:txBody>
          <a:bodyPr vert="horz" lIns="91440" tIns="45720" rIns="91440" bIns="45720" numCol="1" rtlCol="0">
            <a:normAutofit lnSpcReduction="10000"/>
          </a:bodyPr>
          <a:lstStyle/>
          <a:p>
            <a:pPr marL="285750" indent="-285750">
              <a:spcBef>
                <a:spcPct val="20000"/>
              </a:spcBef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 Always Settings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Wireless Sensor Network Adaptations, May 2, 2011.					George </a:t>
            </a:r>
            <a:r>
              <a:rPr lang="en-US" sz="1200" dirty="0" err="1" smtClean="0">
                <a:solidFill>
                  <a:schemeClr val="tx1">
                    <a:tint val="75000"/>
                  </a:schemeClr>
                </a:solidFill>
              </a:rPr>
              <a:t>Mudrak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Dr. Chow,   CS5260								</a:t>
            </a:r>
            <a:fld id="{A9CADAB6-615C-4C8E-8036-B3F531D7C9C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/>
              <a:t>“</a:t>
            </a:r>
            <a:r>
              <a:rPr lang="en-US" sz="1400" dirty="0" err="1" smtClean="0"/>
              <a:t>NetLogo</a:t>
            </a:r>
            <a:r>
              <a:rPr lang="en-US" sz="1400"/>
              <a:t>” website:  </a:t>
            </a:r>
            <a:r>
              <a:rPr lang="en-US" sz="1400">
                <a:hlinkClick r:id="rId2"/>
              </a:rPr>
              <a:t>http://ccl.northwestern.edu/netlogo</a:t>
            </a:r>
            <a:r>
              <a:rPr lang="en-US" sz="1400" smtClean="0">
                <a:hlinkClick r:id="rId2"/>
              </a:rPr>
              <a:t>/</a:t>
            </a:r>
            <a:endParaRPr lang="en-US" sz="1400" smtClean="0"/>
          </a:p>
          <a:p>
            <a:pPr>
              <a:buNone/>
            </a:pPr>
            <a:endParaRPr lang="en-US" sz="1400"/>
          </a:p>
          <a:p>
            <a:pPr>
              <a:buNone/>
            </a:pPr>
            <a:r>
              <a:rPr lang="en-US" sz="1400" dirty="0" smtClean="0"/>
              <a:t>“Complexity, A Guided Tour”, Melanie Mitchell.  Oxford University Press, 2009.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“Introduction to Agent-based Modeling and Simulation”, Charles M. </a:t>
            </a:r>
            <a:r>
              <a:rPr lang="en-US" sz="1400" dirty="0" err="1" smtClean="0"/>
              <a:t>Macal</a:t>
            </a:r>
            <a:r>
              <a:rPr lang="en-US" sz="1400" dirty="0" smtClean="0"/>
              <a:t> and Michael J. North.  Center for Complex Adaptive Agent Systems Simulation.  11/2006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dirty="0" smtClean="0"/>
              <a:t>“Agent-Based Tools for Modeling and Simulation of Self-</a:t>
            </a:r>
            <a:r>
              <a:rPr lang="en-US" sz="1400" dirty="0" err="1" smtClean="0"/>
              <a:t>Organizationin</a:t>
            </a:r>
            <a:r>
              <a:rPr lang="en-US" sz="1400" dirty="0" smtClean="0"/>
              <a:t> Peer-to-Peer, Ad Hoc, and Other Complex Networks”, </a:t>
            </a:r>
            <a:r>
              <a:rPr lang="en-US" sz="1400" dirty="0" err="1" smtClean="0"/>
              <a:t>Muaz</a:t>
            </a:r>
            <a:r>
              <a:rPr lang="en-US" sz="1400" dirty="0" smtClean="0"/>
              <a:t> </a:t>
            </a:r>
            <a:r>
              <a:rPr lang="en-US" sz="1400" dirty="0" err="1" smtClean="0"/>
              <a:t>Niazi</a:t>
            </a:r>
            <a:r>
              <a:rPr lang="en-US" sz="1400" dirty="0" smtClean="0"/>
              <a:t> and Amir </a:t>
            </a:r>
            <a:r>
              <a:rPr lang="en-US" sz="1400" dirty="0" err="1" smtClean="0"/>
              <a:t>Hussain</a:t>
            </a:r>
            <a:r>
              <a:rPr lang="en-US" sz="1400" dirty="0" smtClean="0"/>
              <a:t>, University of </a:t>
            </a:r>
            <a:r>
              <a:rPr lang="en-US" sz="1400" dirty="0" err="1" smtClean="0"/>
              <a:t>Stirling</a:t>
            </a:r>
            <a:r>
              <a:rPr lang="en-US" sz="1400" dirty="0" smtClean="0"/>
              <a:t>.  March 2009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dirty="0" smtClean="0"/>
              <a:t>“Agent-based modeling:  Methods and techniques for simulating human systems”, Eric </a:t>
            </a:r>
            <a:r>
              <a:rPr lang="en-US" sz="1400" dirty="0" err="1" smtClean="0"/>
              <a:t>Bonabeau</a:t>
            </a:r>
            <a:r>
              <a:rPr lang="en-US" sz="1400" dirty="0" smtClean="0"/>
              <a:t>.  PNAS, May 14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 2002</a:t>
            </a:r>
            <a:endParaRPr lang="en-US" sz="1400" dirty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“Artificial Adaptive Agents in Economic Theory”, John H. Holland and John H. Miller, AEA Papers and Proceedings, May 1991.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“</a:t>
            </a:r>
            <a:r>
              <a:rPr lang="en-US" sz="1400" dirty="0" err="1" smtClean="0"/>
              <a:t>NetLogo</a:t>
            </a:r>
            <a:r>
              <a:rPr lang="en-US" sz="1400" dirty="0" smtClean="0"/>
              <a:t> 4.0 – Quick Guide”, Luis R. </a:t>
            </a:r>
            <a:r>
              <a:rPr lang="en-US" sz="1400" dirty="0" err="1" smtClean="0"/>
              <a:t>Izquierdo</a:t>
            </a:r>
            <a:r>
              <a:rPr lang="en-US" sz="1400" dirty="0" smtClean="0"/>
              <a:t>.   </a:t>
            </a:r>
            <a:r>
              <a:rPr lang="en-US" sz="1400" dirty="0" smtClean="0">
                <a:hlinkClick r:id="rId3"/>
              </a:rPr>
              <a:t>http://luis.izquierdo.name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</p:txBody>
      </p:sp>
      <p:pic>
        <p:nvPicPr>
          <p:cNvPr id="5" name="Picture 2" descr="http://t0.gstatic.com/images?q=tbn:ANd9GcRrvf_gXdUpcq04fms78UjpvIkOJ4CGO8Mm1Ijljc2X6lZQ6lS25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9609" y="381001"/>
            <a:ext cx="1278191" cy="609599"/>
          </a:xfrm>
          <a:prstGeom prst="rect">
            <a:avLst/>
          </a:prstGeom>
          <a:noFill/>
        </p:spPr>
      </p:pic>
      <p:sp>
        <p:nvSpPr>
          <p:cNvPr id="6" name="Subtitle 2"/>
          <p:cNvSpPr txBox="1">
            <a:spLocks/>
          </p:cNvSpPr>
          <p:nvPr/>
        </p:nvSpPr>
        <p:spPr>
          <a:xfrm flipV="1">
            <a:off x="0" y="213362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 flipV="1">
            <a:off x="0" y="6278881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Wireless Sensor Network Adaptations, May 2, 2011.					George </a:t>
            </a:r>
            <a:r>
              <a:rPr lang="en-US" sz="1200" dirty="0" err="1" smtClean="0">
                <a:solidFill>
                  <a:schemeClr val="tx1">
                    <a:tint val="75000"/>
                  </a:schemeClr>
                </a:solidFill>
              </a:rPr>
              <a:t>Mudrak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Dr. Chow,   CS5260								</a:t>
            </a:r>
            <a:fld id="{A9CADAB6-615C-4C8E-8036-B3F531D7C9C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642</Words>
  <Application>Microsoft Office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Wireless Sensor Network Adaptations</vt:lpstr>
      <vt:lpstr>Slide 2</vt:lpstr>
      <vt:lpstr>What was my goal?</vt:lpstr>
      <vt:lpstr>Key Ideas</vt:lpstr>
      <vt:lpstr>Traditional vs. ABMs</vt:lpstr>
      <vt:lpstr>What are my Agents?</vt:lpstr>
      <vt:lpstr>What are my behaviors?</vt:lpstr>
      <vt:lpstr>World Settings</vt:lpstr>
      <vt:lpstr>References</vt:lpstr>
      <vt:lpstr>Demonstration…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</dc:creator>
  <cp:lastModifiedBy>george</cp:lastModifiedBy>
  <cp:revision>113</cp:revision>
  <dcterms:created xsi:type="dcterms:W3CDTF">2011-03-29T15:23:01Z</dcterms:created>
  <dcterms:modified xsi:type="dcterms:W3CDTF">2011-05-03T02:32:57Z</dcterms:modified>
</cp:coreProperties>
</file>