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4" r:id="rId2"/>
    <p:sldId id="258" r:id="rId3"/>
    <p:sldId id="295" r:id="rId4"/>
    <p:sldId id="328" r:id="rId5"/>
    <p:sldId id="296" r:id="rId6"/>
    <p:sldId id="297" r:id="rId7"/>
    <p:sldId id="329" r:id="rId8"/>
    <p:sldId id="320" r:id="rId9"/>
    <p:sldId id="330" r:id="rId10"/>
    <p:sldId id="298" r:id="rId11"/>
    <p:sldId id="300" r:id="rId12"/>
    <p:sldId id="301" r:id="rId13"/>
    <p:sldId id="341" r:id="rId14"/>
    <p:sldId id="340" r:id="rId15"/>
    <p:sldId id="322" r:id="rId16"/>
    <p:sldId id="326" r:id="rId17"/>
    <p:sldId id="324" r:id="rId18"/>
    <p:sldId id="327" r:id="rId19"/>
    <p:sldId id="338" r:id="rId20"/>
    <p:sldId id="332" r:id="rId21"/>
    <p:sldId id="333" r:id="rId22"/>
    <p:sldId id="334" r:id="rId23"/>
    <p:sldId id="335" r:id="rId24"/>
    <p:sldId id="336" r:id="rId25"/>
    <p:sldId id="337" r:id="rId26"/>
  </p:sldIdLst>
  <p:sldSz cx="9144000" cy="6858000" type="screen4x3"/>
  <p:notesSz cx="7010400" cy="9296400"/>
  <p:custDataLst>
    <p:tags r:id="rId29"/>
  </p:custDataLst>
  <p:defaultTextStyle>
    <a:defPPr>
      <a:defRPr lang="en-US"/>
    </a:defPPr>
    <a:lvl1pPr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1pPr>
    <a:lvl2pPr marL="4572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2pPr>
    <a:lvl3pPr marL="9144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3pPr>
    <a:lvl4pPr marL="13716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4pPr>
    <a:lvl5pPr marL="1828800" algn="ctr" rtl="0" eaLnBrk="0" fontAlgn="base" hangingPunct="0">
      <a:lnSpc>
        <a:spcPct val="85000"/>
      </a:lnSpc>
      <a:spcBef>
        <a:spcPct val="2000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Segoe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Feil-Jacobs" initials="" lastIdx="1" clrIdx="0"/>
  <p:cmAuthor id="1" name="Miaenn Olander (Excell Data Corporation)" initials="" lastIdx="5" clrIdx="1"/>
  <p:cmAuthor id="2" name="daren" initials="" lastIdx="1" clrIdx="2"/>
  <p:cmAuthor id="3" name="maryfj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E4FC"/>
    <a:srgbClr val="FFFF00"/>
    <a:srgbClr val="08F81F"/>
    <a:srgbClr val="DDDDDD"/>
    <a:srgbClr val="EBFC10"/>
    <a:srgbClr val="777777"/>
    <a:srgbClr val="EAFC0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722" autoAdjust="0"/>
    <p:restoredTop sz="96859" autoAdjust="0"/>
  </p:normalViewPr>
  <p:slideViewPr>
    <p:cSldViewPr snapToGrid="0">
      <p:cViewPr>
        <p:scale>
          <a:sx n="75" d="100"/>
          <a:sy n="75" d="100"/>
        </p:scale>
        <p:origin x="-990" y="-18"/>
      </p:cViewPr>
      <p:guideLst>
        <p:guide orient="horz" pos="144"/>
        <p:guide orient="horz" pos="4176"/>
        <p:guide orient="horz" pos="893"/>
        <p:guide orient="horz" pos="1200"/>
        <p:guide orient="horz" pos="1492"/>
        <p:guide orient="horz" pos="2764"/>
        <p:guide pos="240"/>
        <p:guide pos="5627"/>
        <p:guide pos="40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666" y="-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ejis\Desktop\cs526_project\StatisticsAvg_20110430_upda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Serialization Strategy</a:t>
            </a:r>
            <a:r>
              <a:rPr lang="en-US" baseline="0"/>
              <a:t> Performance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refined!$B$1</c:f>
              <c:strCache>
                <c:ptCount val="1"/>
                <c:pt idx="0">
                  <c:v>Bytes / Track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refined!$A$2:$A$6</c:f>
              <c:strCache>
                <c:ptCount val="5"/>
                <c:pt idx="0">
                  <c:v>Default</c:v>
                </c:pt>
                <c:pt idx="1">
                  <c:v>Custom</c:v>
                </c:pt>
                <c:pt idx="2">
                  <c:v>Buffering</c:v>
                </c:pt>
                <c:pt idx="3">
                  <c:v>Delta-Decomp</c:v>
                </c:pt>
                <c:pt idx="4">
                  <c:v>Delta-inefficient</c:v>
                </c:pt>
              </c:strCache>
            </c:strRef>
          </c:cat>
          <c:val>
            <c:numRef>
              <c:f>refined!$B$2:$B$6</c:f>
              <c:numCache>
                <c:formatCode>General</c:formatCode>
                <c:ptCount val="5"/>
                <c:pt idx="0">
                  <c:v>24348.580402</c:v>
                </c:pt>
                <c:pt idx="1">
                  <c:v>23495.857746000001</c:v>
                </c:pt>
                <c:pt idx="2">
                  <c:v>23614.2873943942</c:v>
                </c:pt>
                <c:pt idx="3">
                  <c:v>179.689516</c:v>
                </c:pt>
                <c:pt idx="4">
                  <c:v>4273.6510399999997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refined!$C$1</c:f>
              <c:strCache>
                <c:ptCount val="1"/>
                <c:pt idx="0">
                  <c:v>Compressed Bytes / Track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refined!$A$2:$A$6</c:f>
              <c:strCache>
                <c:ptCount val="5"/>
                <c:pt idx="0">
                  <c:v>Default</c:v>
                </c:pt>
                <c:pt idx="1">
                  <c:v>Custom</c:v>
                </c:pt>
                <c:pt idx="2">
                  <c:v>Buffering</c:v>
                </c:pt>
                <c:pt idx="3">
                  <c:v>Delta-Decomp</c:v>
                </c:pt>
                <c:pt idx="4">
                  <c:v>Delta-inefficient</c:v>
                </c:pt>
              </c:strCache>
            </c:strRef>
          </c:cat>
          <c:val>
            <c:numRef>
              <c:f>refined!$C$2:$C$6</c:f>
              <c:numCache>
                <c:formatCode>General</c:formatCode>
                <c:ptCount val="5"/>
                <c:pt idx="0">
                  <c:v>18328.68262</c:v>
                </c:pt>
                <c:pt idx="1">
                  <c:v>17331.563819999999</c:v>
                </c:pt>
                <c:pt idx="2">
                  <c:v>10412.6182619711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62624"/>
        <c:axId val="84764928"/>
      </c:lineChart>
      <c:lineChart>
        <c:grouping val="standard"/>
        <c:varyColors val="0"/>
        <c:ser>
          <c:idx val="2"/>
          <c:order val="2"/>
          <c:tx>
            <c:strRef>
              <c:f>refined!$D$1</c:f>
              <c:strCache>
                <c:ptCount val="1"/>
                <c:pt idx="0">
                  <c:v>Proc (ms) / Track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refined!$D$2:$D$6</c:f>
              <c:numCache>
                <c:formatCode>General</c:formatCode>
                <c:ptCount val="5"/>
                <c:pt idx="0">
                  <c:v>0.75704199999999999</c:v>
                </c:pt>
                <c:pt idx="1">
                  <c:v>0.28616799999999998</c:v>
                </c:pt>
                <c:pt idx="2">
                  <c:v>0.32459037995609502</c:v>
                </c:pt>
                <c:pt idx="3">
                  <c:v>6.6701999999999997E-2</c:v>
                </c:pt>
                <c:pt idx="4">
                  <c:v>0.104294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refined!$E$1</c:f>
              <c:strCache>
                <c:ptCount val="1"/>
                <c:pt idx="0">
                  <c:v>Compressed Proc (ms) / Track</c:v>
                </c:pt>
              </c:strCache>
            </c:strRef>
          </c:tx>
          <c:spPr>
            <a:ln>
              <a:solidFill>
                <a:schemeClr val="bg1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bg1">
                  <a:lumMod val="60000"/>
                  <a:lumOff val="40000"/>
                </a:schemeClr>
              </a:solidFill>
              <a:ln>
                <a:solidFill>
                  <a:schemeClr val="bg1">
                    <a:lumMod val="60000"/>
                    <a:lumOff val="40000"/>
                  </a:schemeClr>
                </a:solidFill>
              </a:ln>
            </c:spPr>
          </c:marker>
          <c:val>
            <c:numRef>
              <c:f>refined!$E$2:$E$6</c:f>
              <c:numCache>
                <c:formatCode>General</c:formatCode>
                <c:ptCount val="5"/>
                <c:pt idx="0">
                  <c:v>4.457306</c:v>
                </c:pt>
                <c:pt idx="1">
                  <c:v>1.5136480000000001</c:v>
                </c:pt>
                <c:pt idx="2">
                  <c:v>1.56672965825813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73120"/>
        <c:axId val="84771200"/>
      </c:lineChart>
      <c:catAx>
        <c:axId val="84762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Serialization Strategy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84764928"/>
        <c:crosses val="autoZero"/>
        <c:auto val="1"/>
        <c:lblAlgn val="ctr"/>
        <c:lblOffset val="100"/>
        <c:noMultiLvlLbl val="0"/>
      </c:catAx>
      <c:valAx>
        <c:axId val="84764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Size of Track (Bytes)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4762624"/>
        <c:crosses val="autoZero"/>
        <c:crossBetween val="between"/>
      </c:valAx>
      <c:valAx>
        <c:axId val="8477120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Processing Time (ms)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4773120"/>
        <c:crosses val="max"/>
        <c:crossBetween val="between"/>
      </c:valAx>
      <c:catAx>
        <c:axId val="84773120"/>
        <c:scaling>
          <c:orientation val="minMax"/>
        </c:scaling>
        <c:delete val="1"/>
        <c:axPos val="b"/>
        <c:majorTickMark val="out"/>
        <c:minorTickMark val="none"/>
        <c:tickLblPos val="nextTo"/>
        <c:crossAx val="84771200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>
        <a:lumMod val="50000"/>
        <a:alpha val="66000"/>
      </a:schemeClr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1200" b="1">
                <a:effectLst/>
                <a:latin typeface="Segoe Semibold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000">
                <a:effectLst/>
              </a:defRPr>
            </a:lvl1pPr>
          </a:lstStyle>
          <a:p>
            <a:fld id="{CC2C818D-E388-449A-AE08-2B75BB38B7EA}" type="datetime8">
              <a:rPr lang="en-US"/>
              <a:pPr/>
              <a:t>5/3/2011 8:13 PM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63230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800">
                <a:effectLst/>
                <a:cs typeface="Arial" charset="0"/>
              </a:defRPr>
            </a:lvl1pPr>
          </a:lstStyle>
          <a:p>
            <a:r>
              <a:rPr lang="en-US"/>
              <a:t>2005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84925" y="8831263"/>
            <a:ext cx="625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 b="1">
                <a:effectLst/>
                <a:latin typeface="Segoe Semibold" pitchFamily="34" charset="0"/>
              </a:defRPr>
            </a:lvl1pPr>
          </a:lstStyle>
          <a:p>
            <a:fld id="{1789EC76-254A-4F51-93F5-1963683845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8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fld id="{19893094-CABC-4B05-9C8D-EFCE0094238F}" type="datetime8">
              <a:rPr lang="en-US"/>
              <a:pPr/>
              <a:t>5/3/2011 8:13 PM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7625"/>
            <a:ext cx="57927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 eaLnBrk="1" hangingPunct="1">
              <a:lnSpc>
                <a:spcPct val="100000"/>
              </a:lnSpc>
              <a:spcBef>
                <a:spcPct val="0"/>
              </a:spcBef>
              <a:defRPr sz="800">
                <a:effectLst/>
                <a:cs typeface="Arial" charset="0"/>
              </a:defRPr>
            </a:lvl1pPr>
          </a:lstStyle>
          <a:p>
            <a:r>
              <a:rPr lang="en-US"/>
              <a:t>©2005 Microsoft Corporation. All rights reserved.</a:t>
            </a:r>
          </a:p>
          <a:p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07063" y="8829675"/>
            <a:ext cx="13017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lnSpc>
                <a:spcPct val="100000"/>
              </a:lnSpc>
              <a:spcBef>
                <a:spcPct val="0"/>
              </a:spcBef>
              <a:defRPr sz="1200">
                <a:effectLst/>
                <a:latin typeface="Times New Roman" pitchFamily="18" charset="0"/>
              </a:defRPr>
            </a:lvl1pPr>
          </a:lstStyle>
          <a:p>
            <a:fld id="{2082792E-CA7E-4970-8C0E-3938F05E1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5006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368674-3623-43EF-9BDE-D5D7FD137D05}" type="datetime8">
              <a:rPr lang="en-US"/>
              <a:pPr/>
              <a:t>5/3/2011 8:13 PM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©2005 Microsoft Corporation. All rights reserved.</a:t>
            </a:r>
          </a:p>
          <a:p>
            <a:pPr eaLnBrk="0" hangingPunct="0"/>
            <a:r>
              <a:rPr lang="en-US"/>
              <a:t>This presentation is for informational purposes only. Microsoft makes no warranties, express or implied, in this summary.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7E54C-CAB1-4E3D-8775-A686C65AB31B}" type="slidenum">
              <a:rPr lang="en-US"/>
              <a:pPr/>
              <a:t>1</a:t>
            </a:fld>
            <a:endParaRPr lang="en-US"/>
          </a:p>
        </p:txBody>
      </p:sp>
      <p:sp>
        <p:nvSpPr>
          <p:cNvPr id="48142" name="Rectangle 1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1" name="Picture 19" descr="ribb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-33338" y="2039938"/>
            <a:ext cx="9177338" cy="2795587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0" y="3049588"/>
            <a:ext cx="6696075" cy="585787"/>
          </a:xfrm>
          <a:ln algn="ctr"/>
        </p:spPr>
        <p:txBody>
          <a:bodyPr anchor="ctr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5000" y="4387850"/>
            <a:ext cx="6642100" cy="420688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 2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AF7F6D-FFFB-4E72-A855-D346F2869785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46C60-D95A-42C5-919A-DDC378184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00025"/>
            <a:ext cx="2101850" cy="284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00025"/>
            <a:ext cx="6156325" cy="284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74AE7-C76C-4460-A351-4BB8BB70D2C8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A016-C57A-4C69-847D-86DDF7AE8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3A34A4-66EA-4F5F-8797-A2C106D0BE06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9EB0C-73F0-4932-AA73-9D470A8F0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D1725-F4F5-4F45-98EA-510303698D29}" type="datetime1">
              <a:rPr lang="en-US" smtClean="0"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1B287-ECBF-4A56-85E5-7DFC988D0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03313"/>
            <a:ext cx="4129088" cy="194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103313"/>
            <a:ext cx="4129087" cy="194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2EAA12-2C8E-4CE7-8BD4-F86EED434250}" type="datetime1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E3DB6-4357-4069-9D06-7CC0AA721A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62836-638F-429F-95E7-4114C271370F}" type="datetime1">
              <a:rPr lang="en-US" smtClean="0"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3BDA0-97F7-4286-BD7A-9E2CEFC45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CF5C9E-60E6-4738-9049-BF632C0FCE5E}" type="datetime1">
              <a:rPr lang="en-US" smtClean="0"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512CD-3506-493D-AE82-78A62A273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541FF-D51B-4F39-A6EA-3277D14AEAE1}" type="datetime1">
              <a:rPr lang="en-US" smtClean="0"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7030F-5E79-408A-8885-06572DD9A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1D624-1A29-4595-8AFB-DC66A460704B}" type="datetime1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99856-1238-436D-8BE3-9F2E2FA6EF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2A691A-CDA4-4DE9-B7B0-761175BFFDF0}" type="datetime1">
              <a:rPr lang="en-US" smtClean="0"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EAABB-3675-4398-9269-47CCE19E8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00025"/>
            <a:ext cx="83820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74001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03313"/>
            <a:ext cx="8410575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845425" y="0"/>
          <a:ext cx="129857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Photo Editor Photo" r:id="rId15" imgW="1647619" imgH="1600000" progId="MSPhotoEd.3">
                  <p:embed/>
                </p:oleObj>
              </mc:Choice>
              <mc:Fallback>
                <p:oleObj name="Photo Editor Photo" r:id="rId15" imgW="1647619" imgH="1600000" progId="MSPhotoEd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425" y="0"/>
                        <a:ext cx="1298575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7E99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0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fld id="{2EA2FB7C-E0C0-4B26-BCE7-5416A963BCAA}" type="datetime1">
              <a:rPr lang="en-US" smtClean="0"/>
              <a:t>5/3/2011</a:t>
            </a:fld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 b="1" i="1">
                <a:effectLst/>
                <a:latin typeface="Arial" charset="0"/>
              </a:defRPr>
            </a:lvl1pPr>
          </a:lstStyle>
          <a:p>
            <a:fld id="{E181578C-13DE-462D-A818-453C3D6ADC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2pPr>
      <a:lvl3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3pPr>
      <a:lvl4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4pPr>
      <a:lvl5pPr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5pPr>
      <a:lvl6pPr marL="4572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fontAlgn="base">
        <a:lnSpc>
          <a:spcPct val="90000"/>
        </a:lnSpc>
        <a:spcBef>
          <a:spcPct val="3000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61963" indent="-4619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7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0900" indent="-3873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7300" indent="-4048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55763" indent="-3968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26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098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70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42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1438" indent="-395288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 2" pitchFamily="18" charset="2"/>
        <a:buBlip>
          <a:blip r:embed="rId18"/>
        </a:buBlip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" name="Rectangle 64"/>
          <p:cNvSpPr>
            <a:spLocks noGrp="1" noChangeArrowheads="1"/>
          </p:cNvSpPr>
          <p:nvPr>
            <p:ph type="ctrTitle"/>
          </p:nvPr>
        </p:nvSpPr>
        <p:spPr>
          <a:xfrm>
            <a:off x="441325" y="3154081"/>
            <a:ext cx="8437563" cy="1338828"/>
          </a:xfrm>
          <a:noFill/>
        </p:spPr>
        <p:txBody>
          <a:bodyPr/>
          <a:lstStyle/>
          <a:p>
            <a:r>
              <a:rPr lang="en-US" sz="3000" dirty="0" smtClean="0"/>
              <a:t>Bandwidth Mitigation Strategies for Real-time Client-Server Applications at the Application Network Layer</a:t>
            </a:r>
            <a:endParaRPr lang="en-US" sz="3000" dirty="0"/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924425"/>
            <a:ext cx="2892425" cy="1089529"/>
          </a:xfrm>
        </p:spPr>
        <p:txBody>
          <a:bodyPr/>
          <a:lstStyle/>
          <a:p>
            <a:r>
              <a:rPr lang="en-US" dirty="0" smtClean="0"/>
              <a:t>Daniel Michaelson</a:t>
            </a:r>
          </a:p>
          <a:p>
            <a:r>
              <a:rPr lang="en-US" dirty="0" smtClean="0"/>
              <a:t>CS 526</a:t>
            </a:r>
          </a:p>
          <a:p>
            <a:r>
              <a:rPr lang="en-US" dirty="0" smtClean="0"/>
              <a:t>May 4, 2011</a:t>
            </a:r>
            <a:endParaRPr lang="en-US" dirty="0"/>
          </a:p>
        </p:txBody>
      </p:sp>
      <p:pic>
        <p:nvPicPr>
          <p:cNvPr id="3142" name="Picture 70" descr="pikepeak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849438"/>
          </a:xfrm>
          <a:prstGeom prst="rect">
            <a:avLst/>
          </a:prstGeom>
          <a:noFill/>
        </p:spPr>
      </p:pic>
      <p:graphicFrame>
        <p:nvGraphicFramePr>
          <p:cNvPr id="3143" name="Object 71"/>
          <p:cNvGraphicFramePr>
            <a:graphicFrameLocks noChangeAspect="1"/>
          </p:cNvGraphicFramePr>
          <p:nvPr/>
        </p:nvGraphicFramePr>
        <p:xfrm>
          <a:off x="7351713" y="5118100"/>
          <a:ext cx="1792287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Photo Editor Photo" r:id="rId5" imgW="1647619" imgH="1600000" progId="MSPhotoEd.3">
                  <p:embed/>
                </p:oleObj>
              </mc:Choice>
              <mc:Fallback>
                <p:oleObj name="Photo Editor Photo" r:id="rId5" imgW="1647619" imgH="1600000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713" y="5118100"/>
                        <a:ext cx="1792287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5500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Investigated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3896451"/>
          </a:xfrm>
        </p:spPr>
        <p:txBody>
          <a:bodyPr/>
          <a:lstStyle/>
          <a:p>
            <a:r>
              <a:rPr lang="en-US" dirty="0" smtClean="0"/>
              <a:t>Default Serialization</a:t>
            </a:r>
          </a:p>
          <a:p>
            <a:r>
              <a:rPr lang="en-US" dirty="0" smtClean="0"/>
              <a:t>Custom Serialization</a:t>
            </a:r>
          </a:p>
          <a:p>
            <a:r>
              <a:rPr lang="en-US" dirty="0" smtClean="0"/>
              <a:t>Compression (both default and custom serialization)</a:t>
            </a:r>
          </a:p>
          <a:p>
            <a:r>
              <a:rPr lang="en-US" dirty="0" smtClean="0"/>
              <a:t>Buffering (only done with custom serialization)</a:t>
            </a:r>
          </a:p>
          <a:p>
            <a:r>
              <a:rPr lang="en-US" dirty="0" smtClean="0"/>
              <a:t>Composite Strategies</a:t>
            </a:r>
          </a:p>
          <a:p>
            <a:pPr lvl="1"/>
            <a:r>
              <a:rPr lang="en-US" dirty="0" smtClean="0"/>
              <a:t>Custom Compressed Buffered</a:t>
            </a:r>
          </a:p>
          <a:p>
            <a:r>
              <a:rPr lang="en-US" dirty="0" smtClean="0"/>
              <a:t>Decomposition with Delta Processing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3970318"/>
          </a:xfrm>
        </p:spPr>
        <p:txBody>
          <a:bodyPr/>
          <a:lstStyle/>
          <a:p>
            <a:r>
              <a:rPr lang="en-US" dirty="0" smtClean="0"/>
              <a:t>Minimal gains in serialization size between default and custom serialization, larger gains in processing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Compression will generally not be worth the increase in processing time</a:t>
            </a:r>
            <a:endParaRPr lang="en-US" dirty="0" smtClean="0"/>
          </a:p>
          <a:p>
            <a:r>
              <a:rPr lang="en-US" dirty="0" smtClean="0"/>
              <a:t>Buffering will reduce the total amount of data sent </a:t>
            </a:r>
            <a:r>
              <a:rPr lang="en-US" dirty="0" smtClean="0"/>
              <a:t>and </a:t>
            </a:r>
            <a:r>
              <a:rPr lang="en-US" dirty="0" smtClean="0"/>
              <a:t>therefore bandwidth</a:t>
            </a:r>
          </a:p>
          <a:p>
            <a:r>
              <a:rPr lang="en-US" dirty="0" smtClean="0"/>
              <a:t>Delta processing will see significant reductions in both message size and total processing time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985980"/>
          </a:xfrm>
        </p:spPr>
        <p:txBody>
          <a:bodyPr/>
          <a:lstStyle/>
          <a:p>
            <a:r>
              <a:rPr lang="en-US" dirty="0" smtClean="0"/>
              <a:t>5 Iterations of the test suite</a:t>
            </a:r>
          </a:p>
          <a:p>
            <a:pPr lvl="1"/>
            <a:r>
              <a:rPr lang="en-US" dirty="0" smtClean="0"/>
              <a:t>Single playback of test data used in all modules</a:t>
            </a:r>
          </a:p>
          <a:p>
            <a:pPr lvl="1"/>
            <a:r>
              <a:rPr lang="en-US" dirty="0" smtClean="0"/>
              <a:t>Collection of test modules</a:t>
            </a:r>
          </a:p>
          <a:p>
            <a:r>
              <a:rPr lang="en-US" dirty="0" smtClean="0"/>
              <a:t>Playback: 100 tracks, 1000 updates per track</a:t>
            </a:r>
          </a:p>
          <a:p>
            <a:r>
              <a:rPr lang="en-US" dirty="0" smtClean="0"/>
              <a:t>Statistics averaged over all iterations of the test suite</a:t>
            </a:r>
          </a:p>
          <a:p>
            <a:r>
              <a:rPr lang="en-US" dirty="0" smtClean="0"/>
              <a:t>Delta-inefficient sent entire history collection when there was a change, opposed to just the additions in Delta-</a:t>
            </a:r>
            <a:r>
              <a:rPr lang="en-US" dirty="0" err="1" smtClean="0"/>
              <a:t>Decomp</a:t>
            </a:r>
            <a:endParaRPr lang="en-US" dirty="0" smtClean="0"/>
          </a:p>
          <a:p>
            <a:r>
              <a:rPr lang="en-US" dirty="0" smtClean="0"/>
              <a:t>Compression was not done on Delta strategies since it </a:t>
            </a:r>
            <a:r>
              <a:rPr lang="en-US" smtClean="0"/>
              <a:t>seemed unnecessary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rialization Strategy Performanc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055383"/>
              </p:ext>
            </p:extLst>
          </p:nvPr>
        </p:nvGraphicFramePr>
        <p:xfrm>
          <a:off x="393700" y="1041400"/>
          <a:ext cx="8442325" cy="509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 Collected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06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 Collected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64117"/>
              </p:ext>
            </p:extLst>
          </p:nvPr>
        </p:nvGraphicFramePr>
        <p:xfrm>
          <a:off x="165099" y="1130300"/>
          <a:ext cx="8534400" cy="49230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1194408">
                <a:tc>
                  <a:txBody>
                    <a:bodyPr/>
                    <a:lstStyle/>
                    <a:p>
                      <a:r>
                        <a:rPr lang="en-US" dirty="0" smtClean="0"/>
                        <a:t>Test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Tracks 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</a:t>
                      </a:r>
                      <a:r>
                        <a:rPr lang="en-US" dirty="0" err="1" smtClean="0"/>
                        <a:t>Msgs</a:t>
                      </a:r>
                      <a:r>
                        <a:rPr lang="en-US" baseline="0" dirty="0" smtClean="0"/>
                        <a:t> 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Bytes</a:t>
                      </a:r>
                      <a:r>
                        <a:rPr lang="en-US" baseline="0" dirty="0" smtClean="0"/>
                        <a:t> per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Comp </a:t>
                      </a:r>
                      <a:r>
                        <a:rPr lang="en-US" baseline="0" dirty="0" smtClean="0"/>
                        <a:t>Bytes per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Time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 per Track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Comps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 per Track</a:t>
                      </a:r>
                      <a:endParaRPr lang="en-US" dirty="0"/>
                    </a:p>
                  </a:txBody>
                  <a:tcPr/>
                </a:tc>
              </a:tr>
              <a:tr h="691998">
                <a:tc>
                  <a:txBody>
                    <a:bodyPr/>
                    <a:lstStyle/>
                    <a:p>
                      <a:r>
                        <a:rPr lang="en-US" dirty="0" smtClean="0"/>
                        <a:t>Default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24,349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4.46</a:t>
                      </a:r>
                      <a:endParaRPr lang="en-US" dirty="0"/>
                    </a:p>
                  </a:txBody>
                  <a:tcPr/>
                </a:tc>
              </a:tr>
              <a:tr h="691998">
                <a:tc>
                  <a:txBody>
                    <a:bodyPr/>
                    <a:lstStyle/>
                    <a:p>
                      <a:r>
                        <a:rPr lang="en-US" dirty="0" smtClean="0"/>
                        <a:t>Custom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23,496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17,332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/>
                </a:tc>
              </a:tr>
              <a:tr h="691998">
                <a:tc>
                  <a:txBody>
                    <a:bodyPr/>
                    <a:lstStyle/>
                    <a:p>
                      <a:r>
                        <a:rPr lang="en-US" dirty="0" smtClean="0"/>
                        <a:t>Custom</a:t>
                      </a:r>
                    </a:p>
                    <a:p>
                      <a:r>
                        <a:rPr lang="en-US" dirty="0" smtClean="0"/>
                        <a:t>Buffering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333,907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3,939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23,614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10,413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1.57</a:t>
                      </a:r>
                      <a:endParaRPr lang="en-US" dirty="0"/>
                    </a:p>
                  </a:txBody>
                  <a:tcPr/>
                </a:tc>
              </a:tr>
              <a:tr h="691998">
                <a:tc>
                  <a:txBody>
                    <a:bodyPr/>
                    <a:lstStyle/>
                    <a:p>
                      <a:r>
                        <a:rPr lang="en-US" dirty="0" smtClean="0"/>
                        <a:t>Delta-</a:t>
                      </a:r>
                    </a:p>
                    <a:p>
                      <a:r>
                        <a:rPr lang="en-US" dirty="0" err="1" smtClean="0"/>
                        <a:t>Decomp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691998">
                <a:tc>
                  <a:txBody>
                    <a:bodyPr/>
                    <a:lstStyle/>
                    <a:p>
                      <a:r>
                        <a:rPr lang="en-US" dirty="0" smtClean="0"/>
                        <a:t>Delta-</a:t>
                      </a:r>
                    </a:p>
                    <a:p>
                      <a:r>
                        <a:rPr lang="en-US" dirty="0" smtClean="0"/>
                        <a:t>inefficient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5571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5078313"/>
          </a:xfrm>
        </p:spPr>
        <p:txBody>
          <a:bodyPr/>
          <a:lstStyle/>
          <a:p>
            <a:r>
              <a:rPr lang="en-US" dirty="0" smtClean="0"/>
              <a:t>“History” information in objects that build over time significantly increase object size for non-delta processing strategies.</a:t>
            </a:r>
          </a:p>
          <a:p>
            <a:r>
              <a:rPr lang="en-US" dirty="0" smtClean="0"/>
              <a:t>The time cost of compression generally exceeds the benefit in size reduction.</a:t>
            </a:r>
          </a:p>
          <a:p>
            <a:pPr lvl="1"/>
            <a:r>
              <a:rPr lang="en-US" dirty="0" smtClean="0"/>
              <a:t>Exception: Compressing of a buffered “collection” of messages can result in better size savings that make it more viable.</a:t>
            </a:r>
          </a:p>
          <a:p>
            <a:r>
              <a:rPr lang="en-US" dirty="0" smtClean="0"/>
              <a:t>Buffering is a viable option if it is known </a:t>
            </a:r>
            <a:r>
              <a:rPr lang="en-US" dirty="0" smtClean="0"/>
              <a:t>data </a:t>
            </a:r>
            <a:r>
              <a:rPr lang="en-US" dirty="0" smtClean="0"/>
              <a:t>will “thrash”.</a:t>
            </a:r>
          </a:p>
          <a:p>
            <a:r>
              <a:rPr lang="en-US" dirty="0" smtClean="0"/>
              <a:t>Delta processing is INVALUBLE, but a relatively high cost to implement/maintain.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7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Study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3804118"/>
          </a:xfrm>
        </p:spPr>
        <p:txBody>
          <a:bodyPr/>
          <a:lstStyle/>
          <a:p>
            <a:r>
              <a:rPr lang="en-US" dirty="0" smtClean="0"/>
              <a:t>Development of a mechanism for automated generation of decomposition and delta processing of a data object.</a:t>
            </a:r>
          </a:p>
          <a:p>
            <a:pPr lvl="1"/>
            <a:r>
              <a:rPr lang="en-US" dirty="0" smtClean="0"/>
              <a:t>Reduce the maintenance cost and initial cost of implementation of this strategy.</a:t>
            </a:r>
            <a:endParaRPr lang="en-US" dirty="0"/>
          </a:p>
          <a:p>
            <a:pPr lvl="1"/>
            <a:r>
              <a:rPr lang="en-US" dirty="0" smtClean="0"/>
              <a:t>Likely would be most effective when both the data model implementation and the decomposition and delta processing is auto-generated (hand-written models would be harder to for an auto-generator to process).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197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801314"/>
          </a:xfrm>
        </p:spPr>
        <p:txBody>
          <a:bodyPr/>
          <a:lstStyle/>
          <a:p>
            <a:r>
              <a:rPr lang="en-US" dirty="0" smtClean="0"/>
              <a:t>Default Serialization (in JAVA) is not really a viable option for a deployed environment.</a:t>
            </a:r>
          </a:p>
          <a:p>
            <a:r>
              <a:rPr lang="en-US" dirty="0" smtClean="0"/>
              <a:t>Buffering can be useful if the data thrashes since it will reduce the total amount of data sent.</a:t>
            </a:r>
          </a:p>
          <a:p>
            <a:r>
              <a:rPr lang="en-US" dirty="0" smtClean="0"/>
              <a:t>Compression is likely not a viable option in most cases.</a:t>
            </a:r>
          </a:p>
          <a:p>
            <a:r>
              <a:rPr lang="en-US" dirty="0" smtClean="0"/>
              <a:t>Decomposition with Delta processing is worth the implementation and maintenance cost.</a:t>
            </a:r>
          </a:p>
          <a:p>
            <a:pPr lvl="1"/>
            <a:r>
              <a:rPr lang="en-US" dirty="0" smtClean="0"/>
              <a:t>Compile-time serialization logic and skipping I/O for data that has not changed improves processing time.</a:t>
            </a:r>
          </a:p>
          <a:p>
            <a:pPr lvl="1"/>
            <a:r>
              <a:rPr lang="en-US" dirty="0" smtClean="0"/>
              <a:t>Significant reduction amount of data per update.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7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247317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0" dirty="0" smtClean="0"/>
              <a:t>?</a:t>
            </a:r>
            <a:endParaRPr lang="en-US" sz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30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Bandwidth Mitigation 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75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3877985"/>
          </a:xfrm>
        </p:spPr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Research Overview</a:t>
            </a:r>
          </a:p>
          <a:p>
            <a:pPr lvl="1"/>
            <a:r>
              <a:rPr lang="en-US" dirty="0" smtClean="0"/>
              <a:t>Related Technologies</a:t>
            </a:r>
          </a:p>
          <a:p>
            <a:pPr lvl="1"/>
            <a:r>
              <a:rPr lang="en-US" dirty="0" smtClean="0"/>
              <a:t>Client-Server Architecture</a:t>
            </a:r>
          </a:p>
          <a:p>
            <a:r>
              <a:rPr lang="en-US" dirty="0" smtClean="0"/>
              <a:t>Test Platform Architecture</a:t>
            </a:r>
          </a:p>
          <a:p>
            <a:r>
              <a:rPr lang="en-US" dirty="0" smtClean="0"/>
              <a:t>Strategies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7130"/>
          </a:xfrm>
        </p:spPr>
        <p:txBody>
          <a:bodyPr/>
          <a:lstStyle/>
          <a:p>
            <a:r>
              <a:rPr lang="en-US" dirty="0" smtClean="0"/>
              <a:t>Default Serialization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007251"/>
          </a:xfrm>
        </p:spPr>
        <p:txBody>
          <a:bodyPr/>
          <a:lstStyle/>
          <a:p>
            <a:r>
              <a:rPr lang="en-US" dirty="0" smtClean="0"/>
              <a:t>In JAVA, done with the </a:t>
            </a:r>
            <a:r>
              <a:rPr lang="en-US" i="1" dirty="0" err="1" smtClean="0"/>
              <a:t>Serializable</a:t>
            </a:r>
            <a:r>
              <a:rPr lang="en-US" dirty="0" smtClean="0"/>
              <a:t> marker interface</a:t>
            </a:r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Runtime Serialization logic</a:t>
            </a:r>
          </a:p>
          <a:p>
            <a:pPr lvl="1"/>
            <a:r>
              <a:rPr lang="en-US" dirty="0" smtClean="0"/>
              <a:t>Ease of maintenance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Must write meta-data for each object type – large serialization size</a:t>
            </a:r>
          </a:p>
          <a:p>
            <a:pPr lvl="1"/>
            <a:r>
              <a:rPr lang="en-US" dirty="0" smtClean="0"/>
              <a:t>Runtime using reflection - slow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1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7130"/>
          </a:xfrm>
        </p:spPr>
        <p:txBody>
          <a:bodyPr/>
          <a:lstStyle/>
          <a:p>
            <a:r>
              <a:rPr lang="en-US" dirty="0" smtClean="0"/>
              <a:t>Custom Serialization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672048"/>
          </a:xfrm>
        </p:spPr>
        <p:txBody>
          <a:bodyPr/>
          <a:lstStyle/>
          <a:p>
            <a:r>
              <a:rPr lang="en-US" dirty="0" smtClean="0"/>
              <a:t>Implemented either overriding </a:t>
            </a:r>
            <a:r>
              <a:rPr lang="en-US" i="1" dirty="0" err="1" smtClean="0"/>
              <a:t>Serializable</a:t>
            </a:r>
            <a:r>
              <a:rPr lang="en-US" i="1" dirty="0" smtClean="0"/>
              <a:t> </a:t>
            </a:r>
            <a:r>
              <a:rPr lang="en-US" dirty="0" smtClean="0"/>
              <a:t>methods or custom </a:t>
            </a:r>
            <a:r>
              <a:rPr lang="en-US" dirty="0" err="1" smtClean="0"/>
              <a:t>serializers</a:t>
            </a:r>
            <a:endParaRPr lang="en-US" i="1" dirty="0" smtClean="0"/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Compile time serialization logic</a:t>
            </a:r>
          </a:p>
          <a:p>
            <a:pPr lvl="1"/>
            <a:r>
              <a:rPr lang="en-US" dirty="0" smtClean="0"/>
              <a:t>Developer can selectively choose what/how to serialize – cut meta-data and prevent redundant data from being written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Increased cost of maintaining the serialization code</a:t>
            </a:r>
          </a:p>
          <a:p>
            <a:pPr lvl="1"/>
            <a:r>
              <a:rPr lang="en-US" dirty="0" smtClean="0"/>
              <a:t>May or may not have significant reduction in serialized size of the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535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7130"/>
          </a:xfrm>
        </p:spPr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5189113"/>
          </a:xfrm>
        </p:spPr>
        <p:txBody>
          <a:bodyPr/>
          <a:lstStyle/>
          <a:p>
            <a:r>
              <a:rPr lang="en-US" dirty="0" smtClean="0"/>
              <a:t>For purposes of this test implemented using the </a:t>
            </a:r>
            <a:r>
              <a:rPr lang="en-US" dirty="0" err="1" smtClean="0"/>
              <a:t>GZIPOutputStream</a:t>
            </a:r>
            <a:r>
              <a:rPr lang="en-US" dirty="0" smtClean="0"/>
              <a:t> and </a:t>
            </a:r>
            <a:r>
              <a:rPr lang="en-US" dirty="0" err="1" smtClean="0"/>
              <a:t>GZIPInputStream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Different compression algorithms are outside the scope of this research, a single algorithm at least illustrates the issues of compression</a:t>
            </a:r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Easy to maintain and implement for the developer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Slow – increased overhead in performing the compression</a:t>
            </a:r>
          </a:p>
          <a:p>
            <a:pPr lvl="1"/>
            <a:r>
              <a:rPr lang="en-US" dirty="0" smtClean="0"/>
              <a:t>Amount of compression depends on the nature of the </a:t>
            </a:r>
            <a:r>
              <a:rPr lang="en-US" dirty="0" smtClean="0"/>
              <a:t>data &amp; the compression algorithm used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643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7130"/>
          </a:xfrm>
        </p:spPr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5576911"/>
          </a:xfrm>
        </p:spPr>
        <p:txBody>
          <a:bodyPr/>
          <a:lstStyle/>
          <a:p>
            <a:r>
              <a:rPr lang="en-US" dirty="0" smtClean="0"/>
              <a:t>Buffers each logical object for a short period, only sending the last update received for that 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Packages updates together.</a:t>
            </a:r>
            <a:endParaRPr lang="en-US" dirty="0" smtClean="0"/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Prevents “thrashing” by only sending the latest update when multiple updates are received in a short period</a:t>
            </a:r>
          </a:p>
          <a:p>
            <a:pPr lvl="1"/>
            <a:r>
              <a:rPr lang="en-US" dirty="0" smtClean="0"/>
              <a:t>Not a high maintenance cost to implement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Improper configuration of the buffering interval can negatively affect performance</a:t>
            </a:r>
          </a:p>
          <a:p>
            <a:pPr lvl="1"/>
            <a:r>
              <a:rPr lang="en-US" dirty="0" smtClean="0"/>
              <a:t>Each object update (Track in this case) is not reduced in size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1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7130"/>
          </a:xfrm>
        </p:spPr>
        <p:txBody>
          <a:bodyPr/>
          <a:lstStyle/>
          <a:p>
            <a:r>
              <a:rPr lang="en-US" dirty="0" smtClean="0"/>
              <a:t>Composite Strategies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3951851"/>
          </a:xfrm>
        </p:spPr>
        <p:txBody>
          <a:bodyPr/>
          <a:lstStyle/>
          <a:p>
            <a:r>
              <a:rPr lang="en-US" dirty="0" smtClean="0"/>
              <a:t>Inherent the strengths and weaknesses of the strategies being combined</a:t>
            </a:r>
          </a:p>
          <a:p>
            <a:r>
              <a:rPr lang="en-US" dirty="0" smtClean="0"/>
              <a:t>Usefulness is dependent on application’s data characteristics</a:t>
            </a:r>
          </a:p>
          <a:p>
            <a:r>
              <a:rPr lang="en-US" dirty="0" smtClean="0"/>
              <a:t>Specific examples:</a:t>
            </a:r>
          </a:p>
          <a:p>
            <a:pPr lvl="1"/>
            <a:r>
              <a:rPr lang="en-US" dirty="0" smtClean="0"/>
              <a:t>Custom Serialization with Buffering</a:t>
            </a:r>
          </a:p>
          <a:p>
            <a:pPr lvl="1"/>
            <a:r>
              <a:rPr lang="en-US" dirty="0" smtClean="0"/>
              <a:t>Custom Serialization with Compression</a:t>
            </a:r>
          </a:p>
          <a:p>
            <a:pPr lvl="1"/>
            <a:r>
              <a:rPr lang="en-US" dirty="0" smtClean="0"/>
              <a:t>Custom Serialization with Buffering and aggregate (multiple track) compression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03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7130"/>
          </a:xfrm>
        </p:spPr>
        <p:txBody>
          <a:bodyPr/>
          <a:lstStyle/>
          <a:p>
            <a:r>
              <a:rPr lang="en-US" dirty="0" smtClean="0"/>
              <a:t>Decomposition &amp; Delta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801314"/>
          </a:xfrm>
        </p:spPr>
        <p:txBody>
          <a:bodyPr/>
          <a:lstStyle/>
          <a:p>
            <a:r>
              <a:rPr lang="en-US" dirty="0" smtClean="0"/>
              <a:t>Break an object down into smaller parts and only send data for specific pieces that have changed</a:t>
            </a:r>
          </a:p>
          <a:p>
            <a:r>
              <a:rPr lang="en-US" dirty="0" smtClean="0"/>
              <a:t>Ideally an object will be broken down to the smallest level (field)</a:t>
            </a:r>
          </a:p>
          <a:p>
            <a:r>
              <a:rPr lang="en-US" dirty="0" smtClean="0"/>
              <a:t>Strengths:</a:t>
            </a:r>
          </a:p>
          <a:p>
            <a:pPr lvl="1"/>
            <a:r>
              <a:rPr lang="en-US" dirty="0" smtClean="0"/>
              <a:t>Avoid I/O for data that does not change, saves serialization size and processing time</a:t>
            </a:r>
          </a:p>
          <a:p>
            <a:r>
              <a:rPr lang="en-US" dirty="0" smtClean="0"/>
              <a:t>Weaknesses:</a:t>
            </a:r>
          </a:p>
          <a:p>
            <a:pPr lvl="1"/>
            <a:r>
              <a:rPr lang="en-US" dirty="0" smtClean="0"/>
              <a:t>High cost to implement and maintain</a:t>
            </a:r>
          </a:p>
          <a:p>
            <a:pPr lvl="1"/>
            <a:r>
              <a:rPr lang="en-US" dirty="0" smtClean="0"/>
              <a:t>Requires assured delivery and sequence of the communication protocol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865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616648"/>
          </a:xfrm>
        </p:spPr>
        <p:txBody>
          <a:bodyPr/>
          <a:lstStyle/>
          <a:p>
            <a:r>
              <a:rPr lang="en-US" dirty="0" smtClean="0"/>
              <a:t>Client-Server Architectures are common systems today used in commercial and government applications</a:t>
            </a:r>
          </a:p>
          <a:p>
            <a:r>
              <a:rPr lang="en-US" dirty="0" smtClean="0"/>
              <a:t>Application developer/host often does not have control of the network between client and server</a:t>
            </a:r>
          </a:p>
          <a:p>
            <a:pPr lvl="1"/>
            <a:r>
              <a:rPr lang="en-US" dirty="0" smtClean="0"/>
              <a:t>Drives a need to reduce the amount of data that must be sent while still fulfilling the needs of the application</a:t>
            </a:r>
          </a:p>
          <a:p>
            <a:pPr lvl="1"/>
            <a:r>
              <a:rPr lang="en-US" dirty="0" smtClean="0"/>
              <a:t>For real-time systems, any mitigation strategy cannot introduce undue processing overhead on the system</a:t>
            </a:r>
          </a:p>
          <a:p>
            <a:r>
              <a:rPr lang="en-US" dirty="0" smtClean="0"/>
              <a:t>Research is focused on data driven systems, not audio/video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Technologies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5466112"/>
          </a:xfrm>
        </p:spPr>
        <p:txBody>
          <a:bodyPr/>
          <a:lstStyle/>
          <a:p>
            <a:r>
              <a:rPr lang="en-US" dirty="0" smtClean="0"/>
              <a:t>Multicast Technology</a:t>
            </a:r>
          </a:p>
          <a:p>
            <a:r>
              <a:rPr lang="en-US" dirty="0" smtClean="0"/>
              <a:t>RTP/RTCP – audio/video streaming</a:t>
            </a:r>
          </a:p>
          <a:p>
            <a:endParaRPr lang="en-US" dirty="0"/>
          </a:p>
          <a:p>
            <a:r>
              <a:rPr lang="en-US" dirty="0" smtClean="0"/>
              <a:t>Useful for specific applications but not specifically applicable to the general “data-driven” domain</a:t>
            </a:r>
          </a:p>
          <a:p>
            <a:pPr lvl="1"/>
            <a:r>
              <a:rPr lang="en-US" dirty="0" smtClean="0"/>
              <a:t>Large/complex data objects – not audio/video</a:t>
            </a:r>
          </a:p>
          <a:p>
            <a:pPr lvl="1"/>
            <a:r>
              <a:rPr lang="en-US" dirty="0" smtClean="0"/>
              <a:t>While multicast helps reduce the amount of bandwidth the server requires, this research attempts to examine how to reduce the data to each endpoint</a:t>
            </a:r>
          </a:p>
          <a:p>
            <a:pPr lvl="1"/>
            <a:r>
              <a:rPr lang="en-US" dirty="0" smtClean="0"/>
              <a:t>Essentially want a strategy for “data codecs”, similar to audio/video codecs, for the various data types in these applications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3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3644900" y="1752600"/>
            <a:ext cx="1270000" cy="10541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Server</a:t>
            </a:r>
          </a:p>
        </p:txBody>
      </p:sp>
      <p:grpSp>
        <p:nvGrpSpPr>
          <p:cNvPr id="193545" name="Group 193544"/>
          <p:cNvGrpSpPr/>
          <p:nvPr/>
        </p:nvGrpSpPr>
        <p:grpSpPr>
          <a:xfrm>
            <a:off x="3644900" y="4152900"/>
            <a:ext cx="1574800" cy="1358900"/>
            <a:chOff x="3644900" y="4152900"/>
            <a:chExt cx="1574800" cy="13589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949700" y="4457700"/>
              <a:ext cx="1270000" cy="105410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3529"/>
                    <a:invGamma/>
                    <a:alpha val="7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shade val="63529"/>
                    <a:invGamma/>
                    <a:alpha val="70000"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797300" y="4305300"/>
              <a:ext cx="1270000" cy="105410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3529"/>
                    <a:invGamma/>
                    <a:alpha val="7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shade val="63529"/>
                    <a:invGamma/>
                    <a:alpha val="70000"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644900" y="4152900"/>
              <a:ext cx="1270000" cy="105410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3529"/>
                    <a:invGamma/>
                    <a:alpha val="7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shade val="63529"/>
                    <a:invGamma/>
                    <a:alpha val="70000"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Client</a:t>
              </a:r>
            </a:p>
          </p:txBody>
        </p:sp>
      </p:grpSp>
      <p:cxnSp>
        <p:nvCxnSpPr>
          <p:cNvPr id="20" name="Straight Arrow Connector 19"/>
          <p:cNvCxnSpPr>
            <a:endCxn id="3" idx="0"/>
          </p:cNvCxnSpPr>
          <p:nvPr/>
        </p:nvCxnSpPr>
        <p:spPr bwMode="auto">
          <a:xfrm>
            <a:off x="4279900" y="1079500"/>
            <a:ext cx="0" cy="67310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4584700" y="1079500"/>
            <a:ext cx="0" cy="67310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937000" y="1079500"/>
            <a:ext cx="0" cy="67310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4140200" y="2806700"/>
            <a:ext cx="12700" cy="134620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3536" name="Left Brace 193535"/>
          <p:cNvSpPr/>
          <p:nvPr/>
        </p:nvSpPr>
        <p:spPr bwMode="auto">
          <a:xfrm>
            <a:off x="3111500" y="1079500"/>
            <a:ext cx="495300" cy="673100"/>
          </a:xfrm>
          <a:prstGeom prst="leftBrace">
            <a:avLst>
              <a:gd name="adj1" fmla="val 31410"/>
              <a:gd name="adj2" fmla="val 50000"/>
            </a:avLst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93537" name="TextBox 193536"/>
          <p:cNvSpPr txBox="1"/>
          <p:nvPr/>
        </p:nvSpPr>
        <p:spPr>
          <a:xfrm>
            <a:off x="939800" y="1104900"/>
            <a:ext cx="222250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Incoming data feeds</a:t>
            </a:r>
            <a:endParaRPr lang="en-US" sz="1800" dirty="0"/>
          </a:p>
        </p:txBody>
      </p:sp>
      <p:sp>
        <p:nvSpPr>
          <p:cNvPr id="39" name="Left Brace 38"/>
          <p:cNvSpPr/>
          <p:nvPr/>
        </p:nvSpPr>
        <p:spPr bwMode="auto">
          <a:xfrm>
            <a:off x="3111500" y="2806700"/>
            <a:ext cx="495300" cy="1346200"/>
          </a:xfrm>
          <a:prstGeom prst="leftBrace">
            <a:avLst>
              <a:gd name="adj1" fmla="val 67949"/>
              <a:gd name="adj2" fmla="val 50000"/>
            </a:avLst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6700" y="3119701"/>
            <a:ext cx="2692400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Network between the server and client (out of control of the application developer)</a:t>
            </a:r>
            <a:endParaRPr lang="en-US" sz="1800" dirty="0"/>
          </a:p>
        </p:txBody>
      </p:sp>
      <p:sp>
        <p:nvSpPr>
          <p:cNvPr id="193540" name="Rectangle 193539"/>
          <p:cNvSpPr/>
          <p:nvPr/>
        </p:nvSpPr>
        <p:spPr bwMode="auto">
          <a:xfrm>
            <a:off x="3797300" y="2603500"/>
            <a:ext cx="939800" cy="203200"/>
          </a:xfrm>
          <a:prstGeom prst="rect">
            <a:avLst/>
          </a:prstGeom>
          <a:gradFill rotWithShape="0">
            <a:gsLst>
              <a:gs pos="0">
                <a:schemeClr val="bg1">
                  <a:lumMod val="20000"/>
                  <a:lumOff val="80000"/>
                </a:schemeClr>
              </a:gs>
              <a:gs pos="42000">
                <a:schemeClr val="bg1">
                  <a:lumMod val="40000"/>
                  <a:lumOff val="60000"/>
                </a:schemeClr>
              </a:gs>
              <a:gs pos="100000">
                <a:schemeClr val="bg1">
                  <a:lumMod val="60000"/>
                  <a:lumOff val="4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784600" y="4140200"/>
            <a:ext cx="939800" cy="203200"/>
          </a:xfrm>
          <a:prstGeom prst="rect">
            <a:avLst/>
          </a:prstGeom>
          <a:gradFill rotWithShape="0">
            <a:gsLst>
              <a:gs pos="0">
                <a:schemeClr val="bg1">
                  <a:lumMod val="20000"/>
                  <a:lumOff val="80000"/>
                </a:schemeClr>
              </a:gs>
              <a:gs pos="42000">
                <a:schemeClr val="bg1">
                  <a:lumMod val="40000"/>
                  <a:lumOff val="60000"/>
                </a:schemeClr>
              </a:gs>
              <a:gs pos="100000">
                <a:schemeClr val="bg1">
                  <a:lumMod val="60000"/>
                  <a:lumOff val="4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93542" name="Straight Connector 193541"/>
          <p:cNvCxnSpPr/>
          <p:nvPr/>
        </p:nvCxnSpPr>
        <p:spPr bwMode="auto">
          <a:xfrm>
            <a:off x="4737100" y="2705100"/>
            <a:ext cx="1435100" cy="635000"/>
          </a:xfrm>
          <a:prstGeom prst="line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381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544" name="Straight Connector 193543"/>
          <p:cNvCxnSpPr>
            <a:stCxn id="42" idx="3"/>
          </p:cNvCxnSpPr>
          <p:nvPr/>
        </p:nvCxnSpPr>
        <p:spPr bwMode="auto">
          <a:xfrm flipV="1">
            <a:off x="4724400" y="3327400"/>
            <a:ext cx="1447800" cy="914400"/>
          </a:xfrm>
          <a:prstGeom prst="line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381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172200" y="3073534"/>
            <a:ext cx="2552700" cy="2322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Internal Application Communication </a:t>
            </a:r>
            <a:r>
              <a:rPr lang="en-US" sz="1800" dirty="0" smtClean="0"/>
              <a:t>Management</a:t>
            </a:r>
          </a:p>
          <a:p>
            <a:r>
              <a:rPr lang="en-US" sz="1800" dirty="0" smtClean="0"/>
              <a:t>-</a:t>
            </a:r>
          </a:p>
          <a:p>
            <a:r>
              <a:rPr lang="en-US" sz="1800" dirty="0" smtClean="0"/>
              <a:t>Encryption needs to occur here following any data manipulation for transmission (security)</a:t>
            </a:r>
            <a:endParaRPr lang="en-US" sz="1800" dirty="0"/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4368800" y="2590800"/>
            <a:ext cx="12700" cy="134620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</p:cxnSp>
    </p:spTree>
    <p:extLst>
      <p:ext uri="{BB962C8B-B14F-4D97-AF65-F5344CB8AC3E}">
        <p14:creationId xmlns:p14="http://schemas.microsoft.com/office/powerpoint/2010/main" val="196502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Platform Architecture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3313"/>
            <a:ext cx="8410575" cy="4764381"/>
          </a:xfrm>
        </p:spPr>
        <p:txBody>
          <a:bodyPr/>
          <a:lstStyle/>
          <a:p>
            <a:r>
              <a:rPr lang="en-US" dirty="0" smtClean="0"/>
              <a:t>Developed using JAVA</a:t>
            </a:r>
          </a:p>
          <a:p>
            <a:pPr lvl="1"/>
            <a:r>
              <a:rPr lang="en-US" dirty="0" smtClean="0"/>
              <a:t>Commonly used in client-server applications the researcher is familiar with – real-world accuracy rather than optimizing against this </a:t>
            </a:r>
            <a:r>
              <a:rPr lang="en-US" dirty="0" smtClean="0"/>
              <a:t>problem.</a:t>
            </a:r>
            <a:endParaRPr lang="en-US" dirty="0" smtClean="0"/>
          </a:p>
          <a:p>
            <a:r>
              <a:rPr lang="en-US" dirty="0" smtClean="0"/>
              <a:t>Playback Module</a:t>
            </a:r>
          </a:p>
          <a:p>
            <a:r>
              <a:rPr lang="en-US" dirty="0" smtClean="0"/>
              <a:t>Data Generator</a:t>
            </a:r>
          </a:p>
          <a:p>
            <a:pPr lvl="1"/>
            <a:r>
              <a:rPr lang="en-US" dirty="0" smtClean="0"/>
              <a:t>Test data is simplified but representative of data objects found in these sort of systems – complex, nested sub-objects,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Statistics Module</a:t>
            </a:r>
          </a:p>
          <a:p>
            <a:r>
              <a:rPr lang="en-US" dirty="0" smtClean="0"/>
              <a:t>Multiple test modules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4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Platform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248400" y="4626283"/>
            <a:ext cx="1803400" cy="10541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Statistics Module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76594" y="3999476"/>
            <a:ext cx="2184400" cy="1884926"/>
            <a:chOff x="3644900" y="4152900"/>
            <a:chExt cx="1574800" cy="13589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949700" y="4457700"/>
              <a:ext cx="1270000" cy="105410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3529"/>
                    <a:invGamma/>
                    <a:alpha val="7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shade val="63529"/>
                    <a:invGamma/>
                    <a:alpha val="70000"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97300" y="4305300"/>
              <a:ext cx="1270000" cy="105410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3529"/>
                    <a:invGamma/>
                    <a:alpha val="7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shade val="63529"/>
                    <a:invGamma/>
                    <a:alpha val="70000"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44900" y="4152900"/>
              <a:ext cx="1270000" cy="1054100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shade val="63529"/>
                    <a:invGamma/>
                    <a:alpha val="70000"/>
                  </a:schemeClr>
                </a:gs>
                <a:gs pos="50000">
                  <a:schemeClr val="accent2">
                    <a:alpha val="70000"/>
                  </a:schemeClr>
                </a:gs>
                <a:gs pos="100000">
                  <a:schemeClr val="accent2">
                    <a:gamma/>
                    <a:shade val="63529"/>
                    <a:invGamma/>
                    <a:alpha val="70000"/>
                  </a:schemeClr>
                </a:gs>
              </a:gsLst>
              <a:lin ang="2700000" scaled="1"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Test</a:t>
              </a:r>
            </a:p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Module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 flipH="1">
            <a:off x="3149602" y="3073534"/>
            <a:ext cx="3098798" cy="1137336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29" idx="3"/>
            <a:endCxn id="28" idx="1"/>
          </p:cNvCxnSpPr>
          <p:nvPr/>
        </p:nvCxnSpPr>
        <p:spPr bwMode="auto">
          <a:xfrm>
            <a:off x="2979994" y="2546484"/>
            <a:ext cx="3268406" cy="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3360994" y="3073534"/>
            <a:ext cx="2887406" cy="1348729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Connector 23"/>
          <p:cNvCxnSpPr>
            <a:stCxn id="8" idx="0"/>
            <a:endCxn id="28" idx="2"/>
          </p:cNvCxnSpPr>
          <p:nvPr/>
        </p:nvCxnSpPr>
        <p:spPr bwMode="auto">
          <a:xfrm flipV="1">
            <a:off x="7150100" y="3073534"/>
            <a:ext cx="0" cy="1552749"/>
          </a:xfrm>
          <a:prstGeom prst="line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381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01944" y="1184208"/>
            <a:ext cx="2552700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Generates test data for each test iteration</a:t>
            </a:r>
            <a:endParaRPr lang="en-US" sz="18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6248400" y="2019434"/>
            <a:ext cx="1803400" cy="10541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Playback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 Module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176594" y="2019434"/>
            <a:ext cx="1803400" cy="10541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Data</a:t>
            </a:r>
          </a:p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Generator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2938208" y="3073534"/>
            <a:ext cx="3310192" cy="925942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0" idx="3"/>
            <a:endCxn id="8" idx="1"/>
          </p:cNvCxnSpPr>
          <p:nvPr/>
        </p:nvCxnSpPr>
        <p:spPr bwMode="auto">
          <a:xfrm>
            <a:off x="3360994" y="5153333"/>
            <a:ext cx="2887406" cy="0"/>
          </a:xfrm>
          <a:prstGeom prst="straightConnector1">
            <a:avLst/>
          </a:prstGeom>
          <a:gradFill rotWithShape="0">
            <a:gsLst>
              <a:gs pos="0">
                <a:schemeClr val="accent2">
                  <a:gamma/>
                  <a:shade val="63529"/>
                  <a:invGamma/>
                  <a:alpha val="70000"/>
                </a:schemeClr>
              </a:gs>
              <a:gs pos="50000">
                <a:schemeClr val="accent2">
                  <a:alpha val="70000"/>
                </a:schemeClr>
              </a:gs>
              <a:gs pos="100000">
                <a:schemeClr val="accent2">
                  <a:gamma/>
                  <a:shade val="63529"/>
                  <a:invGamma/>
                  <a:alpha val="70000"/>
                </a:schemeClr>
              </a:gs>
            </a:gsLst>
            <a:lin ang="2700000" scaled="1"/>
          </a:gradFill>
          <a:ln w="508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96901" y="3254889"/>
            <a:ext cx="2552700" cy="79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Executes a given set of test data using an implemented strategy</a:t>
            </a:r>
            <a:endParaRPr lang="en-US" sz="1800" dirty="0"/>
          </a:p>
        </p:txBody>
      </p:sp>
      <p:sp>
        <p:nvSpPr>
          <p:cNvPr id="56" name="TextBox 55"/>
          <p:cNvSpPr txBox="1"/>
          <p:nvPr/>
        </p:nvSpPr>
        <p:spPr>
          <a:xfrm>
            <a:off x="4468557" y="4179330"/>
            <a:ext cx="2552700" cy="327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Records test statistics</a:t>
            </a:r>
            <a:endParaRPr lang="en-US" sz="1800" dirty="0"/>
          </a:p>
        </p:txBody>
      </p:sp>
      <p:sp>
        <p:nvSpPr>
          <p:cNvPr id="57" name="TextBox 56"/>
          <p:cNvSpPr txBox="1"/>
          <p:nvPr/>
        </p:nvSpPr>
        <p:spPr>
          <a:xfrm>
            <a:off x="5744907" y="1006408"/>
            <a:ext cx="2552700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Manages test iterations, playback data, modules, and execution.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9566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5/4/2011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Bandwidth Mitigation </a:t>
            </a:r>
            <a:r>
              <a:rPr lang="en-US" dirty="0" smtClean="0">
                <a:solidFill>
                  <a:schemeClr val="accent1"/>
                </a:solidFill>
                <a:latin typeface="Arial" charset="0"/>
              </a:rPr>
              <a:t>Strategies</a:t>
            </a:r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103313"/>
            <a:ext cx="4508500" cy="4912114"/>
          </a:xfrm>
        </p:spPr>
        <p:txBody>
          <a:bodyPr/>
          <a:lstStyle/>
          <a:p>
            <a:r>
              <a:rPr lang="en-US" dirty="0" smtClean="0"/>
              <a:t>Track</a:t>
            </a:r>
          </a:p>
          <a:p>
            <a:pPr lvl="1"/>
            <a:r>
              <a:rPr lang="en-US" dirty="0" err="1" smtClean="0"/>
              <a:t>TrackID</a:t>
            </a:r>
            <a:r>
              <a:rPr lang="en-US" dirty="0" smtClean="0"/>
              <a:t> id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ong </a:t>
            </a:r>
            <a:r>
              <a:rPr lang="en-US" dirty="0" err="1" smtClean="0"/>
              <a:t>msgTime</a:t>
            </a:r>
            <a:endParaRPr lang="en-US" dirty="0" smtClean="0"/>
          </a:p>
          <a:p>
            <a:pPr lvl="1"/>
            <a:r>
              <a:rPr lang="en-US" dirty="0" smtClean="0"/>
              <a:t>List&lt;</a:t>
            </a:r>
            <a:r>
              <a:rPr lang="en-US" dirty="0" err="1" smtClean="0"/>
              <a:t>GeoLocation</a:t>
            </a:r>
            <a:r>
              <a:rPr lang="en-US" dirty="0" smtClean="0"/>
              <a:t>&gt; path</a:t>
            </a:r>
          </a:p>
          <a:p>
            <a:pPr lvl="1"/>
            <a:r>
              <a:rPr lang="en-US" dirty="0" smtClean="0"/>
              <a:t>Set&lt;Location&gt; </a:t>
            </a:r>
            <a:r>
              <a:rPr lang="en-US" dirty="0" err="1" smtClean="0"/>
              <a:t>locHistory</a:t>
            </a:r>
            <a:endParaRPr lang="en-US" dirty="0" smtClean="0"/>
          </a:p>
          <a:p>
            <a:pPr lvl="1"/>
            <a:r>
              <a:rPr lang="en-US" dirty="0" smtClean="0"/>
              <a:t>Location origin</a:t>
            </a:r>
          </a:p>
          <a:p>
            <a:pPr lvl="1"/>
            <a:r>
              <a:rPr lang="en-US" dirty="0" smtClean="0"/>
              <a:t>Location destination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 err="1" smtClean="0"/>
              <a:t>currentLocation</a:t>
            </a:r>
            <a:endParaRPr lang="en-US" dirty="0" smtClean="0"/>
          </a:p>
          <a:p>
            <a:pPr lvl="1"/>
            <a:r>
              <a:rPr lang="en-US" dirty="0" smtClean="0"/>
              <a:t>Location home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oolean</a:t>
            </a:r>
            <a:r>
              <a:rPr lang="en-US" dirty="0" smtClean="0"/>
              <a:t> </a:t>
            </a:r>
            <a:r>
              <a:rPr lang="en-US" dirty="0" err="1" smtClean="0"/>
              <a:t>activeTrack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ouble </a:t>
            </a:r>
            <a:r>
              <a:rPr lang="en-US" dirty="0" err="1" smtClean="0"/>
              <a:t>currentVelocity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EB0C-73F0-4932-AA73-9D470A8F061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3601" y="1103313"/>
            <a:ext cx="4508500" cy="227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461963" indent="-461963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Font typeface="Wingdings 2" pitchFamily="18" charset="2"/>
              <a:buBlip>
                <a:blip r:embed="rId2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850900" indent="-387350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257300" indent="-404813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55763" indent="-396875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2638" indent="-395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09838" indent="-395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67038" indent="-395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4238" indent="-395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1438" indent="-395288" algn="l" rtl="0" fontAlgn="base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 2" pitchFamily="18" charset="2"/>
              <a:buBlip>
                <a:blip r:embed="rId3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/>
            <a:r>
              <a:rPr lang="en-US" dirty="0"/>
              <a:t>double </a:t>
            </a:r>
            <a:r>
              <a:rPr lang="en-US" dirty="0" err="1" smtClean="0"/>
              <a:t>timeActive</a:t>
            </a:r>
            <a:endParaRPr lang="en-US" dirty="0" smtClean="0"/>
          </a:p>
          <a:p>
            <a:pPr lvl="1"/>
            <a:r>
              <a:rPr lang="en-US" dirty="0" smtClean="0"/>
              <a:t>Status </a:t>
            </a:r>
            <a:r>
              <a:rPr lang="en-US" dirty="0" err="1" smtClean="0"/>
              <a:t>currentStatus</a:t>
            </a:r>
            <a:endParaRPr lang="en-US" dirty="0"/>
          </a:p>
          <a:p>
            <a:pPr lvl="1"/>
            <a:r>
              <a:rPr lang="en-US" dirty="0" smtClean="0"/>
              <a:t>Set&lt;</a:t>
            </a:r>
            <a:r>
              <a:rPr lang="en-US" dirty="0" err="1" smtClean="0"/>
              <a:t>TrackId</a:t>
            </a:r>
            <a:r>
              <a:rPr lang="en-US" dirty="0" smtClean="0"/>
              <a:t>&gt; related</a:t>
            </a:r>
          </a:p>
          <a:p>
            <a:r>
              <a:rPr lang="en-US" dirty="0" err="1" smtClean="0"/>
              <a:t>TrackId</a:t>
            </a:r>
            <a:endParaRPr lang="en-US" dirty="0" smtClean="0"/>
          </a:p>
          <a:p>
            <a:pPr lvl="1"/>
            <a:r>
              <a:rPr lang="en-US" dirty="0"/>
              <a:t>l</a:t>
            </a:r>
            <a:r>
              <a:rPr lang="en-US" dirty="0" smtClean="0"/>
              <a:t>ong 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23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155700"/>
            <a:ext cx="4040188" cy="3822585"/>
          </a:xfrm>
        </p:spPr>
        <p:txBody>
          <a:bodyPr/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locationName</a:t>
            </a:r>
            <a:endParaRPr lang="en-US" dirty="0" smtClean="0"/>
          </a:p>
          <a:p>
            <a:pPr lvl="1"/>
            <a:r>
              <a:rPr lang="en-US" dirty="0" err="1" smtClean="0"/>
              <a:t>PhoneNumber</a:t>
            </a:r>
            <a:r>
              <a:rPr lang="en-US" dirty="0" smtClean="0"/>
              <a:t> number</a:t>
            </a:r>
          </a:p>
          <a:p>
            <a:pPr lvl="1"/>
            <a:r>
              <a:rPr lang="en-US" dirty="0" smtClean="0"/>
              <a:t>Address </a:t>
            </a:r>
            <a:r>
              <a:rPr lang="en-US" dirty="0" err="1" smtClean="0"/>
              <a:t>address</a:t>
            </a:r>
            <a:endParaRPr lang="en-US" dirty="0" smtClean="0"/>
          </a:p>
          <a:p>
            <a:pPr lvl="1"/>
            <a:r>
              <a:rPr lang="en-US" dirty="0" err="1" smtClean="0"/>
              <a:t>GeoLocation</a:t>
            </a:r>
            <a:r>
              <a:rPr lang="en-US" dirty="0" smtClean="0"/>
              <a:t> </a:t>
            </a:r>
            <a:r>
              <a:rPr lang="en-US" dirty="0" err="1" smtClean="0"/>
              <a:t>geoLoc</a:t>
            </a:r>
            <a:endParaRPr lang="en-US" dirty="0" smtClean="0"/>
          </a:p>
          <a:p>
            <a:r>
              <a:rPr lang="en-US" dirty="0" smtClean="0"/>
              <a:t>Status (enumeration)</a:t>
            </a:r>
          </a:p>
          <a:p>
            <a:pPr lvl="1"/>
            <a:r>
              <a:rPr lang="en-US" dirty="0" smtClean="0"/>
              <a:t>NOT_SET</a:t>
            </a:r>
          </a:p>
          <a:p>
            <a:pPr lvl="1"/>
            <a:r>
              <a:rPr lang="en-US" dirty="0" smtClean="0"/>
              <a:t>UNKNOWN</a:t>
            </a:r>
          </a:p>
          <a:p>
            <a:pPr lvl="1"/>
            <a:r>
              <a:rPr lang="en-US" dirty="0" smtClean="0"/>
              <a:t>MOVING</a:t>
            </a:r>
          </a:p>
          <a:p>
            <a:pPr lvl="1"/>
            <a:r>
              <a:rPr lang="en-US" dirty="0" smtClean="0"/>
              <a:t>STATIONARY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79500"/>
            <a:ext cx="4041775" cy="5373779"/>
          </a:xfrm>
        </p:spPr>
        <p:txBody>
          <a:bodyPr/>
          <a:lstStyle/>
          <a:p>
            <a:r>
              <a:rPr lang="en-US" dirty="0" err="1" smtClean="0"/>
              <a:t>PhoneNumber</a:t>
            </a:r>
            <a:endParaRPr lang="en-US" dirty="0" smtClean="0"/>
          </a:p>
          <a:p>
            <a:pPr lvl="1"/>
            <a:r>
              <a:rPr lang="en-US" dirty="0" smtClean="0"/>
              <a:t>String area</a:t>
            </a:r>
          </a:p>
          <a:p>
            <a:pPr lvl="1"/>
            <a:r>
              <a:rPr lang="en-US" dirty="0" smtClean="0"/>
              <a:t>String prefix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subscriberNumber</a:t>
            </a:r>
            <a:endParaRPr lang="en-US" dirty="0" smtClean="0"/>
          </a:p>
          <a:p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String Street</a:t>
            </a:r>
          </a:p>
          <a:p>
            <a:pPr lvl="1"/>
            <a:r>
              <a:rPr lang="en-US" dirty="0" smtClean="0"/>
              <a:t>String City</a:t>
            </a:r>
          </a:p>
          <a:p>
            <a:pPr lvl="1"/>
            <a:r>
              <a:rPr lang="en-US" dirty="0" smtClean="0"/>
              <a:t>String State</a:t>
            </a:r>
          </a:p>
          <a:p>
            <a:pPr lvl="1"/>
            <a:r>
              <a:rPr lang="en-US" dirty="0" smtClean="0"/>
              <a:t>String Country</a:t>
            </a:r>
          </a:p>
          <a:p>
            <a:pPr lvl="1"/>
            <a:r>
              <a:rPr lang="en-US" dirty="0" smtClean="0"/>
              <a:t>String Zip</a:t>
            </a:r>
          </a:p>
          <a:p>
            <a:r>
              <a:rPr lang="en-US" dirty="0" err="1"/>
              <a:t>GeoLocation</a:t>
            </a:r>
            <a:endParaRPr lang="en-US" dirty="0"/>
          </a:p>
          <a:p>
            <a:pPr lvl="1"/>
            <a:r>
              <a:rPr lang="en-US" dirty="0"/>
              <a:t>double x</a:t>
            </a:r>
          </a:p>
          <a:p>
            <a:pPr lvl="1"/>
            <a:r>
              <a:rPr lang="en-US" dirty="0"/>
              <a:t>double y</a:t>
            </a:r>
          </a:p>
          <a:p>
            <a:pPr lvl="1"/>
            <a:r>
              <a:rPr lang="en-US" dirty="0"/>
              <a:t>double </a:t>
            </a:r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2836-638F-429F-95E7-4114C271370F}" type="datetime1">
              <a:rPr lang="en-US" smtClean="0"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Server Cluster &amp; LVS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BDA0-97F7-4286-BD7A-9E2CEFC4512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0025"/>
            <a:ext cx="8382000" cy="750888"/>
          </a:xfrm>
        </p:spPr>
        <p:txBody>
          <a:bodyPr/>
          <a:lstStyle/>
          <a:p>
            <a:r>
              <a:rPr lang="en-US" dirty="0" smtClean="0"/>
              <a:t>Test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830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9/14/2005 4:58:15 PM&quot;&gt;&lt;Slide id=&quot;257&quot; dur=&quot;138.453&quot;/&gt;&lt;Slide id=&quot;307&quot; dur=&quot;22.094&quot;/&gt;&lt;Slide id=&quot;436&quot; dur=&quot;39.266&quot;/&gt;&lt;Slide id=&quot;438&quot; dur=&quot;15.156&quot;/&gt;&lt;Slide id=&quot;437&quot; dur=&quot;66.547&quot;/&gt;&lt;Slide id=&quot;441&quot; dur=&quot;144.687&quot;/&gt;&lt;Slide id=&quot;442&quot; dur=&quot;91.703&quot;/&gt;&lt;Slide id=&quot;443&quot; dur=&quot;100.969&quot;/&gt;&lt;Slide id=&quot;445&quot; dur=&quot;66.688&quot;/&gt;&lt;Slide id=&quot;465&quot; dur=&quot;1422.906&quot; bld=&quot;|1&quot;/&gt;&lt;Slide id=&quot;479&quot; dur=&quot;93.734&quot;/&gt;&lt;Slide id=&quot;480&quot; dur=&quot;45.938&quot;/&gt;&lt;Slide id=&quot;482&quot; dur=&quot;49.531&quot;/&gt;&lt;Slide id=&quot;483&quot; dur=&quot;46&quot;/&gt;&lt;Slide id=&quot;484&quot; dur=&quot;64.891&quot;/&gt;&lt;Slide id=&quot;481&quot; dur=&quot;51.906&quot;/&gt;&lt;Slide id=&quot;485&quot; dur=&quot;118.469&quot; bld=&quot;|114.8&quot;/&gt;&lt;Slide id=&quot;486&quot; dur=&quot;35.937&quot;/&gt;&lt;Slide id=&quot;487&quot; dur=&quot;72.266&quot; bld=&quot;|44.8&quot;/&gt;&lt;Slide id=&quot;488&quot; dur=&quot;25.672&quot; bld=&quot;|7.6|.5|.5|.5|4.8&quot;/&gt;&lt;Slide id=&quot;489&quot; dur=&quot;25.609&quot; bld=&quot;|7.1|2|7.8|2&quot;/&gt;&lt;Slide id=&quot;516&quot; dur=&quot;10.453&quot;/&gt;&lt;Slide id=&quot;490&quot; dur=&quot;118.422&quot; bld=&quot;|0&quot;/&gt;&lt;Slide id=&quot;491&quot; dur=&quot;35.25&quot;/&gt;&lt;Slide id=&quot;492&quot; dur=&quot;22.281&quot;/&gt;&lt;Slide id=&quot;493&quot; dur=&quot;24.094&quot;/&gt;&lt;Slide id=&quot;494&quot; dur=&quot;12.75&quot;/&gt;&lt;Slide id=&quot;495&quot; dur=&quot;10.531&quot;/&gt;&lt;Slide id=&quot;496&quot; dur=&quot;30.438&quot;/&gt;&lt;Slide id=&quot;497&quot; dur=&quot;20.828&quot; bld=&quot;|9.4|2.1|5.4&quot;/&gt;&lt;Slide id=&quot;498&quot; dur=&quot;14.484&quot; bld=&quot;|.7|1|2.1|5.1&quot;/&gt;&lt;Slide id=&quot;499&quot; dur=&quot;15.875&quot; bld=&quot;|5.9|3.1&quot;/&gt;&lt;Slide id=&quot;501&quot; dur=&quot;5.266&quot;/&gt;&lt;Slide id=&quot;502&quot; dur=&quot;.797&quot;/&gt;&lt;Slide id=&quot;501&quot; dur=&quot;54.375&quot;/&gt;&lt;Slide id=&quot;502&quot; dur=&quot;59.125&quot; bld=&quot;|0&quot;/&gt;&lt;Slide id=&quot;503&quot; dur=&quot;63.125&quot;/&gt;&lt;Slide id=&quot;504&quot; dur=&quot;40.031&quot;/&gt;&lt;Slide id=&quot;505&quot; dur=&quot;30.297&quot; bld=&quot;|0&quot;/&gt;&lt;Slide id=&quot;517&quot; dur=&quot;60.953&quot; bld=&quot;|0&quot;/&gt;&lt;Slide id=&quot;506&quot; dur=&quot;52.125&quot;/&gt;&lt;Slide id=&quot;507&quot; dur=&quot;113.656&quot;/&gt;&lt;Slide id=&quot;508&quot; dur=&quot;23.266&quot; bld=&quot;|0|0|0|0&quot;/&gt;&lt;Slide id=&quot;509&quot; dur=&quot;59.203&quot; bld=&quot;|0&quot;/&gt;&lt;Slide id=&quot;510&quot; dur=&quot;25.109&quot; bld=&quot;|8.6|0|2|.5|6|.5|.5|.5|.5|.5&quot;/&gt;&lt;Slide id=&quot;511&quot; dur=&quot;2.594&quot;/&gt;&lt;Slide id=&quot;510&quot; dur=&quot;26.469&quot;/&gt;&lt;Slide id=&quot;511&quot; dur=&quot;44.656&quot; bld=&quot;|5.8|5.2|.5|.5|4.1|.5|11.1&quot;/&gt;&lt;Slide id=&quot;513&quot; dur=&quot;170.953&quot;/&gt;&lt;Slide id=&quot;512&quot; dur=&quot;2.172&quot; bld=&quot;|.5&quot;/&gt;&lt;Slide id=&quot;514&quot; dur=&quot;100.922&quot;/&gt;&lt;Slide id=&quot;515&quot; dur=&quot;1.609&quot;/&gt;&lt;/Timings&gt;&lt;/WMTools&gt;"/>
</p:tagLst>
</file>

<file path=ppt/theme/theme1.xml><?xml version="1.0" encoding="utf-8"?>
<a:theme xmlns:a="http://schemas.openxmlformats.org/drawingml/2006/main" name="PDC_Template_2005">
  <a:themeElements>
    <a:clrScheme name="PDC_Template_2005 3">
      <a:dk1>
        <a:srgbClr val="000000"/>
      </a:dk1>
      <a:lt1>
        <a:srgbClr val="FFFFFF"/>
      </a:lt1>
      <a:dk2>
        <a:srgbClr val="18536E"/>
      </a:dk2>
      <a:lt2>
        <a:srgbClr val="FFB601"/>
      </a:lt2>
      <a:accent1>
        <a:srgbClr val="F7E993"/>
      </a:accent1>
      <a:accent2>
        <a:srgbClr val="B2BB1D"/>
      </a:accent2>
      <a:accent3>
        <a:srgbClr val="ABB3BA"/>
      </a:accent3>
      <a:accent4>
        <a:srgbClr val="DADADA"/>
      </a:accent4>
      <a:accent5>
        <a:srgbClr val="FAF2C8"/>
      </a:accent5>
      <a:accent6>
        <a:srgbClr val="A1A919"/>
      </a:accent6>
      <a:hlink>
        <a:srgbClr val="0078FA"/>
      </a:hlink>
      <a:folHlink>
        <a:srgbClr val="B51A8A"/>
      </a:folHlink>
    </a:clrScheme>
    <a:fontScheme name="PDC_Template_2005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63529"/>
                <a:invGamma/>
                <a:alpha val="70000"/>
              </a:schemeClr>
            </a:gs>
            <a:gs pos="50000">
              <a:schemeClr val="accent2">
                <a:alpha val="70000"/>
              </a:schemeClr>
            </a:gs>
            <a:gs pos="100000">
              <a:schemeClr val="accent2">
                <a:gamma/>
                <a:shade val="63529"/>
                <a:invGamma/>
                <a:alpha val="70000"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63529"/>
                <a:invGamma/>
                <a:alpha val="70000"/>
              </a:schemeClr>
            </a:gs>
            <a:gs pos="50000">
              <a:schemeClr val="accent2">
                <a:alpha val="70000"/>
              </a:schemeClr>
            </a:gs>
            <a:gs pos="100000">
              <a:schemeClr val="accent2">
                <a:gamma/>
                <a:shade val="63529"/>
                <a:invGamma/>
                <a:alpha val="70000"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5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</a:lnDef>
  </a:objectDefaults>
  <a:extraClrSchemeLst>
    <a:extraClrScheme>
      <a:clrScheme name="PDC_Template_2005 1">
        <a:dk1>
          <a:srgbClr val="000000"/>
        </a:dk1>
        <a:lt1>
          <a:srgbClr val="FFFFFF"/>
        </a:lt1>
        <a:dk2>
          <a:srgbClr val="194489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0C4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C_Template_2005 2">
        <a:dk1>
          <a:srgbClr val="000000"/>
        </a:dk1>
        <a:lt1>
          <a:srgbClr val="FFFFFF"/>
        </a:lt1>
        <a:dk2>
          <a:srgbClr val="176B6F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ABB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DC_Template_2005 3">
        <a:dk1>
          <a:srgbClr val="000000"/>
        </a:dk1>
        <a:lt1>
          <a:srgbClr val="FFFFFF"/>
        </a:lt1>
        <a:dk2>
          <a:srgbClr val="18536E"/>
        </a:dk2>
        <a:lt2>
          <a:srgbClr val="FFB601"/>
        </a:lt2>
        <a:accent1>
          <a:srgbClr val="F7E993"/>
        </a:accent1>
        <a:accent2>
          <a:srgbClr val="B2BB1D"/>
        </a:accent2>
        <a:accent3>
          <a:srgbClr val="ABB3BA"/>
        </a:accent3>
        <a:accent4>
          <a:srgbClr val="DADADA"/>
        </a:accent4>
        <a:accent5>
          <a:srgbClr val="FAF2C8"/>
        </a:accent5>
        <a:accent6>
          <a:srgbClr val="A1A919"/>
        </a:accent6>
        <a:hlink>
          <a:srgbClr val="0078FA"/>
        </a:hlink>
        <a:folHlink>
          <a:srgbClr val="B51A8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4345</TotalTime>
  <Words>1386</Words>
  <Application>Microsoft Office PowerPoint</Application>
  <PresentationFormat>On-screen Show (4:3)</PresentationFormat>
  <Paragraphs>312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PDC_Template_2005</vt:lpstr>
      <vt:lpstr>Photo Editor Photo</vt:lpstr>
      <vt:lpstr>Bandwidth Mitigation Strategies for Real-time Client-Server Applications at the Application Network Layer</vt:lpstr>
      <vt:lpstr>Outline</vt:lpstr>
      <vt:lpstr>Overview</vt:lpstr>
      <vt:lpstr>Related Technologies</vt:lpstr>
      <vt:lpstr>Client-Server Architecture</vt:lpstr>
      <vt:lpstr>Test Platform Architecture</vt:lpstr>
      <vt:lpstr>Test Platform Architecture</vt:lpstr>
      <vt:lpstr>Test Data</vt:lpstr>
      <vt:lpstr>Test Data</vt:lpstr>
      <vt:lpstr>Strategies Investigated</vt:lpstr>
      <vt:lpstr>Expectations</vt:lpstr>
      <vt:lpstr>Testing</vt:lpstr>
      <vt:lpstr>Test Data Collected</vt:lpstr>
      <vt:lpstr>Test Data Collected</vt:lpstr>
      <vt:lpstr>Conclusions</vt:lpstr>
      <vt:lpstr>Future Study</vt:lpstr>
      <vt:lpstr>Contributions</vt:lpstr>
      <vt:lpstr>Questions?</vt:lpstr>
      <vt:lpstr>Backup</vt:lpstr>
      <vt:lpstr>Default Serialization</vt:lpstr>
      <vt:lpstr>Custom Serialization</vt:lpstr>
      <vt:lpstr>Compression</vt:lpstr>
      <vt:lpstr>Buffering</vt:lpstr>
      <vt:lpstr>Composite Strategies</vt:lpstr>
      <vt:lpstr>Decomposition &amp; Delta</vt:lpstr>
    </vt:vector>
  </TitlesOfParts>
  <Manager>Speech writer name here</Manager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subject>Professional Developers Conference</dc:subject>
  <dc:creator>Rudolph Balaz</dc:creator>
  <dc:description>Formatter:_x000d_
Event Date: Sept. 13-16, 2005_x000d_
Event Location:_x000d_
Speech Length:_x000d_
Audience: Professional Developers, TDMs_x000d_
Key Topics:</dc:description>
  <cp:lastModifiedBy>Daniel Mathew Michaelson</cp:lastModifiedBy>
  <cp:revision>176</cp:revision>
  <dcterms:created xsi:type="dcterms:W3CDTF">2005-08-02T01:12:26Z</dcterms:created>
  <dcterms:modified xsi:type="dcterms:W3CDTF">2011-05-04T03:47:17Z</dcterms:modified>
</cp:coreProperties>
</file>