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8" r:id="rId5"/>
    <p:sldId id="269" r:id="rId6"/>
    <p:sldId id="261" r:id="rId7"/>
    <p:sldId id="262" r:id="rId8"/>
    <p:sldId id="264" r:id="rId9"/>
    <p:sldId id="273" r:id="rId10"/>
    <p:sldId id="274" r:id="rId11"/>
    <p:sldId id="263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4737" autoAdjust="0"/>
  </p:normalViewPr>
  <p:slideViewPr>
    <p:cSldViewPr>
      <p:cViewPr varScale="1">
        <p:scale>
          <a:sx n="43" d="100"/>
          <a:sy n="43" d="100"/>
        </p:scale>
        <p:origin x="-88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E8CA7F-0FB1-455F-981A-3DA844B7CE6C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1BA0B2-46E0-4D18-BF74-C01EF99A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y.bank.com/myAccou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asis-open.org/security/saml/v2.0/saml-authn-context-2.0-os.pdf" TargetMode="External"/><Relationship Id="rId2" Type="http://schemas.openxmlformats.org/officeDocument/2006/relationships/hyperlink" Target="http://csrc.nist.gov/publications/nistpubs/800-95/SP800-9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.bank.com/myAccou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CS5260</a:t>
            </a:r>
            <a:br>
              <a:rPr lang="en-US" dirty="0" smtClean="0"/>
            </a:br>
            <a:r>
              <a:rPr lang="en-US" dirty="0" smtClean="0"/>
              <a:t>advanced internet and web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Securing Web Services with </a:t>
            </a:r>
            <a:r>
              <a:rPr lang="en-US" sz="3100" dirty="0" smtClean="0"/>
              <a:t>SamL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Carl A. Foster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Use Case – SAML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Second Request of Resource at SP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2"/>
              </a:rPr>
              <a:t>https://my.bank.com/myAccount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8. Request Assertion Consumer Service at SP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Security Context Exists</a:t>
            </a:r>
          </a:p>
          <a:p>
            <a:pPr>
              <a:buNone/>
            </a:pPr>
            <a:r>
              <a:rPr lang="en-US" sz="1500" dirty="0" smtClean="0"/>
              <a:t>Resource is Returned to the User </a:t>
            </a:r>
            <a:r>
              <a:rPr lang="en-US" sz="1500" dirty="0" smtClean="0"/>
              <a:t>Agent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NOTE:  Example of  SAML Security Policy Bound to service</a:t>
            </a:r>
          </a:p>
          <a:p>
            <a:pPr>
              <a:buNone/>
            </a:pPr>
            <a:r>
              <a:rPr lang="en-US" sz="1500" dirty="0" smtClean="0"/>
              <a:t> &lt;</a:t>
            </a:r>
            <a:r>
              <a:rPr lang="en-US" sz="1500" dirty="0" smtClean="0"/>
              <a:t>wsp:PolicyReference</a:t>
            </a:r>
            <a:r>
              <a:rPr lang="en-US" sz="1500" dirty="0" smtClean="0"/>
              <a:t> URI="oracle/wss11_saml20_token_with_message_protection_service_policy"</a:t>
            </a:r>
          </a:p>
          <a:p>
            <a:pPr>
              <a:buNone/>
            </a:pPr>
            <a:r>
              <a:rPr lang="en-US" sz="1500" dirty="0" smtClean="0"/>
              <a:t>                           </a:t>
            </a:r>
            <a:r>
              <a:rPr lang="en-US" sz="1500" dirty="0" smtClean="0"/>
              <a:t>orawsp:category</a:t>
            </a:r>
            <a:r>
              <a:rPr lang="en-US" sz="1500" dirty="0" smtClean="0"/>
              <a:t>="security" </a:t>
            </a:r>
            <a:r>
              <a:rPr lang="en-US" sz="1500" dirty="0" smtClean="0"/>
              <a:t>orawsp:status</a:t>
            </a:r>
            <a:r>
              <a:rPr lang="en-US" sz="1500" dirty="0" smtClean="0"/>
              <a:t>="enabled"/&gt;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Use Case – SAML 2.0</a:t>
            </a:r>
            <a:endParaRPr lang="en-US" dirty="0"/>
          </a:p>
        </p:txBody>
      </p:sp>
      <p:pic>
        <p:nvPicPr>
          <p:cNvPr id="4" name="Content Placeholder 3" descr="SAMLUseCa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0175" y="1658937"/>
            <a:ext cx="6343650" cy="45910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Nothing Mandated – Only Recommendations</a:t>
            </a:r>
          </a:p>
          <a:p>
            <a:pPr lvl="1"/>
            <a:r>
              <a:rPr lang="en-US" dirty="0" smtClean="0"/>
              <a:t>Service Providers all need to agree upon the same standards</a:t>
            </a:r>
          </a:p>
          <a:p>
            <a:pPr lvl="1"/>
            <a:r>
              <a:rPr lang="en-US" dirty="0" smtClean="0"/>
              <a:t>Mixed versions of SAML may be used</a:t>
            </a:r>
          </a:p>
          <a:p>
            <a:endParaRPr lang="en-US" dirty="0" smtClean="0"/>
          </a:p>
          <a:p>
            <a:r>
              <a:rPr lang="en-US" dirty="0" smtClean="0"/>
              <a:t>Hard </a:t>
            </a:r>
            <a:r>
              <a:rPr lang="en-US" dirty="0" smtClean="0"/>
              <a:t>to Determine the impacts of Change</a:t>
            </a:r>
          </a:p>
          <a:p>
            <a:pPr lvl="1"/>
            <a:r>
              <a:rPr lang="en-US" dirty="0" smtClean="0"/>
              <a:t> Hard to test from a securit</a:t>
            </a:r>
            <a:r>
              <a:rPr lang="en-US" dirty="0" smtClean="0"/>
              <a:t>y standpoint.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Difficult to </a:t>
            </a:r>
            <a:r>
              <a:rPr lang="en-US" dirty="0" smtClean="0"/>
              <a:t>configure</a:t>
            </a:r>
          </a:p>
          <a:p>
            <a:pPr lvl="1"/>
            <a:r>
              <a:rPr lang="en-US" dirty="0" smtClean="0"/>
              <a:t>Lots of moving pieces, hardware, software, </a:t>
            </a:r>
            <a:r>
              <a:rPr lang="en-US" dirty="0" smtClean="0"/>
              <a:t>keystore</a:t>
            </a:r>
            <a:r>
              <a:rPr lang="en-US" dirty="0" smtClean="0"/>
              <a:t>, and business elements.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large scale on demand systems with web services secured by SAML.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Further Investigate Shibboleth SSO use with SAML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Become fluent </a:t>
            </a:r>
            <a:r>
              <a:rPr lang="en-US" dirty="0" smtClean="0"/>
              <a:t>the various ways to secure web services using security policies in cloud computing environments.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NIST:</a:t>
            </a:r>
          </a:p>
          <a:p>
            <a:pPr>
              <a:buNone/>
            </a:pPr>
            <a:r>
              <a:rPr lang="en-US" sz="1200" dirty="0" smtClean="0"/>
              <a:t>Guide to Secure Web Services</a:t>
            </a:r>
          </a:p>
          <a:p>
            <a:pPr>
              <a:buNone/>
            </a:pPr>
            <a:r>
              <a:rPr lang="en-US" sz="1200" dirty="0" smtClean="0">
                <a:hlinkClick r:id="rId2"/>
              </a:rPr>
              <a:t>http://csrc.nist.gov/publications/nistpubs/800-95/SP800-95.pdf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OASIS: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Authorization Context for the OASIS Security Service Markup Language (SAML) V2.0</a:t>
            </a:r>
          </a:p>
          <a:p>
            <a:pPr>
              <a:buNone/>
            </a:pPr>
            <a:r>
              <a:rPr lang="en-US" sz="1200" dirty="0" smtClean="0">
                <a:hlinkClick r:id="rId3"/>
              </a:rPr>
              <a:t>http://docs.oasis-open.org/security/saml/v2.0/saml-authn-context-2.0-os.pdf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PAPERS: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Information Assurance Challenges and </a:t>
            </a:r>
            <a:r>
              <a:rPr lang="en-US" sz="1200" dirty="0" smtClean="0"/>
              <a:t>Stratagies</a:t>
            </a:r>
            <a:r>
              <a:rPr lang="en-US" sz="1200" dirty="0" smtClean="0"/>
              <a:t> for Securing SOA Environments and Web Services</a:t>
            </a:r>
          </a:p>
          <a:p>
            <a:pPr>
              <a:buNone/>
            </a:pPr>
            <a:r>
              <a:rPr lang="en-US" sz="1200" dirty="0" smtClean="0"/>
              <a:t>IEEE </a:t>
            </a:r>
            <a:r>
              <a:rPr lang="en-US" sz="1200" dirty="0" smtClean="0"/>
              <a:t>SysCon</a:t>
            </a:r>
            <a:r>
              <a:rPr lang="en-US" sz="1200" dirty="0" smtClean="0"/>
              <a:t> 2009 —3rd Annual IEEE International Systems Conference, 2009</a:t>
            </a:r>
          </a:p>
          <a:p>
            <a:pPr>
              <a:buNone/>
            </a:pPr>
            <a:r>
              <a:rPr lang="en-US" sz="1200" dirty="0" smtClean="0"/>
              <a:t>Vancouver, Canada, March 23–26, 2009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Combining Identity Federation With Payment:</a:t>
            </a:r>
          </a:p>
          <a:p>
            <a:pPr>
              <a:buNone/>
            </a:pPr>
            <a:r>
              <a:rPr lang="en-US" sz="1200" dirty="0" smtClean="0"/>
              <a:t>The SAML Based Payment Protocol</a:t>
            </a:r>
          </a:p>
          <a:p>
            <a:pPr>
              <a:buNone/>
            </a:pPr>
            <a:r>
              <a:rPr lang="en-US" sz="1200" dirty="0" smtClean="0"/>
              <a:t>2010 IEEE/IFIP Network Operations and Management Symposium - NOMS 2010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SAML?</a:t>
            </a:r>
          </a:p>
          <a:p>
            <a:pPr lvl="1"/>
            <a:r>
              <a:rPr lang="en-US" dirty="0" smtClean="0"/>
              <a:t>Security Assertion and Markup Language is an XML-based standard for exchanging authentication and authorization between security domains.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SAML abstracts the security away from platform architectures and vendor implementations.	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SAML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Versions of SAML have been released</a:t>
            </a:r>
          </a:p>
          <a:p>
            <a:pPr lvl="1"/>
            <a:r>
              <a:rPr lang="en-US" dirty="0" smtClean="0"/>
              <a:t>SAML 1.0  - November 2002</a:t>
            </a:r>
          </a:p>
          <a:p>
            <a:pPr lvl="1"/>
            <a:r>
              <a:rPr lang="en-US" dirty="0" smtClean="0"/>
              <a:t>SAML 1.1 – September 2003</a:t>
            </a:r>
          </a:p>
          <a:p>
            <a:pPr lvl="1"/>
            <a:r>
              <a:rPr lang="en-US" dirty="0" smtClean="0"/>
              <a:t>SAML 2.0 – March 2005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Originally a Product of OASIS Security Services Technical Committee</a:t>
            </a:r>
          </a:p>
          <a:p>
            <a:pPr lvl="1"/>
            <a:r>
              <a:rPr lang="en-US" dirty="0" smtClean="0"/>
              <a:t>SAML 2.0 Implements Much Stronger Federation Identity Management</a:t>
            </a:r>
          </a:p>
          <a:p>
            <a:pPr lvl="1"/>
            <a:r>
              <a:rPr lang="en-US" dirty="0" smtClean="0"/>
              <a:t>Liberty Alliance and Shibboleth Initiatives contributed to version 2.0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2.0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Protocols</a:t>
            </a:r>
          </a:p>
          <a:p>
            <a:pPr lvl="1"/>
            <a:r>
              <a:rPr lang="en-US" sz="1600" dirty="0" smtClean="0"/>
              <a:t>Assertion Query and Request Protocols</a:t>
            </a:r>
          </a:p>
          <a:p>
            <a:pPr lvl="1"/>
            <a:r>
              <a:rPr lang="en-US" sz="1600" dirty="0" smtClean="0"/>
              <a:t>Authentication Request Protocol</a:t>
            </a:r>
          </a:p>
          <a:p>
            <a:pPr lvl="1"/>
            <a:r>
              <a:rPr lang="en-US" sz="1600" dirty="0" smtClean="0"/>
              <a:t>Artifact Resolution Protocol</a:t>
            </a:r>
          </a:p>
          <a:p>
            <a:pPr lvl="1"/>
            <a:r>
              <a:rPr lang="en-US" sz="1600" dirty="0" smtClean="0"/>
              <a:t>Name Identifier Management Protocol</a:t>
            </a:r>
          </a:p>
          <a:p>
            <a:pPr lvl="1"/>
            <a:r>
              <a:rPr lang="en-US" sz="1600" dirty="0" smtClean="0"/>
              <a:t>Single Logout Protocol</a:t>
            </a:r>
          </a:p>
          <a:p>
            <a:r>
              <a:rPr lang="en-US" dirty="0" smtClean="0"/>
              <a:t>Bindings</a:t>
            </a:r>
          </a:p>
          <a:p>
            <a:pPr lvl="1"/>
            <a:r>
              <a:rPr lang="en-US" sz="1600" dirty="0" smtClean="0"/>
              <a:t>SAML SOAP Binding</a:t>
            </a:r>
          </a:p>
          <a:p>
            <a:pPr lvl="1"/>
            <a:r>
              <a:rPr lang="en-US" sz="1600" dirty="0" smtClean="0"/>
              <a:t>Reverse SOAP Binding</a:t>
            </a:r>
          </a:p>
          <a:p>
            <a:pPr lvl="1"/>
            <a:r>
              <a:rPr lang="en-US" sz="1600" dirty="0" smtClean="0"/>
              <a:t>HTTP Artifact Binding</a:t>
            </a:r>
          </a:p>
          <a:p>
            <a:pPr lvl="1"/>
            <a:r>
              <a:rPr lang="en-US" sz="1600" dirty="0" smtClean="0"/>
              <a:t>SAML URI Binding</a:t>
            </a:r>
          </a:p>
          <a:p>
            <a:r>
              <a:rPr lang="en-US" dirty="0" smtClean="0"/>
              <a:t>Profiles	</a:t>
            </a:r>
          </a:p>
          <a:p>
            <a:pPr lvl="1"/>
            <a:r>
              <a:rPr lang="en-US" sz="1600" dirty="0" smtClean="0"/>
              <a:t>SSO Profile – Most important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71600"/>
            <a:ext cx="259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Web Services </a:t>
            </a:r>
            <a:r>
              <a:rPr lang="en-US" dirty="0" smtClean="0"/>
              <a:t>Interact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Web Service Choreography</a:t>
            </a:r>
          </a:p>
          <a:p>
            <a:pPr lvl="1"/>
            <a:r>
              <a:rPr lang="en-US" dirty="0" smtClean="0"/>
              <a:t>Relationships between web services are dynamic</a:t>
            </a:r>
          </a:p>
          <a:p>
            <a:pPr lvl="1"/>
            <a:r>
              <a:rPr lang="en-US" dirty="0" smtClean="0"/>
              <a:t>Decisions are made between individual web services</a:t>
            </a:r>
          </a:p>
          <a:p>
            <a:pPr lvl="1"/>
            <a:r>
              <a:rPr lang="en-US" dirty="0" smtClean="0"/>
              <a:t>No single web service is in control</a:t>
            </a:r>
          </a:p>
          <a:p>
            <a:pPr lvl="1"/>
            <a:r>
              <a:rPr lang="en-US" dirty="0" smtClean="0"/>
              <a:t>Typically used when web services share information between domains</a:t>
            </a:r>
          </a:p>
          <a:p>
            <a:endParaRPr lang="en-US" dirty="0" smtClean="0"/>
          </a:p>
          <a:p>
            <a:r>
              <a:rPr lang="en-US" dirty="0" smtClean="0"/>
              <a:t>Web Service Orchestration</a:t>
            </a:r>
          </a:p>
          <a:p>
            <a:pPr lvl="1"/>
            <a:r>
              <a:rPr lang="en-US" dirty="0" smtClean="0"/>
              <a:t>Frequently Unified</a:t>
            </a:r>
          </a:p>
          <a:p>
            <a:pPr lvl="1"/>
            <a:r>
              <a:rPr lang="en-US" dirty="0" smtClean="0"/>
              <a:t>Typical design for web services within a domain.</a:t>
            </a:r>
          </a:p>
          <a:p>
            <a:pPr lvl="1"/>
            <a:r>
              <a:rPr lang="en-US" dirty="0" smtClean="0"/>
              <a:t>One Web Service typically in control of others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Choreography</a:t>
            </a:r>
            <a:endParaRPr lang="en-US" dirty="0"/>
          </a:p>
        </p:txBody>
      </p:sp>
      <p:pic>
        <p:nvPicPr>
          <p:cNvPr id="6" name="Content Placeholder 5" descr="Choriograp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7924800" cy="4953000"/>
          </a:xfrm>
          <a:ln w="9525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</a:t>
            </a:r>
            <a:r>
              <a:rPr lang="en-US" dirty="0" smtClean="0"/>
              <a:t>Orchistration</a:t>
            </a:r>
            <a:endParaRPr lang="en-US" dirty="0"/>
          </a:p>
        </p:txBody>
      </p:sp>
      <p:pic>
        <p:nvPicPr>
          <p:cNvPr id="6" name="Content Placeholder 5" descr="orchist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229600" cy="4953000"/>
          </a:xfrm>
          <a:ln>
            <a:solidFill>
              <a:schemeClr val="bg1">
                <a:alpha val="9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Use Case – SAML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Request a Resource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hlinkClick r:id="rId2"/>
              </a:rPr>
              <a:t>https://my.bank.com/myAccount</a:t>
            </a: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2. Respond With Form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&lt;form method="post" action="https://idp.example.org/SAML2/SSO/POST" ...&gt;</a:t>
            </a:r>
          </a:p>
          <a:p>
            <a:pPr>
              <a:buNone/>
            </a:pPr>
            <a:r>
              <a:rPr lang="en-US" sz="1500" dirty="0" smtClean="0"/>
              <a:t>	&lt;input type="hidden" name="</a:t>
            </a:r>
            <a:r>
              <a:rPr lang="en-US" sz="1500" dirty="0" smtClean="0"/>
              <a:t>SAMLRequest</a:t>
            </a:r>
            <a:r>
              <a:rPr lang="en-US" sz="1500" dirty="0" smtClean="0"/>
              <a:t>" value="request" /&gt; </a:t>
            </a:r>
          </a:p>
          <a:p>
            <a:pPr>
              <a:buNone/>
            </a:pPr>
            <a:r>
              <a:rPr lang="en-US" sz="1500" dirty="0" smtClean="0"/>
              <a:t>	  ... ………………..</a:t>
            </a:r>
          </a:p>
          <a:p>
            <a:pPr>
              <a:buNone/>
            </a:pPr>
            <a:r>
              <a:rPr lang="en-US" sz="1500" dirty="0" smtClean="0"/>
              <a:t>	&lt;input type="submit" value="Submit" /&gt; </a:t>
            </a:r>
          </a:p>
          <a:p>
            <a:pPr>
              <a:buNone/>
            </a:pPr>
            <a:r>
              <a:rPr lang="en-US" sz="1500" dirty="0" smtClean="0"/>
              <a:t>&lt;/form&gt; </a:t>
            </a:r>
          </a:p>
          <a:p>
            <a:pPr>
              <a:buNone/>
            </a:pPr>
            <a:r>
              <a:rPr lang="en-US" dirty="0" smtClean="0"/>
              <a:t>3. Request the SSO Service at Identity Provider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500" dirty="0" smtClean="0"/>
              <a:t>User agent issues POST Request to SSO Service</a:t>
            </a:r>
          </a:p>
          <a:p>
            <a:pPr>
              <a:buNone/>
            </a:pPr>
            <a:r>
              <a:rPr lang="en-US" sz="1500" dirty="0" smtClean="0"/>
              <a:t>	SSO service processes authentication request</a:t>
            </a:r>
          </a:p>
          <a:p>
            <a:pPr>
              <a:buNone/>
            </a:pPr>
            <a:r>
              <a:rPr lang="en-US" sz="1500" dirty="0" smtClean="0"/>
              <a:t>	User is Identified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Use Case – SAML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4. XHTML For is Given as Response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&lt;</a:t>
            </a:r>
            <a:r>
              <a:rPr lang="en-US" sz="1600" b="1" dirty="0" smtClean="0"/>
              <a:t>form</a:t>
            </a:r>
            <a:r>
              <a:rPr lang="en-US" sz="1600" dirty="0" smtClean="0"/>
              <a:t> method="post" action="https://sp.example.com/SAML2/SSO/POST" ...&gt; </a:t>
            </a:r>
          </a:p>
          <a:p>
            <a:pPr>
              <a:buNone/>
            </a:pPr>
            <a:r>
              <a:rPr lang="en-US" sz="1600" dirty="0" smtClean="0"/>
              <a:t>	&lt;</a:t>
            </a:r>
            <a:r>
              <a:rPr lang="en-US" sz="1600" b="1" dirty="0" smtClean="0"/>
              <a:t>input</a:t>
            </a:r>
            <a:r>
              <a:rPr lang="en-US" sz="1600" dirty="0" smtClean="0"/>
              <a:t> type="hidden" name="</a:t>
            </a:r>
            <a:r>
              <a:rPr lang="en-US" sz="1600" dirty="0" smtClean="0"/>
              <a:t>SAMLResponse</a:t>
            </a:r>
            <a:r>
              <a:rPr lang="en-US" sz="1600" dirty="0" smtClean="0"/>
              <a:t>" value="response" /&gt; </a:t>
            </a:r>
          </a:p>
          <a:p>
            <a:pPr>
              <a:buNone/>
            </a:pPr>
            <a:r>
              <a:rPr lang="en-US" sz="1600" dirty="0" smtClean="0"/>
              <a:t>	... </a:t>
            </a:r>
          </a:p>
          <a:p>
            <a:pPr>
              <a:buNone/>
            </a:pPr>
            <a:r>
              <a:rPr lang="en-US" sz="1600" dirty="0" smtClean="0"/>
              <a:t>	&lt;</a:t>
            </a:r>
            <a:r>
              <a:rPr lang="en-US" sz="1600" b="1" dirty="0" smtClean="0"/>
              <a:t>input</a:t>
            </a:r>
            <a:r>
              <a:rPr lang="en-US" sz="1600" dirty="0" smtClean="0"/>
              <a:t> type="submit" value="Submit" /&gt; </a:t>
            </a:r>
          </a:p>
          <a:p>
            <a:pPr>
              <a:buNone/>
            </a:pPr>
            <a:r>
              <a:rPr lang="en-US" sz="1600" dirty="0" smtClean="0"/>
              <a:t>&lt;/</a:t>
            </a:r>
            <a:r>
              <a:rPr lang="en-US" sz="1600" b="1" dirty="0" smtClean="0"/>
              <a:t>form</a:t>
            </a:r>
            <a:r>
              <a:rPr lang="en-US" sz="1600" dirty="0" smtClean="0"/>
              <a:t>&gt;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Request Assertion Consumer Service at SP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User Agent issues POST request  at the service provider.</a:t>
            </a:r>
          </a:p>
          <a:p>
            <a:pPr>
              <a:buNone/>
            </a:pPr>
            <a:r>
              <a:rPr lang="en-US" sz="1500" dirty="0" smtClean="0"/>
              <a:t>Value of  </a:t>
            </a:r>
            <a:r>
              <a:rPr lang="en-US" sz="1500" dirty="0" smtClean="0"/>
              <a:t>SAMLResponse</a:t>
            </a:r>
            <a:r>
              <a:rPr lang="en-US" sz="1500" dirty="0" smtClean="0"/>
              <a:t>  parameter is read from XHTML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6. User Agent is Redirected to Target Resource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500" dirty="0" smtClean="0"/>
              <a:t> Process Response</a:t>
            </a:r>
          </a:p>
          <a:p>
            <a:pPr>
              <a:buNone/>
            </a:pPr>
            <a:r>
              <a:rPr lang="en-US" sz="1500" dirty="0" smtClean="0"/>
              <a:t>	Create Security Context at SP</a:t>
            </a:r>
          </a:p>
          <a:p>
            <a:pPr>
              <a:buNone/>
            </a:pPr>
            <a:r>
              <a:rPr lang="en-US" sz="1500" dirty="0" smtClean="0"/>
              <a:t>	Redirect user agent to Target Resource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797</TotalTime>
  <Words>507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              CS5260 advanced internet and web systems  Securing Web Services with SamL </vt:lpstr>
      <vt:lpstr>What is SAML?</vt:lpstr>
      <vt:lpstr>History of SAML </vt:lpstr>
      <vt:lpstr>SAML 2.0 Anatomy</vt:lpstr>
      <vt:lpstr>How Web Services Interact</vt:lpstr>
      <vt:lpstr>Web Service Choreography</vt:lpstr>
      <vt:lpstr>Web Service Orchistration</vt:lpstr>
      <vt:lpstr>SAML Use Case – SAML 2.0</vt:lpstr>
      <vt:lpstr>SAML Use Case – SAML 2.0</vt:lpstr>
      <vt:lpstr>SAML Use Case – SAML 2.0</vt:lpstr>
      <vt:lpstr>SAML Use Case – SAML 2.0</vt:lpstr>
      <vt:lpstr>SAML Conclusions</vt:lpstr>
      <vt:lpstr>Future Work</vt:lpstr>
      <vt:lpstr>Primary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cfoster</dc:creator>
  <cp:lastModifiedBy>cfoster</cp:lastModifiedBy>
  <cp:revision>67</cp:revision>
  <dcterms:created xsi:type="dcterms:W3CDTF">2010-12-05T15:59:45Z</dcterms:created>
  <dcterms:modified xsi:type="dcterms:W3CDTF">2011-05-04T20:27:54Z</dcterms:modified>
</cp:coreProperties>
</file>