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57" r:id="rId3"/>
    <p:sldId id="258" r:id="rId4"/>
    <p:sldId id="285" r:id="rId5"/>
    <p:sldId id="286" r:id="rId6"/>
    <p:sldId id="280" r:id="rId7"/>
    <p:sldId id="279" r:id="rId8"/>
    <p:sldId id="260" r:id="rId9"/>
    <p:sldId id="283" r:id="rId10"/>
    <p:sldId id="282" r:id="rId11"/>
    <p:sldId id="261" r:id="rId12"/>
    <p:sldId id="284" r:id="rId13"/>
    <p:sldId id="262" r:id="rId14"/>
    <p:sldId id="263" r:id="rId15"/>
    <p:sldId id="281" r:id="rId16"/>
    <p:sldId id="277" r:id="rId17"/>
    <p:sldId id="28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98333" autoAdjust="0"/>
  </p:normalViewPr>
  <p:slideViewPr>
    <p:cSldViewPr>
      <p:cViewPr varScale="1">
        <p:scale>
          <a:sx n="78" d="100"/>
          <a:sy n="78" d="100"/>
        </p:scale>
        <p:origin x="-9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836027-9C0F-414D-BDA7-108D7DDD54DC}" type="datetimeFigureOut">
              <a:rPr lang="en-US" smtClean="0"/>
              <a:pPr/>
              <a:t>5/3/2010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0D2E3-C73A-442B-A1D9-0B9263C769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4"/>
          <p:cNvSpPr>
            <a:spLocks noGrp="1" noChangeArrowheads="1"/>
          </p:cNvSpPr>
          <p:nvPr>
            <p:ph type="sldNum"/>
          </p:nvPr>
        </p:nvSpPr>
        <p:spPr>
          <a:ln/>
        </p:spPr>
        <p:txBody>
          <a:bodyPr/>
          <a:lstStyle/>
          <a:p>
            <a:fld id="{574798E6-7C30-40B9-A105-8AC10B665694}" type="slidenum">
              <a:rPr lang="en-GB"/>
              <a:pPr/>
              <a:t>5</a:t>
            </a:fld>
            <a:endParaRPr lang="en-GB"/>
          </a:p>
        </p:txBody>
      </p:sp>
      <p:sp>
        <p:nvSpPr>
          <p:cNvPr id="5324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3250" name="Text Box 2"/>
          <p:cNvSpPr txBox="1">
            <a:spLocks noGrp="1" noChangeArrowheads="1"/>
          </p:cNvSpPr>
          <p:nvPr>
            <p:ph type="body"/>
          </p:nvPr>
        </p:nvSpPr>
        <p:spPr bwMode="auto">
          <a:xfrm>
            <a:off x="685800" y="4343400"/>
            <a:ext cx="5486400" cy="4743450"/>
          </a:xfrm>
          <a:prstGeom prst="rect">
            <a:avLst/>
          </a:prstGeom>
          <a:noFill/>
          <a:ln>
            <a:round/>
            <a:headEnd/>
            <a:tailEnd/>
          </a:ln>
        </p:spPr>
        <p:txBody>
          <a:bodyPr/>
          <a:lstStyle/>
          <a:p>
            <a:pPr eaLnBrk="1" hangingPunct="1">
              <a:lnSpc>
                <a:spcPct val="90000"/>
              </a:lnSpc>
              <a:spcBef>
                <a:spcPct val="0"/>
              </a:spcBef>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000" dirty="0">
                <a:latin typeface="Calibri" pitchFamily="32" charset="0"/>
                <a:ea typeface="MS Gothic" charset="-128"/>
              </a:rPr>
              <a:t>Elastic – Amazon EC2 enables you to increase or decrease capacity within minutes, not hours or days. You can commission one, hundreds or even thousands of server instances simultaneously. Of course, because this is all controlled with web service APIs, your application can automatically scale itself up and down depending on its needs.</a:t>
            </a:r>
          </a:p>
          <a:p>
            <a:pPr eaLnBrk="1" hangingPunct="1">
              <a:lnSpc>
                <a:spcPct val="90000"/>
              </a:lnSpc>
              <a:spcBef>
                <a:spcPct val="0"/>
              </a:spcBef>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000" dirty="0">
                <a:latin typeface="Calibri" pitchFamily="32" charset="0"/>
                <a:ea typeface="MS Gothic" charset="-128"/>
              </a:rPr>
              <a:t>Completely Controlled – You have complete control of your instances. You have root access to each one, and you can interact with them as you would any machine. Instances can be rebooted remotely using web service APIs. You also have access to console output of your instances.</a:t>
            </a:r>
          </a:p>
          <a:p>
            <a:pPr eaLnBrk="1" hangingPunct="1">
              <a:lnSpc>
                <a:spcPct val="90000"/>
              </a:lnSpc>
              <a:spcBef>
                <a:spcPct val="0"/>
              </a:spcBef>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000" dirty="0">
                <a:latin typeface="Calibri" pitchFamily="32" charset="0"/>
                <a:ea typeface="MS Gothic" charset="-128"/>
              </a:rPr>
              <a:t>Flexible – You have the choice of multiple instance types, operating systems, and software packages. Amazon EC2 allows you to select a configuration of memory, CPU, and instance storage that is optimal for your choice of operating system and application. For example, your choice of operating systems includes numerous Linux distributions, Microsoft Windows Server and </a:t>
            </a:r>
            <a:r>
              <a:rPr lang="en-GB" sz="1000" dirty="0" err="1">
                <a:latin typeface="Calibri" pitchFamily="32" charset="0"/>
                <a:ea typeface="MS Gothic" charset="-128"/>
              </a:rPr>
              <a:t>OpenSolaris</a:t>
            </a:r>
            <a:r>
              <a:rPr lang="en-GB" sz="1000" dirty="0">
                <a:latin typeface="Calibri" pitchFamily="32" charset="0"/>
                <a:ea typeface="MS Gothic" charset="-128"/>
              </a:rPr>
              <a:t>.</a:t>
            </a:r>
          </a:p>
          <a:p>
            <a:pPr eaLnBrk="1" hangingPunct="1">
              <a:lnSpc>
                <a:spcPct val="90000"/>
              </a:lnSpc>
              <a:spcBef>
                <a:spcPct val="0"/>
              </a:spcBef>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000" dirty="0">
                <a:latin typeface="Calibri" pitchFamily="32" charset="0"/>
                <a:ea typeface="MS Gothic" charset="-128"/>
              </a:rPr>
              <a:t>Designed for use with other Amazon Web Services – Amazon EC2 works in conjunction with Amazon Simple Storage Service (Amazon S3), Amazon </a:t>
            </a:r>
            <a:r>
              <a:rPr lang="en-GB" sz="1000" dirty="0" err="1">
                <a:latin typeface="Calibri" pitchFamily="32" charset="0"/>
                <a:ea typeface="MS Gothic" charset="-128"/>
              </a:rPr>
              <a:t>SimpleDB</a:t>
            </a:r>
            <a:r>
              <a:rPr lang="en-GB" sz="1000" dirty="0">
                <a:latin typeface="Calibri" pitchFamily="32" charset="0"/>
                <a:ea typeface="MS Gothic" charset="-128"/>
              </a:rPr>
              <a:t> and Amazon Simple Queue Service (Amazon SQS) to provide a complete solution for computing, query processing and storage across a wide range of applications.</a:t>
            </a:r>
          </a:p>
          <a:p>
            <a:pPr eaLnBrk="1" hangingPunct="1">
              <a:lnSpc>
                <a:spcPct val="90000"/>
              </a:lnSpc>
              <a:spcBef>
                <a:spcPct val="0"/>
              </a:spcBef>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000" dirty="0">
                <a:latin typeface="Calibri" pitchFamily="32" charset="0"/>
                <a:ea typeface="MS Gothic" charset="-128"/>
              </a:rPr>
              <a:t>Reliable – Amazon EC2 offers a highly reliable environment where replacement instances can be rapidly and predictably commissioned. The service runs within Amazon’s proven network infrastructure and </a:t>
            </a:r>
            <a:r>
              <a:rPr lang="en-GB" sz="1000" dirty="0" err="1">
                <a:latin typeface="Calibri" pitchFamily="32" charset="0"/>
                <a:ea typeface="MS Gothic" charset="-128"/>
              </a:rPr>
              <a:t>datacenters</a:t>
            </a:r>
            <a:r>
              <a:rPr lang="en-GB" sz="1000" dirty="0">
                <a:latin typeface="Calibri" pitchFamily="32" charset="0"/>
                <a:ea typeface="MS Gothic" charset="-128"/>
              </a:rPr>
              <a:t>. The Amazon EC2 Service Level Agreement commitment is 99.95% availability for each Amazon EC2 Region.</a:t>
            </a:r>
          </a:p>
          <a:p>
            <a:pPr eaLnBrk="1" hangingPunct="1">
              <a:lnSpc>
                <a:spcPct val="90000"/>
              </a:lnSpc>
              <a:spcBef>
                <a:spcPct val="0"/>
              </a:spcBef>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000" dirty="0">
                <a:latin typeface="Calibri" pitchFamily="32" charset="0"/>
                <a:ea typeface="MS Gothic" charset="-128"/>
              </a:rPr>
              <a:t>Secure – Amazon EC2 provides web service interfaces to configure firewall settings that control network access to and between groups of instances.</a:t>
            </a:r>
          </a:p>
          <a:p>
            <a:pPr eaLnBrk="1" hangingPunct="1">
              <a:lnSpc>
                <a:spcPct val="90000"/>
              </a:lnSpc>
              <a:spcBef>
                <a:spcPct val="0"/>
              </a:spcBef>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000" dirty="0">
                <a:latin typeface="Calibri" pitchFamily="32" charset="0"/>
                <a:ea typeface="MS Gothic" charset="-128"/>
              </a:rPr>
              <a:t>Inexpensive – Amazon EC2 passes on to you the financial benefits of Amazon’s scale. You pay a very low rate for the compute capacity you actually consume. On-Demand Instances – On-Demand Instances let you pay for compute capacity by the hour with no long-term commitments. This frees you from the costs and complexities of planning, purchasing, and maintaining hardware and transforms what are commonly large fixed costs into much smaller variable costs. On-Demand Instances also remove the need to buy “safety net” capacity to handle periodic traffic spikes.</a:t>
            </a:r>
          </a:p>
          <a:p>
            <a:pPr eaLnBrk="1" hangingPunct="1">
              <a:lnSpc>
                <a:spcPct val="90000"/>
              </a:lnSpc>
              <a:spcBef>
                <a:spcPct val="0"/>
              </a:spcBef>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000" dirty="0">
                <a:latin typeface="Calibri" pitchFamily="32" charset="0"/>
                <a:ea typeface="MS Gothic" charset="-128"/>
              </a:rPr>
              <a:t>Reserved Instances – Reserved Instances give you the option to make a low, one-time payment for each instance you want to reserve and in turn receive a significant discount on the hourly usage charge for that instance. After the one-time payment for an instance, that instance is reserved for you, and you have no further obligation; you may choose to run that instance for the discounted usage rate for the duration of your term, or when you do not use the instance, you will not pay usage charges on it.</a:t>
            </a:r>
          </a:p>
          <a:p>
            <a:pPr eaLnBrk="1" hangingPunct="1">
              <a:lnSpc>
                <a:spcPct val="90000"/>
              </a:lnSpc>
              <a:spcBef>
                <a:spcPct val="0"/>
              </a:spcBef>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000" dirty="0">
              <a:latin typeface="Calibri" pitchFamily="32" charset="0"/>
              <a:ea typeface="MS Gothic" charset="-128"/>
            </a:endParaRPr>
          </a:p>
        </p:txBody>
      </p:sp>
      <p:sp>
        <p:nvSpPr>
          <p:cNvPr id="53251"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lnSpc>
                <a:spcPct val="100000"/>
              </a:lnSpc>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AB83FEE-7A21-405A-8E95-1CA5F43560CF}" type="slidenum">
              <a:rPr lang="en-GB" sz="1200">
                <a:solidFill>
                  <a:srgbClr val="000000"/>
                </a:solidFill>
                <a:latin typeface="Calibri" pitchFamily="32" charset="0"/>
              </a:rPr>
              <a:pPr algn="r">
                <a:lnSpc>
                  <a:spcPct val="100000"/>
                </a:lnSpc>
                <a:buFont typeface="Calibri"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GB" sz="1200">
              <a:solidFill>
                <a:srgbClr val="000000"/>
              </a:solidFill>
              <a:latin typeface="Calibri" pitchFamily="3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5/3/2010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aws.amazon.com/ib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docs.amazonwebservices.com/AWSEC2/2009-10-31/UserGuide/" TargetMode="External"/><Relationship Id="rId7" Type="http://schemas.openxmlformats.org/officeDocument/2006/relationships/hyperlink" Target="http://docs.amazonwebservices.com/AWSEC2/2007-08-29/GettingStartedGuide/putty.html" TargetMode="External"/><Relationship Id="rId2" Type="http://schemas.openxmlformats.org/officeDocument/2006/relationships/hyperlink" Target="http://docs.amazonwebservices.com/AWSEC2/2009-11-30/GettingStartedGuide/" TargetMode="External"/><Relationship Id="rId1" Type="http://schemas.openxmlformats.org/officeDocument/2006/relationships/slideLayout" Target="../slideLayouts/slideLayout2.xml"/><Relationship Id="rId6" Type="http://schemas.openxmlformats.org/officeDocument/2006/relationships/hyperlink" Target="https://developer.amazonwebservices.com/connect/message.jspa?messageID=167534" TargetMode="External"/><Relationship Id="rId5" Type="http://schemas.openxmlformats.org/officeDocument/2006/relationships/hyperlink" Target="http://ec2-downloads.s3.amazonaws.com/BootFromEBSGSGGuide.pdf" TargetMode="External"/><Relationship Id="rId4" Type="http://schemas.openxmlformats.org/officeDocument/2006/relationships/hyperlink" Target="http://developer.amazonwebservices.com/connect/entry.jspa?externalID=1233&amp;categoryID=17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jumta\Documents\Camtasia%20Studio\Amazon%20EC2%20Instance%20Launch\ec2_04_05_2010.wm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ailto:root@ec2-67-202-51-223.compute-1.amazonaws.com"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981200"/>
            <a:ext cx="7406640" cy="1472184"/>
          </a:xfrm>
        </p:spPr>
        <p:txBody>
          <a:bodyPr>
            <a:normAutofit fontScale="90000"/>
          </a:bodyPr>
          <a:lstStyle/>
          <a:p>
            <a:r>
              <a:rPr lang="en-US" dirty="0" smtClean="0"/>
              <a:t>ANALYSIS OF CLOUD COMPUTING SERVICES USING AMAZON EC2</a:t>
            </a:r>
            <a:br>
              <a:rPr lang="en-US" dirty="0" smtClean="0"/>
            </a:br>
            <a:endParaRPr lang="en-US" dirty="0"/>
          </a:p>
        </p:txBody>
      </p:sp>
      <p:sp>
        <p:nvSpPr>
          <p:cNvPr id="3" name="Subtitle 2"/>
          <p:cNvSpPr>
            <a:spLocks noGrp="1"/>
          </p:cNvSpPr>
          <p:nvPr>
            <p:ph type="subTitle" idx="1"/>
          </p:nvPr>
        </p:nvSpPr>
        <p:spPr>
          <a:xfrm>
            <a:off x="1371600" y="4724400"/>
            <a:ext cx="7406640" cy="1752600"/>
          </a:xfrm>
        </p:spPr>
        <p:txBody>
          <a:bodyPr>
            <a:normAutofit/>
          </a:bodyPr>
          <a:lstStyle/>
          <a:p>
            <a:r>
              <a:rPr lang="en-US" sz="2400" dirty="0" smtClean="0"/>
              <a:t>CS 526 : Project Presentation </a:t>
            </a:r>
          </a:p>
          <a:p>
            <a:r>
              <a:rPr lang="en-US" sz="2400" dirty="0" smtClean="0"/>
              <a:t>MOUNIKA NAMBURU</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err="1" smtClean="0"/>
              <a:t>ElasticFox</a:t>
            </a:r>
            <a:r>
              <a:rPr lang="en-US" dirty="0" smtClean="0"/>
              <a:t> Firefox extension</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143000" y="1143000"/>
            <a:ext cx="7467600" cy="54929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6858000" cy="487362"/>
          </a:xfrm>
        </p:spPr>
        <p:txBody>
          <a:bodyPr>
            <a:normAutofit fontScale="90000"/>
          </a:bodyPr>
          <a:lstStyle/>
          <a:p>
            <a:r>
              <a:rPr lang="en-US" dirty="0" smtClean="0"/>
              <a:t>Creating Users</a:t>
            </a:r>
            <a:endParaRPr lang="en-US" dirty="0"/>
          </a:p>
        </p:txBody>
      </p:sp>
      <p:sp>
        <p:nvSpPr>
          <p:cNvPr id="3" name="Content Placeholder 2"/>
          <p:cNvSpPr>
            <a:spLocks noGrp="1"/>
          </p:cNvSpPr>
          <p:nvPr>
            <p:ph idx="1"/>
          </p:nvPr>
        </p:nvSpPr>
        <p:spPr>
          <a:xfrm>
            <a:off x="1066800" y="914400"/>
            <a:ext cx="7848600" cy="6096000"/>
          </a:xfrm>
        </p:spPr>
        <p:txBody>
          <a:bodyPr>
            <a:normAutofit/>
          </a:bodyPr>
          <a:lstStyle/>
          <a:p>
            <a:r>
              <a:rPr lang="en-US" sz="2400" dirty="0" smtClean="0"/>
              <a:t>Get public and private keys for a user (</a:t>
            </a:r>
            <a:r>
              <a:rPr lang="en-US" sz="2400" dirty="0" err="1" smtClean="0"/>
              <a:t>puttygen</a:t>
            </a:r>
            <a:r>
              <a:rPr lang="en-US" sz="2400" dirty="0" smtClean="0"/>
              <a:t>)</a:t>
            </a:r>
          </a:p>
          <a:p>
            <a:r>
              <a:rPr lang="en-US" sz="2400" dirty="0" smtClean="0"/>
              <a:t>Transfer the public keys to your instance</a:t>
            </a:r>
          </a:p>
          <a:p>
            <a:endParaRPr lang="en-US" sz="2400" dirty="0" smtClean="0"/>
          </a:p>
          <a:p>
            <a:endParaRPr lang="en-US" sz="2400" dirty="0" smtClean="0"/>
          </a:p>
          <a:p>
            <a:r>
              <a:rPr lang="en-US" sz="2400" dirty="0" smtClean="0"/>
              <a:t>Add new users to your instance and perform some steps:</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Connect to the instance with your private key</a:t>
            </a:r>
          </a:p>
        </p:txBody>
      </p:sp>
      <p:pic>
        <p:nvPicPr>
          <p:cNvPr id="2050" name="Picture 2" descr="C:\Users\jumta\Desktop\usertransfer.jpg"/>
          <p:cNvPicPr>
            <a:picLocks noChangeAspect="1" noChangeArrowheads="1"/>
          </p:cNvPicPr>
          <p:nvPr/>
        </p:nvPicPr>
        <p:blipFill>
          <a:blip r:embed="rId2" cstate="print"/>
          <a:srcRect/>
          <a:stretch>
            <a:fillRect/>
          </a:stretch>
        </p:blipFill>
        <p:spPr bwMode="auto">
          <a:xfrm>
            <a:off x="1066800" y="1905000"/>
            <a:ext cx="7696200" cy="811306"/>
          </a:xfrm>
          <a:prstGeom prst="rect">
            <a:avLst/>
          </a:prstGeom>
          <a:noFill/>
        </p:spPr>
      </p:pic>
      <p:pic>
        <p:nvPicPr>
          <p:cNvPr id="2051" name="Picture 3" descr="C:\Users\jumta\Desktop\usersteps.jpg"/>
          <p:cNvPicPr>
            <a:picLocks noChangeAspect="1" noChangeArrowheads="1"/>
          </p:cNvPicPr>
          <p:nvPr/>
        </p:nvPicPr>
        <p:blipFill>
          <a:blip r:embed="rId3" cstate="print"/>
          <a:srcRect/>
          <a:stretch>
            <a:fillRect/>
          </a:stretch>
        </p:blipFill>
        <p:spPr bwMode="auto">
          <a:xfrm>
            <a:off x="1143000" y="3200400"/>
            <a:ext cx="7696200" cy="3048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lstStyle/>
          <a:p>
            <a:r>
              <a:rPr lang="en-US" dirty="0" smtClean="0"/>
              <a:t>Elastic Block Store &amp; Elastic IP</a:t>
            </a:r>
            <a:endParaRPr lang="en-US" dirty="0"/>
          </a:p>
        </p:txBody>
      </p:sp>
      <p:sp>
        <p:nvSpPr>
          <p:cNvPr id="3" name="Content Placeholder 2"/>
          <p:cNvSpPr>
            <a:spLocks noGrp="1"/>
          </p:cNvSpPr>
          <p:nvPr>
            <p:ph idx="1"/>
          </p:nvPr>
        </p:nvSpPr>
        <p:spPr>
          <a:xfrm>
            <a:off x="990600" y="1143000"/>
            <a:ext cx="7924800" cy="5410200"/>
          </a:xfrm>
        </p:spPr>
        <p:txBody>
          <a:bodyPr>
            <a:normAutofit fontScale="70000" lnSpcReduction="20000"/>
          </a:bodyPr>
          <a:lstStyle/>
          <a:p>
            <a:r>
              <a:rPr lang="en-GB" dirty="0" smtClean="0">
                <a:solidFill>
                  <a:srgbClr val="000000"/>
                </a:solidFill>
              </a:rPr>
              <a:t>Amazon EBS volumes can be created in a particular Availability Zone and can be from 1 GB to 1 TB in size.</a:t>
            </a:r>
          </a:p>
          <a:p>
            <a:r>
              <a:rPr lang="en-US" dirty="0" smtClean="0"/>
              <a:t>Resize</a:t>
            </a:r>
          </a:p>
          <a:p>
            <a:pPr lvl="1"/>
            <a:r>
              <a:rPr lang="en-US" dirty="0" smtClean="0"/>
              <a:t>Get root EBS volume id and availability zone</a:t>
            </a:r>
          </a:p>
          <a:p>
            <a:pPr lvl="1"/>
            <a:r>
              <a:rPr lang="en-US" dirty="0" smtClean="0"/>
              <a:t>Stop the instance and detach the original volume from it</a:t>
            </a:r>
          </a:p>
          <a:p>
            <a:pPr lvl="1"/>
            <a:r>
              <a:rPr lang="en-US" dirty="0" smtClean="0"/>
              <a:t>Create a snapshot of the original volume</a:t>
            </a:r>
          </a:p>
          <a:p>
            <a:pPr lvl="1"/>
            <a:r>
              <a:rPr lang="en-US" dirty="0" smtClean="0"/>
              <a:t>Create a new volume from the snapshot, specifying a size</a:t>
            </a:r>
          </a:p>
          <a:p>
            <a:pPr lvl="1"/>
            <a:r>
              <a:rPr lang="en-US" dirty="0" smtClean="0"/>
              <a:t>Attach the new volume to the instance</a:t>
            </a:r>
          </a:p>
          <a:p>
            <a:pPr lvl="1"/>
            <a:r>
              <a:rPr lang="en-US" dirty="0" smtClean="0"/>
              <a:t>Connect to the instance with </a:t>
            </a:r>
            <a:r>
              <a:rPr lang="en-US" dirty="0" err="1" smtClean="0"/>
              <a:t>ssh</a:t>
            </a:r>
            <a:r>
              <a:rPr lang="en-US" dirty="0" smtClean="0"/>
              <a:t> and resize the root file system to fill the new EBS volume</a:t>
            </a:r>
          </a:p>
          <a:p>
            <a:r>
              <a:rPr lang="en-GB" dirty="0" smtClean="0">
                <a:solidFill>
                  <a:srgbClr val="000000"/>
                </a:solidFill>
              </a:rPr>
              <a:t>Elastic IP addresses are static IP addresses designed for dynamic cloud computing. </a:t>
            </a:r>
          </a:p>
          <a:p>
            <a:pPr lvl="1"/>
            <a:r>
              <a:rPr lang="en-GB" dirty="0" smtClean="0">
                <a:solidFill>
                  <a:srgbClr val="000000"/>
                </a:solidFill>
              </a:rPr>
              <a:t>associated with your account not a particular instance</a:t>
            </a:r>
          </a:p>
          <a:p>
            <a:pPr lvl="1"/>
            <a:r>
              <a:rPr lang="en-GB" dirty="0" smtClean="0">
                <a:solidFill>
                  <a:srgbClr val="000000"/>
                </a:solidFill>
              </a:rPr>
              <a:t>you control that address until you choose to explicitly release it</a:t>
            </a:r>
            <a:endParaRPr lang="en-US" dirty="0" smtClean="0"/>
          </a:p>
          <a:p>
            <a:r>
              <a:rPr lang="en-US" dirty="0" err="1" smtClean="0"/>
              <a:t>CloudFront</a:t>
            </a:r>
            <a:r>
              <a:rPr lang="en-US" dirty="0" smtClean="0"/>
              <a:t> and Amazon S3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543800" cy="868362"/>
          </a:xfrm>
        </p:spPr>
        <p:txBody>
          <a:bodyPr>
            <a:normAutofit/>
          </a:bodyPr>
          <a:lstStyle/>
          <a:p>
            <a:r>
              <a:rPr lang="en-US" dirty="0" smtClean="0"/>
              <a:t>Auto Start &amp; Stop</a:t>
            </a:r>
            <a:endParaRPr lang="en-US" dirty="0"/>
          </a:p>
        </p:txBody>
      </p:sp>
      <p:sp>
        <p:nvSpPr>
          <p:cNvPr id="5" name="Content Placeholder 4"/>
          <p:cNvSpPr>
            <a:spLocks noGrp="1"/>
          </p:cNvSpPr>
          <p:nvPr>
            <p:ph idx="1"/>
          </p:nvPr>
        </p:nvSpPr>
        <p:spPr>
          <a:xfrm>
            <a:off x="990600" y="1143000"/>
            <a:ext cx="7696200" cy="5562600"/>
          </a:xfrm>
        </p:spPr>
        <p:txBody>
          <a:bodyPr>
            <a:normAutofit/>
          </a:bodyPr>
          <a:lstStyle/>
          <a:p>
            <a:pPr>
              <a:buNone/>
            </a:pPr>
            <a:r>
              <a:rPr lang="en-US" sz="2400" dirty="0" smtClean="0"/>
              <a:t>at &amp; </a:t>
            </a:r>
            <a:r>
              <a:rPr lang="en-US" sz="2400" dirty="0" err="1" smtClean="0"/>
              <a:t>cron</a:t>
            </a:r>
            <a:r>
              <a:rPr lang="en-US" sz="2400" dirty="0" smtClean="0"/>
              <a:t> commands in </a:t>
            </a:r>
            <a:r>
              <a:rPr lang="en-US" sz="2400" dirty="0" err="1" smtClean="0"/>
              <a:t>linux</a:t>
            </a: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err="1" smtClean="0"/>
              <a:t>crontab</a:t>
            </a:r>
            <a:r>
              <a:rPr lang="en-US" sz="2400" dirty="0" smtClean="0"/>
              <a:t> –e to create a new </a:t>
            </a:r>
            <a:r>
              <a:rPr lang="en-US" sz="2400" dirty="0" err="1" smtClean="0"/>
              <a:t>cron</a:t>
            </a:r>
            <a:r>
              <a:rPr lang="en-US" sz="2400" dirty="0" smtClean="0"/>
              <a:t> job</a:t>
            </a:r>
          </a:p>
          <a:p>
            <a:pPr>
              <a:buNone/>
            </a:pPr>
            <a:r>
              <a:rPr lang="en-US" sz="2400" dirty="0" smtClean="0"/>
              <a:t>at command in Windows:</a:t>
            </a:r>
          </a:p>
          <a:p>
            <a:r>
              <a:rPr lang="en-US" sz="2400" dirty="0" smtClean="0"/>
              <a:t>c:&gt; at 1:00am c:\admutils\psshutdown.exe -s -f -c -t 10</a:t>
            </a:r>
          </a:p>
          <a:p>
            <a:pPr>
              <a:buNone/>
            </a:pPr>
            <a:endParaRPr lang="en-US" dirty="0" smtClean="0"/>
          </a:p>
          <a:p>
            <a:pPr>
              <a:buNone/>
            </a:pPr>
            <a:endParaRPr lang="en-US" dirty="0"/>
          </a:p>
        </p:txBody>
      </p:sp>
      <p:pic>
        <p:nvPicPr>
          <p:cNvPr id="3074" name="Picture 2" descr="C:\Users\jumta\Desktop\autostop.jpg"/>
          <p:cNvPicPr>
            <a:picLocks noChangeAspect="1" noChangeArrowheads="1"/>
          </p:cNvPicPr>
          <p:nvPr/>
        </p:nvPicPr>
        <p:blipFill>
          <a:blip r:embed="rId2" cstate="print"/>
          <a:srcRect/>
          <a:stretch>
            <a:fillRect/>
          </a:stretch>
        </p:blipFill>
        <p:spPr bwMode="auto">
          <a:xfrm>
            <a:off x="1219199" y="1620820"/>
            <a:ext cx="7889297" cy="2417780"/>
          </a:xfrm>
          <a:prstGeom prst="rect">
            <a:avLst/>
          </a:prstGeom>
          <a:noFill/>
        </p:spPr>
      </p:pic>
      <p:cxnSp>
        <p:nvCxnSpPr>
          <p:cNvPr id="9" name="Straight Arrow Connector 8"/>
          <p:cNvCxnSpPr/>
          <p:nvPr/>
        </p:nvCxnSpPr>
        <p:spPr>
          <a:xfrm rot="10800000" flipV="1">
            <a:off x="6477000" y="5486400"/>
            <a:ext cx="914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7505700" y="5676900"/>
            <a:ext cx="457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4800600" y="5486400"/>
            <a:ext cx="2286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2895600" y="5486400"/>
            <a:ext cx="3886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905000" y="5934670"/>
            <a:ext cx="1219200" cy="923330"/>
          </a:xfrm>
          <a:prstGeom prst="rect">
            <a:avLst/>
          </a:prstGeom>
          <a:noFill/>
        </p:spPr>
        <p:txBody>
          <a:bodyPr wrap="square" rtlCol="0">
            <a:spAutoFit/>
          </a:bodyPr>
          <a:lstStyle/>
          <a:p>
            <a:r>
              <a:rPr lang="en-US" dirty="0" smtClean="0"/>
              <a:t>Shutdown or –r for reboot</a:t>
            </a:r>
            <a:endParaRPr lang="en-US" dirty="0"/>
          </a:p>
        </p:txBody>
      </p:sp>
      <p:sp>
        <p:nvSpPr>
          <p:cNvPr id="16" name="TextBox 15"/>
          <p:cNvSpPr txBox="1"/>
          <p:nvPr/>
        </p:nvSpPr>
        <p:spPr>
          <a:xfrm>
            <a:off x="3276600" y="5934670"/>
            <a:ext cx="1676400" cy="923330"/>
          </a:xfrm>
          <a:prstGeom prst="rect">
            <a:avLst/>
          </a:prstGeom>
          <a:noFill/>
        </p:spPr>
        <p:txBody>
          <a:bodyPr wrap="square" rtlCol="0">
            <a:spAutoFit/>
          </a:bodyPr>
          <a:lstStyle/>
          <a:p>
            <a:r>
              <a:rPr lang="en-US" dirty="0" smtClean="0"/>
              <a:t>Forces all running apps to exit</a:t>
            </a:r>
            <a:endParaRPr lang="en-US" dirty="0"/>
          </a:p>
        </p:txBody>
      </p:sp>
      <p:sp>
        <p:nvSpPr>
          <p:cNvPr id="19" name="TextBox 18"/>
          <p:cNvSpPr txBox="1"/>
          <p:nvPr/>
        </p:nvSpPr>
        <p:spPr>
          <a:xfrm>
            <a:off x="5029200" y="5934670"/>
            <a:ext cx="1828800" cy="923330"/>
          </a:xfrm>
          <a:prstGeom prst="rect">
            <a:avLst/>
          </a:prstGeom>
          <a:noFill/>
        </p:spPr>
        <p:txBody>
          <a:bodyPr wrap="square" rtlCol="0">
            <a:spAutoFit/>
          </a:bodyPr>
          <a:lstStyle/>
          <a:p>
            <a:r>
              <a:rPr lang="en-US" dirty="0" smtClean="0"/>
              <a:t>Allows shutdown to be cancelled by user</a:t>
            </a:r>
            <a:endParaRPr lang="en-US" dirty="0"/>
          </a:p>
        </p:txBody>
      </p:sp>
      <p:sp>
        <p:nvSpPr>
          <p:cNvPr id="21" name="TextBox 20"/>
          <p:cNvSpPr txBox="1"/>
          <p:nvPr/>
        </p:nvSpPr>
        <p:spPr>
          <a:xfrm>
            <a:off x="6858000" y="5934670"/>
            <a:ext cx="2286000" cy="923330"/>
          </a:xfrm>
          <a:prstGeom prst="rect">
            <a:avLst/>
          </a:prstGeom>
          <a:noFill/>
        </p:spPr>
        <p:txBody>
          <a:bodyPr wrap="square" rtlCol="0">
            <a:spAutoFit/>
          </a:bodyPr>
          <a:lstStyle/>
          <a:p>
            <a:r>
              <a:rPr lang="en-US" dirty="0" smtClean="0"/>
              <a:t>Specifies the countdown in seconds until shutdown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6781800" cy="838200"/>
          </a:xfrm>
        </p:spPr>
        <p:txBody>
          <a:bodyPr>
            <a:normAutofit/>
          </a:bodyPr>
          <a:lstStyle/>
          <a:p>
            <a:r>
              <a:rPr lang="en-US" dirty="0" smtClean="0"/>
              <a:t>Web Performance</a:t>
            </a:r>
            <a:endParaRPr lang="en-US" dirty="0"/>
          </a:p>
        </p:txBody>
      </p:sp>
      <p:sp>
        <p:nvSpPr>
          <p:cNvPr id="3" name="Content Placeholder 2"/>
          <p:cNvSpPr>
            <a:spLocks noGrp="1"/>
          </p:cNvSpPr>
          <p:nvPr>
            <p:ph idx="1"/>
          </p:nvPr>
        </p:nvSpPr>
        <p:spPr>
          <a:xfrm>
            <a:off x="838200" y="762000"/>
            <a:ext cx="8305800" cy="6096000"/>
          </a:xfrm>
        </p:spPr>
        <p:txBody>
          <a:bodyPr>
            <a:normAutofit/>
          </a:bodyPr>
          <a:lstStyle/>
          <a:p>
            <a:r>
              <a:rPr lang="en-US" sz="2200" dirty="0" smtClean="0"/>
              <a:t>‘</a:t>
            </a:r>
            <a:r>
              <a:rPr lang="en-US" sz="2200" dirty="0" err="1" smtClean="0"/>
              <a:t>ab</a:t>
            </a:r>
            <a:r>
              <a:rPr lang="en-US" sz="2200" dirty="0" smtClean="0"/>
              <a:t>’ command</a:t>
            </a:r>
          </a:p>
          <a:p>
            <a:r>
              <a:rPr lang="en-US" sz="2200" dirty="0" smtClean="0"/>
              <a:t>Results:</a:t>
            </a:r>
          </a:p>
          <a:p>
            <a:r>
              <a:rPr lang="en-US" sz="2200" dirty="0" smtClean="0"/>
              <a:t>West to UCCS:</a:t>
            </a:r>
          </a:p>
          <a:p>
            <a:endParaRPr lang="en-US" sz="2200" dirty="0" smtClean="0"/>
          </a:p>
          <a:p>
            <a:endParaRPr lang="en-US" sz="2200" dirty="0" smtClean="0"/>
          </a:p>
          <a:p>
            <a:r>
              <a:rPr lang="en-US" sz="2200" dirty="0" smtClean="0"/>
              <a:t>East to UCCS:</a:t>
            </a:r>
          </a:p>
          <a:p>
            <a:endParaRPr lang="en-US" sz="2200" dirty="0" smtClean="0"/>
          </a:p>
          <a:p>
            <a:endParaRPr lang="en-US" sz="2200" dirty="0" smtClean="0"/>
          </a:p>
          <a:p>
            <a:r>
              <a:rPr lang="en-US" sz="2200" dirty="0" smtClean="0"/>
              <a:t>Ireland(EU) to UCCS:</a:t>
            </a:r>
          </a:p>
          <a:p>
            <a:pPr>
              <a:buNone/>
            </a:pPr>
            <a:endParaRPr lang="en-US" sz="2200" dirty="0" smtClean="0"/>
          </a:p>
          <a:p>
            <a:pPr>
              <a:buNone/>
            </a:pPr>
            <a:endParaRPr lang="en-US" sz="2200" dirty="0" smtClean="0"/>
          </a:p>
          <a:p>
            <a:r>
              <a:rPr lang="en-US" sz="2200" dirty="0" smtClean="0"/>
              <a:t>East to West &amp; West to East: Requests per second are around 47.20</a:t>
            </a:r>
          </a:p>
          <a:p>
            <a:r>
              <a:rPr lang="en-US" sz="2200" dirty="0" smtClean="0"/>
              <a:t>EU to East: 10.70</a:t>
            </a:r>
          </a:p>
          <a:p>
            <a:r>
              <a:rPr lang="en-US" sz="2200" dirty="0" smtClean="0"/>
              <a:t>EU to West: 5.99</a:t>
            </a:r>
          </a:p>
          <a:p>
            <a:endParaRPr lang="en-US" sz="2200" dirty="0" smtClean="0"/>
          </a:p>
          <a:p>
            <a:endParaRPr lang="en-US" sz="2200" dirty="0" smtClean="0"/>
          </a:p>
          <a:p>
            <a:endParaRPr lang="en-US" sz="2200" dirty="0" smtClean="0"/>
          </a:p>
          <a:p>
            <a:endParaRPr lang="en-US" sz="2200" dirty="0" smtClean="0"/>
          </a:p>
          <a:p>
            <a:pPr>
              <a:buNone/>
            </a:pPr>
            <a:endParaRPr lang="en-US" sz="2200" dirty="0" smtClean="0"/>
          </a:p>
          <a:p>
            <a:endParaRPr lang="en-US" sz="2200" dirty="0" smtClean="0"/>
          </a:p>
        </p:txBody>
      </p:sp>
      <p:pic>
        <p:nvPicPr>
          <p:cNvPr id="4099" name="Picture 3"/>
          <p:cNvPicPr>
            <a:picLocks noChangeAspect="1" noChangeArrowheads="1"/>
          </p:cNvPicPr>
          <p:nvPr/>
        </p:nvPicPr>
        <p:blipFill>
          <a:blip r:embed="rId2" cstate="print"/>
          <a:srcRect/>
          <a:stretch>
            <a:fillRect/>
          </a:stretch>
        </p:blipFill>
        <p:spPr bwMode="auto">
          <a:xfrm>
            <a:off x="990600" y="1981200"/>
            <a:ext cx="7924800" cy="914400"/>
          </a:xfrm>
          <a:prstGeom prst="rect">
            <a:avLst/>
          </a:prstGeom>
          <a:noFill/>
          <a:ln w="9525">
            <a:noFill/>
            <a:miter lim="800000"/>
            <a:headEnd/>
            <a:tailEnd/>
          </a:ln>
        </p:spPr>
      </p:pic>
      <p:pic>
        <p:nvPicPr>
          <p:cNvPr id="4101" name="Picture 5"/>
          <p:cNvPicPr>
            <a:picLocks noChangeAspect="1" noChangeArrowheads="1"/>
          </p:cNvPicPr>
          <p:nvPr/>
        </p:nvPicPr>
        <p:blipFill>
          <a:blip r:embed="rId3" cstate="print"/>
          <a:srcRect/>
          <a:stretch>
            <a:fillRect/>
          </a:stretch>
        </p:blipFill>
        <p:spPr bwMode="auto">
          <a:xfrm>
            <a:off x="990600" y="3200400"/>
            <a:ext cx="7924800" cy="914400"/>
          </a:xfrm>
          <a:prstGeom prst="rect">
            <a:avLst/>
          </a:prstGeom>
          <a:noFill/>
          <a:ln w="9525">
            <a:noFill/>
            <a:miter lim="800000"/>
            <a:headEnd/>
            <a:tailEnd/>
          </a:ln>
        </p:spPr>
      </p:pic>
      <p:pic>
        <p:nvPicPr>
          <p:cNvPr id="4102" name="Picture 6"/>
          <p:cNvPicPr>
            <a:picLocks noChangeAspect="1" noChangeArrowheads="1"/>
          </p:cNvPicPr>
          <p:nvPr/>
        </p:nvPicPr>
        <p:blipFill>
          <a:blip r:embed="rId4" cstate="print"/>
          <a:srcRect/>
          <a:stretch>
            <a:fillRect/>
          </a:stretch>
        </p:blipFill>
        <p:spPr bwMode="auto">
          <a:xfrm>
            <a:off x="990600" y="4419600"/>
            <a:ext cx="79248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Bandwidth Performance</a:t>
            </a:r>
            <a:endParaRPr lang="en-US" dirty="0"/>
          </a:p>
        </p:txBody>
      </p:sp>
      <p:sp>
        <p:nvSpPr>
          <p:cNvPr id="3" name="Content Placeholder 2"/>
          <p:cNvSpPr>
            <a:spLocks noGrp="1"/>
          </p:cNvSpPr>
          <p:nvPr>
            <p:ph idx="1"/>
          </p:nvPr>
        </p:nvSpPr>
        <p:spPr/>
        <p:txBody>
          <a:bodyPr/>
          <a:lstStyle/>
          <a:p>
            <a:r>
              <a:rPr lang="en-US" sz="2400" dirty="0" smtClean="0"/>
              <a:t>Dhrystone and </a:t>
            </a:r>
            <a:r>
              <a:rPr lang="en-US" sz="2400" dirty="0" err="1" smtClean="0"/>
              <a:t>bprobe</a:t>
            </a:r>
            <a:endParaRPr lang="en-US" sz="2400" dirty="0" smtClean="0"/>
          </a:p>
          <a:p>
            <a:r>
              <a:rPr lang="en-US" sz="2400" dirty="0" smtClean="0"/>
              <a:t>Round </a:t>
            </a:r>
            <a:r>
              <a:rPr lang="en-US" sz="2400" dirty="0" smtClean="0"/>
              <a:t>trip time from ‘ping’ command</a:t>
            </a:r>
          </a:p>
          <a:p>
            <a:r>
              <a:rPr lang="en-US" sz="2400" dirty="0" smtClean="0"/>
              <a:t>Packet sizes: 32bytes and 64bytes</a:t>
            </a:r>
          </a:p>
          <a:p>
            <a:r>
              <a:rPr lang="en-US" sz="2400" dirty="0" smtClean="0"/>
              <a:t>ping –s 32 uccs.edu (</a:t>
            </a:r>
            <a:r>
              <a:rPr lang="en-US" sz="2400" dirty="0" err="1" smtClean="0"/>
              <a:t>linux</a:t>
            </a:r>
            <a:r>
              <a:rPr lang="en-US" sz="2400" dirty="0" smtClean="0"/>
              <a:t>) and ping –l 64 uccs.edu (windows)</a:t>
            </a:r>
          </a:p>
          <a:p>
            <a:r>
              <a:rPr lang="en-US" sz="2400" dirty="0" smtClean="0"/>
              <a:t>Results:</a:t>
            </a:r>
          </a:p>
          <a:p>
            <a:pPr>
              <a:buNone/>
            </a:pPr>
            <a:r>
              <a:rPr lang="en-US" sz="2400" dirty="0" smtClean="0"/>
              <a:t>West to UCCS: 640MBits/s to 17648MBits/s</a:t>
            </a:r>
          </a:p>
          <a:p>
            <a:pPr>
              <a:buNone/>
            </a:pPr>
            <a:r>
              <a:rPr lang="en-US" sz="2400" dirty="0" smtClean="0"/>
              <a:t>East to UCCS: 256MBits/s to 13120MBits/s</a:t>
            </a:r>
          </a:p>
          <a:p>
            <a:pPr>
              <a:buNone/>
            </a:pPr>
            <a:r>
              <a:rPr lang="en-US" sz="2400" dirty="0" smtClean="0"/>
              <a:t>EU to UCCS: 40MBits/s to 85MBits/s</a:t>
            </a:r>
          </a:p>
          <a:p>
            <a:r>
              <a:rPr lang="en-US" sz="2400" dirty="0" smtClean="0"/>
              <a:t>Disadvantage:  bandwidth prices can rack up</a:t>
            </a:r>
          </a:p>
          <a:p>
            <a:pPr>
              <a:buNone/>
            </a:pPr>
            <a:endParaRPr lang="en-US" sz="2400"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71600" y="0"/>
            <a:ext cx="7498080" cy="792162"/>
          </a:xfrm>
        </p:spPr>
        <p:txBody>
          <a:bodyPr/>
          <a:lstStyle/>
          <a:p>
            <a:r>
              <a:rPr lang="en-US" dirty="0" smtClean="0"/>
              <a:t>More..</a:t>
            </a:r>
            <a:endParaRPr lang="en-US" dirty="0"/>
          </a:p>
        </p:txBody>
      </p:sp>
      <p:sp>
        <p:nvSpPr>
          <p:cNvPr id="14" name="Content Placeholder 13"/>
          <p:cNvSpPr>
            <a:spLocks noGrp="1"/>
          </p:cNvSpPr>
          <p:nvPr>
            <p:ph idx="1"/>
          </p:nvPr>
        </p:nvSpPr>
        <p:spPr>
          <a:xfrm>
            <a:off x="1130808" y="838200"/>
            <a:ext cx="8013192" cy="5867400"/>
          </a:xfrm>
        </p:spPr>
        <p:txBody>
          <a:bodyPr>
            <a:noAutofit/>
          </a:bodyPr>
          <a:lstStyle/>
          <a:p>
            <a:pPr marL="306388" indent="-306388">
              <a:lnSpc>
                <a:spcPct val="8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solidFill>
                  <a:srgbClr val="000000"/>
                </a:solidFill>
              </a:rPr>
              <a:t>Operating systems</a:t>
            </a:r>
          </a:p>
          <a:p>
            <a:pPr marL="627063" lvl="1" indent="-266700">
              <a:lnSpc>
                <a:spcPct val="80000"/>
              </a:lnSpc>
              <a:buClr>
                <a:srgbClr val="94B6D2"/>
              </a:buClr>
              <a:buSzPct val="70000"/>
              <a:buFont typeface="Wingdings 2" pitchFamily="16"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Red Hat Enterprise Linux , </a:t>
            </a:r>
            <a:r>
              <a:rPr lang="en-GB" sz="2000" dirty="0" err="1" smtClean="0"/>
              <a:t>openSUSE</a:t>
            </a:r>
            <a:r>
              <a:rPr lang="en-GB" sz="2000" dirty="0" smtClean="0"/>
              <a:t> Linux , </a:t>
            </a:r>
            <a:r>
              <a:rPr lang="en-GB" sz="2000" dirty="0" err="1" smtClean="0"/>
              <a:t>Ubuntu</a:t>
            </a:r>
            <a:r>
              <a:rPr lang="en-GB" sz="2000" dirty="0" smtClean="0"/>
              <a:t> Linux , Fedora , </a:t>
            </a:r>
            <a:r>
              <a:rPr lang="en-GB" sz="2000" dirty="0" err="1" smtClean="0"/>
              <a:t>Gentoo</a:t>
            </a:r>
            <a:r>
              <a:rPr lang="en-GB" sz="2000" dirty="0" smtClean="0"/>
              <a:t> Linux, </a:t>
            </a:r>
            <a:r>
              <a:rPr lang="en-GB" sz="2000" dirty="0" err="1" smtClean="0"/>
              <a:t>Debian</a:t>
            </a:r>
            <a:endParaRPr lang="en-GB" sz="2000" dirty="0" smtClean="0"/>
          </a:p>
          <a:p>
            <a:pPr marL="627063" lvl="1" indent="-266700">
              <a:lnSpc>
                <a:spcPct val="80000"/>
              </a:lnSpc>
              <a:buClr>
                <a:srgbClr val="94B6D2"/>
              </a:buClr>
              <a:buSzPct val="70000"/>
              <a:buFont typeface="Wingdings 2" pitchFamily="16"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Windows Server 2003,2008</a:t>
            </a:r>
          </a:p>
          <a:p>
            <a:pPr marL="627063" lvl="1" indent="-266700">
              <a:lnSpc>
                <a:spcPct val="80000"/>
              </a:lnSpc>
              <a:buClr>
                <a:srgbClr val="94B6D2"/>
              </a:buClr>
              <a:buSzPct val="70000"/>
              <a:buFont typeface="Wingdings 2" pitchFamily="16"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Oracle Enterprise Linux</a:t>
            </a:r>
          </a:p>
          <a:p>
            <a:pPr marL="627063" lvl="1" indent="-266700">
              <a:lnSpc>
                <a:spcPct val="80000"/>
              </a:lnSpc>
              <a:buClr>
                <a:srgbClr val="94B6D2"/>
              </a:buClr>
              <a:buSzPct val="70000"/>
              <a:buFont typeface="Wingdings 2" pitchFamily="16"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err="1" smtClean="0"/>
              <a:t>OpenSolaris</a:t>
            </a:r>
            <a:endParaRPr lang="en-GB" sz="2000" dirty="0" smtClean="0"/>
          </a:p>
          <a:p>
            <a:pPr marL="306388" indent="-306388">
              <a:lnSpc>
                <a:spcPct val="8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Software</a:t>
            </a:r>
          </a:p>
          <a:p>
            <a:pPr marL="627063" lvl="1" indent="-266700">
              <a:lnSpc>
                <a:spcPct val="80000"/>
              </a:lnSpc>
              <a:buClr>
                <a:srgbClr val="94B6D2"/>
              </a:buClr>
              <a:buSzPct val="70000"/>
              <a:buFont typeface="Wingdings 2" pitchFamily="16"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Databases</a:t>
            </a:r>
          </a:p>
          <a:p>
            <a:pPr lvl="2" indent="-214313">
              <a:lnSpc>
                <a:spcPct val="80000"/>
              </a:lnSpc>
              <a:spcBef>
                <a:spcPts val="500"/>
              </a:spcBef>
              <a:buClr>
                <a:srgbClr val="DD8047"/>
              </a:buClr>
              <a:buSzPct val="75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IBM DB2 , IBM Informix Dynamic Server, Microsoft SQL Server Standard 2005, </a:t>
            </a:r>
            <a:r>
              <a:rPr lang="en-GB" sz="2000" dirty="0" err="1" smtClean="0"/>
              <a:t>MySQL</a:t>
            </a:r>
            <a:r>
              <a:rPr lang="en-GB" sz="2000" dirty="0" smtClean="0"/>
              <a:t> Enterprise, Oracle 11g</a:t>
            </a:r>
          </a:p>
          <a:p>
            <a:pPr marL="627063" lvl="1" indent="-266700">
              <a:lnSpc>
                <a:spcPct val="80000"/>
              </a:lnSpc>
              <a:buClr>
                <a:srgbClr val="94B6D2"/>
              </a:buClr>
              <a:buSzPct val="70000"/>
              <a:buFont typeface="Wingdings 2" pitchFamily="16"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Web Hosting</a:t>
            </a:r>
          </a:p>
          <a:p>
            <a:pPr lvl="2" indent="-214313">
              <a:lnSpc>
                <a:spcPct val="80000"/>
              </a:lnSpc>
              <a:spcBef>
                <a:spcPts val="500"/>
              </a:spcBef>
              <a:buClr>
                <a:srgbClr val="DD8047"/>
              </a:buClr>
              <a:buSzPct val="75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Apache HTTP, IIS/</a:t>
            </a:r>
            <a:r>
              <a:rPr lang="en-GB" sz="2000" dirty="0" err="1" smtClean="0"/>
              <a:t>Asp.Net</a:t>
            </a:r>
            <a:r>
              <a:rPr lang="en-GB" sz="2000" dirty="0" smtClean="0"/>
              <a:t>, IBM Lotus Web Content Management, IBM </a:t>
            </a:r>
            <a:r>
              <a:rPr lang="en-GB" sz="2000" dirty="0" err="1" smtClean="0"/>
              <a:t>WebSphere</a:t>
            </a:r>
            <a:r>
              <a:rPr lang="en-GB" sz="2000" dirty="0" smtClean="0"/>
              <a:t> Portal Server</a:t>
            </a:r>
            <a:endParaRPr lang="en-GB" sz="2000" dirty="0" smtClean="0">
              <a:hlinkClick r:id="rId2"/>
            </a:endParaRPr>
          </a:p>
          <a:p>
            <a:pPr marL="306388" indent="-306388">
              <a:lnSpc>
                <a:spcPct val="8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Batch Processing</a:t>
            </a:r>
          </a:p>
          <a:p>
            <a:pPr marL="627063" lvl="1" indent="-266700">
              <a:lnSpc>
                <a:spcPct val="80000"/>
              </a:lnSpc>
              <a:buClr>
                <a:srgbClr val="94B6D2"/>
              </a:buClr>
              <a:buSzPct val="70000"/>
              <a:buFont typeface="Wingdings 2" pitchFamily="16"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err="1" smtClean="0"/>
              <a:t>Hadoop</a:t>
            </a:r>
            <a:r>
              <a:rPr lang="en-GB" sz="2000" dirty="0" smtClean="0"/>
              <a:t>, Condor, Open MPI</a:t>
            </a:r>
          </a:p>
          <a:p>
            <a:pPr marL="306388" indent="-306388">
              <a:lnSpc>
                <a:spcPct val="8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Application Servers</a:t>
            </a:r>
          </a:p>
          <a:p>
            <a:pPr marL="627063" lvl="1" indent="-266700">
              <a:lnSpc>
                <a:spcPct val="80000"/>
              </a:lnSpc>
              <a:buClr>
                <a:srgbClr val="94B6D2"/>
              </a:buClr>
              <a:buSzPct val="70000"/>
              <a:buFont typeface="Wingdings 2" pitchFamily="16"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IBM </a:t>
            </a:r>
            <a:r>
              <a:rPr lang="en-GB" sz="2000" dirty="0" err="1" smtClean="0"/>
              <a:t>Webspehere</a:t>
            </a:r>
            <a:r>
              <a:rPr lang="en-GB" sz="2000" dirty="0" smtClean="0"/>
              <a:t>, </a:t>
            </a:r>
            <a:r>
              <a:rPr lang="en-GB" sz="2000" dirty="0" err="1" smtClean="0"/>
              <a:t>Jboss</a:t>
            </a:r>
            <a:r>
              <a:rPr lang="en-GB" sz="2000" dirty="0" smtClean="0"/>
              <a:t>, Oracle </a:t>
            </a:r>
            <a:r>
              <a:rPr lang="en-GB" sz="2000" dirty="0" err="1" smtClean="0"/>
              <a:t>WebLogic</a:t>
            </a:r>
            <a:r>
              <a:rPr lang="en-GB" sz="2000" dirty="0" smtClean="0"/>
              <a:t> Server</a:t>
            </a:r>
          </a:p>
          <a:p>
            <a:pPr marL="306388" indent="-306388">
              <a:lnSpc>
                <a:spcPct val="8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Application Development</a:t>
            </a:r>
          </a:p>
          <a:p>
            <a:pPr marL="627063" lvl="1" indent="-266700">
              <a:lnSpc>
                <a:spcPct val="80000"/>
              </a:lnSpc>
              <a:buClr>
                <a:srgbClr val="94B6D2"/>
              </a:buClr>
              <a:buSzPct val="70000"/>
              <a:buFont typeface="Wingdings 2" pitchFamily="16"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000" dirty="0" smtClean="0"/>
              <a:t>IBM Smash, </a:t>
            </a:r>
            <a:r>
              <a:rPr lang="en-GB" sz="2000" dirty="0" err="1" smtClean="0"/>
              <a:t>Jboss</a:t>
            </a:r>
            <a:r>
              <a:rPr lang="en-GB" sz="2000" dirty="0" smtClean="0"/>
              <a:t> Enterprise Edition, Rub On Rails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143000" y="1447800"/>
            <a:ext cx="7790688" cy="4953000"/>
          </a:xfrm>
        </p:spPr>
        <p:txBody>
          <a:bodyPr>
            <a:normAutofit fontScale="70000" lnSpcReduction="20000"/>
          </a:bodyPr>
          <a:lstStyle/>
          <a:p>
            <a:r>
              <a:rPr lang="en-US" dirty="0" smtClean="0">
                <a:hlinkClick r:id="rId2"/>
              </a:rPr>
              <a:t>http://clouddb.info/2009/02/18/defining-cloud-computing-part-4-paas/</a:t>
            </a:r>
          </a:p>
          <a:p>
            <a:r>
              <a:rPr lang="en-US" dirty="0" smtClean="0">
                <a:hlinkClick r:id="rId2"/>
              </a:rPr>
              <a:t>http://aws.amazon.com/</a:t>
            </a:r>
          </a:p>
          <a:p>
            <a:r>
              <a:rPr lang="en-US" dirty="0" smtClean="0">
                <a:hlinkClick r:id="rId2"/>
              </a:rPr>
              <a:t>http://docs.amazonwebservices.com/AWSEC2/2009-11-30/GettingStartedGuide/</a:t>
            </a:r>
            <a:endParaRPr lang="en-US" dirty="0" smtClean="0"/>
          </a:p>
          <a:p>
            <a:r>
              <a:rPr lang="en-US" dirty="0" smtClean="0">
                <a:hlinkClick r:id="rId3"/>
              </a:rPr>
              <a:t>http://docs.amazonwebservices.com/AWSEC2/2009-10-31/UserGuide/</a:t>
            </a:r>
            <a:endParaRPr lang="en-US" dirty="0" smtClean="0"/>
          </a:p>
          <a:p>
            <a:r>
              <a:rPr lang="en-US" dirty="0" smtClean="0">
                <a:hlinkClick r:id="rId4"/>
              </a:rPr>
              <a:t>http://developer.amazonwebservices.com/connect/entry.jspa?externalID=1233&amp;categoryID=174</a:t>
            </a:r>
            <a:endParaRPr lang="en-US" dirty="0" smtClean="0"/>
          </a:p>
          <a:p>
            <a:r>
              <a:rPr lang="en-US" dirty="0" smtClean="0">
                <a:hlinkClick r:id="rId5"/>
              </a:rPr>
              <a:t>http://ec2-downloads.s3.amazonaws.com/BootFromEBSGSGGuide.pdf</a:t>
            </a:r>
            <a:endParaRPr lang="en-US" dirty="0" smtClean="0"/>
          </a:p>
          <a:p>
            <a:r>
              <a:rPr lang="en-US" dirty="0" smtClean="0">
                <a:hlinkClick r:id="rId6"/>
              </a:rPr>
              <a:t>https://developer.amazonwebservices.com/connect/message.jspa?messageID=167534</a:t>
            </a:r>
            <a:endParaRPr lang="en-US" dirty="0" smtClean="0"/>
          </a:p>
          <a:p>
            <a:r>
              <a:rPr lang="en-US" dirty="0" smtClean="0">
                <a:hlinkClick r:id="rId7"/>
              </a:rPr>
              <a:t>http://docs.amazonwebservices.com/AWSEC2/2007-08-29/GettingStartedGuide/putty.html</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THANKS !</a:t>
            </a:r>
          </a:p>
          <a:p>
            <a:r>
              <a:rPr lang="en-US" dirty="0" smtClean="0"/>
              <a:t>ANY QUESTIONS?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t>
            </a:r>
            <a:endParaRPr lang="en-US" dirty="0"/>
          </a:p>
        </p:txBody>
      </p:sp>
      <p:sp>
        <p:nvSpPr>
          <p:cNvPr id="3" name="Content Placeholder 2"/>
          <p:cNvSpPr>
            <a:spLocks noGrp="1"/>
          </p:cNvSpPr>
          <p:nvPr>
            <p:ph idx="1"/>
          </p:nvPr>
        </p:nvSpPr>
        <p:spPr/>
        <p:txBody>
          <a:bodyPr>
            <a:normAutofit/>
          </a:bodyPr>
          <a:lstStyle/>
          <a:p>
            <a:r>
              <a:rPr lang="en-US" sz="2400" dirty="0" smtClean="0"/>
              <a:t>What is Cloud Computing!</a:t>
            </a:r>
          </a:p>
          <a:p>
            <a:r>
              <a:rPr lang="en-US" sz="2400" dirty="0" smtClean="0"/>
              <a:t>Creating, Connecting, Deleting the Instance in different ways</a:t>
            </a:r>
          </a:p>
          <a:p>
            <a:r>
              <a:rPr lang="en-US" sz="2400" dirty="0" smtClean="0"/>
              <a:t>Creating Users in a secure way</a:t>
            </a:r>
          </a:p>
          <a:p>
            <a:r>
              <a:rPr lang="en-US" sz="2400" dirty="0" smtClean="0"/>
              <a:t>Auto Start and Stop</a:t>
            </a:r>
          </a:p>
          <a:p>
            <a:r>
              <a:rPr lang="en-US" sz="2400" dirty="0" smtClean="0"/>
              <a:t>Performance Analysis </a:t>
            </a:r>
          </a:p>
          <a:p>
            <a:pPr lvl="1"/>
            <a:r>
              <a:rPr lang="en-US" sz="2400" dirty="0" smtClean="0"/>
              <a:t>Web</a:t>
            </a:r>
          </a:p>
          <a:p>
            <a:pPr lvl="1"/>
            <a:r>
              <a:rPr lang="en-US" sz="2400" dirty="0" smtClean="0"/>
              <a:t>Bandwidth</a:t>
            </a:r>
          </a:p>
          <a:p>
            <a:r>
              <a:rPr lang="en-US" sz="2400" dirty="0" smtClean="0"/>
              <a:t>Amazon EC2 Operating </a:t>
            </a:r>
            <a:r>
              <a:rPr lang="en-US" sz="2400" dirty="0" smtClean="0"/>
              <a:t>S</a:t>
            </a:r>
            <a:r>
              <a:rPr lang="en-US" sz="2400" dirty="0" smtClean="0"/>
              <a:t>ystems and Software</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Clouds.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914400" y="304800"/>
            <a:ext cx="7193280" cy="1143000"/>
          </a:xfrm>
        </p:spPr>
        <p:txBody>
          <a:bodyPr/>
          <a:lstStyle/>
          <a:p>
            <a:r>
              <a:rPr lang="en-US" dirty="0" smtClean="0"/>
              <a:t>CLOUD COMPUTING</a:t>
            </a:r>
            <a:endParaRPr lang="en-US" dirty="0"/>
          </a:p>
        </p:txBody>
      </p:sp>
      <p:sp>
        <p:nvSpPr>
          <p:cNvPr id="3" name="Content Placeholder 2"/>
          <p:cNvSpPr>
            <a:spLocks noGrp="1"/>
          </p:cNvSpPr>
          <p:nvPr>
            <p:ph idx="1"/>
          </p:nvPr>
        </p:nvSpPr>
        <p:spPr>
          <a:xfrm>
            <a:off x="685800" y="1600200"/>
            <a:ext cx="8458200" cy="4873752"/>
          </a:xfrm>
        </p:spPr>
        <p:txBody>
          <a:bodyPr>
            <a:normAutofit/>
          </a:bodyPr>
          <a:lstStyle/>
          <a:p>
            <a:pPr marL="365760" lvl="1" indent="-283464">
              <a:spcBef>
                <a:spcPts val="600"/>
              </a:spcBef>
              <a:buSzPct val="80000"/>
            </a:pPr>
            <a:r>
              <a:rPr lang="en-GB" sz="2200" dirty="0" smtClean="0"/>
              <a:t>Anything that involves delivering hosted services over the Internet.</a:t>
            </a:r>
          </a:p>
          <a:p>
            <a:pPr marL="365760" lvl="1" indent="-283464">
              <a:spcBef>
                <a:spcPts val="600"/>
              </a:spcBef>
              <a:buSzPct val="80000"/>
            </a:pPr>
            <a:r>
              <a:rPr lang="en-GB" sz="2200" dirty="0" smtClean="0"/>
              <a:t>3 categories: Infrastructure-as-a-Service (</a:t>
            </a:r>
            <a:r>
              <a:rPr lang="en-GB" sz="2200" dirty="0" err="1" smtClean="0"/>
              <a:t>IaaS</a:t>
            </a:r>
            <a:r>
              <a:rPr lang="en-GB" sz="2200" dirty="0" smtClean="0"/>
              <a:t>), Platform-as-a-Service (</a:t>
            </a:r>
            <a:r>
              <a:rPr lang="en-GB" sz="2200" dirty="0" err="1" smtClean="0"/>
              <a:t>PaaS</a:t>
            </a:r>
            <a:r>
              <a:rPr lang="en-GB" sz="2200" dirty="0" smtClean="0"/>
              <a:t>) and Software-as-a-Service (</a:t>
            </a:r>
            <a:r>
              <a:rPr lang="en-GB" sz="2200" dirty="0" err="1" smtClean="0"/>
              <a:t>SaaS</a:t>
            </a:r>
            <a:r>
              <a:rPr lang="en-GB" sz="2200" dirty="0" smtClean="0"/>
              <a:t>). </a:t>
            </a:r>
          </a:p>
          <a:p>
            <a:pPr marL="365760" lvl="1" indent="-283464">
              <a:spcBef>
                <a:spcPts val="600"/>
              </a:spcBef>
              <a:buSzPct val="80000"/>
            </a:pPr>
            <a:r>
              <a:rPr lang="en-GB" sz="2200" dirty="0" smtClean="0"/>
              <a:t>3 distinct characteristics that differentiate it from traditional hosting:</a:t>
            </a:r>
          </a:p>
          <a:p>
            <a:pPr marL="612648" lvl="2" indent="-283464">
              <a:spcBef>
                <a:spcPts val="600"/>
              </a:spcBef>
              <a:buSzPct val="80000"/>
            </a:pPr>
            <a:r>
              <a:rPr lang="en-GB" sz="1800" dirty="0" smtClean="0"/>
              <a:t>It is sold on demand, typically by the minute or the hour</a:t>
            </a:r>
          </a:p>
          <a:p>
            <a:pPr marL="612648" lvl="2" indent="-283464">
              <a:spcBef>
                <a:spcPts val="600"/>
              </a:spcBef>
              <a:buSzPct val="80000"/>
            </a:pPr>
            <a:r>
              <a:rPr lang="en-GB" sz="1800" dirty="0" smtClean="0"/>
              <a:t>it is elastic -- a user can have as much or as little of a service as they want at any given time; </a:t>
            </a:r>
          </a:p>
          <a:p>
            <a:pPr marL="612648" lvl="2" indent="-283464">
              <a:spcBef>
                <a:spcPts val="600"/>
              </a:spcBef>
              <a:buSzPct val="80000"/>
            </a:pPr>
            <a:r>
              <a:rPr lang="en-GB" sz="1800" dirty="0" smtClean="0"/>
              <a:t>the service is fully managed by the provider.</a:t>
            </a:r>
          </a:p>
          <a:p>
            <a:pPr marL="365760" lvl="1" indent="-283464">
              <a:spcBef>
                <a:spcPts val="600"/>
              </a:spcBef>
              <a:buSzPct val="80000"/>
            </a:pPr>
            <a:r>
              <a:rPr lang="en-GB" sz="2200" dirty="0" smtClean="0">
                <a:solidFill>
                  <a:srgbClr val="000000"/>
                </a:solidFill>
              </a:rPr>
              <a:t>A cloud can be private or public. </a:t>
            </a:r>
          </a:p>
          <a:p>
            <a:pPr marL="365760" lvl="1" indent="-283464">
              <a:spcBef>
                <a:spcPts val="600"/>
              </a:spcBef>
              <a:buSzPct val="80000"/>
            </a:pPr>
            <a:endParaRPr lang="en-GB" sz="2200" dirty="0" smtClean="0">
              <a:solidFill>
                <a:srgbClr val="000000"/>
              </a:solidFill>
            </a:endParaRPr>
          </a:p>
          <a:p>
            <a:pPr marL="365760" lvl="1" indent="-283464">
              <a:spcBef>
                <a:spcPts val="600"/>
              </a:spcBef>
              <a:buSzPct val="80000"/>
            </a:pPr>
            <a:r>
              <a:rPr lang="en-GB" sz="2200" dirty="0" smtClean="0">
                <a:solidFill>
                  <a:srgbClr val="000000"/>
                </a:solidFill>
              </a:rPr>
              <a:t>Currently, Amazon Web Services is</a:t>
            </a:r>
          </a:p>
          <a:p>
            <a:pPr marL="365760" lvl="1" indent="-283464">
              <a:spcBef>
                <a:spcPts val="600"/>
              </a:spcBef>
              <a:buSzPct val="80000"/>
              <a:buNone/>
            </a:pPr>
            <a:r>
              <a:rPr lang="en-GB" sz="2200" dirty="0" smtClean="0">
                <a:solidFill>
                  <a:srgbClr val="000000"/>
                </a:solidFill>
              </a:rPr>
              <a:t> the largest public cloud provider.</a:t>
            </a:r>
          </a:p>
          <a:p>
            <a:pPr>
              <a:buNone/>
            </a:pPr>
            <a:endParaRPr lang="en-US" sz="2200" dirty="0"/>
          </a:p>
        </p:txBody>
      </p:sp>
      <p:cxnSp>
        <p:nvCxnSpPr>
          <p:cNvPr id="11" name="Straight Arrow Connector 10"/>
          <p:cNvCxnSpPr/>
          <p:nvPr/>
        </p:nvCxnSpPr>
        <p:spPr>
          <a:xfrm>
            <a:off x="3429000" y="4876800"/>
            <a:ext cx="3124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00800" y="5181600"/>
            <a:ext cx="2362200" cy="1477328"/>
          </a:xfrm>
          <a:prstGeom prst="rect">
            <a:avLst/>
          </a:prstGeom>
          <a:noFill/>
        </p:spPr>
        <p:txBody>
          <a:bodyPr wrap="square" rtlCol="0">
            <a:spAutoFit/>
          </a:bodyPr>
          <a:lstStyle/>
          <a:p>
            <a:r>
              <a:rPr lang="en-GB" dirty="0" smtClean="0">
                <a:solidFill>
                  <a:srgbClr val="000000"/>
                </a:solidFill>
              </a:rPr>
              <a:t>proprietary network or a </a:t>
            </a:r>
            <a:r>
              <a:rPr lang="en-GB" dirty="0" err="1" smtClean="0">
                <a:solidFill>
                  <a:srgbClr val="000000"/>
                </a:solidFill>
              </a:rPr>
              <a:t>datacenter</a:t>
            </a:r>
            <a:r>
              <a:rPr lang="en-GB" dirty="0" smtClean="0">
                <a:solidFill>
                  <a:srgbClr val="000000"/>
                </a:solidFill>
              </a:rPr>
              <a:t> that supplies hosted services to a limited number of people</a:t>
            </a:r>
            <a:endParaRPr lang="en-US" dirty="0"/>
          </a:p>
        </p:txBody>
      </p:sp>
      <p:cxnSp>
        <p:nvCxnSpPr>
          <p:cNvPr id="14" name="Straight Arrow Connector 13"/>
          <p:cNvCxnSpPr/>
          <p:nvPr/>
        </p:nvCxnSpPr>
        <p:spPr>
          <a:xfrm flipV="1">
            <a:off x="4953000" y="4419600"/>
            <a:ext cx="1600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53200" y="4114800"/>
            <a:ext cx="1828800" cy="923330"/>
          </a:xfrm>
          <a:prstGeom prst="rect">
            <a:avLst/>
          </a:prstGeom>
          <a:noFill/>
        </p:spPr>
        <p:txBody>
          <a:bodyPr wrap="square" rtlCol="0">
            <a:spAutoFit/>
          </a:bodyPr>
          <a:lstStyle/>
          <a:p>
            <a:r>
              <a:rPr lang="en-GB" dirty="0" smtClean="0">
                <a:solidFill>
                  <a:srgbClr val="000000"/>
                </a:solidFill>
              </a:rPr>
              <a:t>sells services to anyone on the Internet.</a:t>
            </a:r>
            <a:endParaRPr lang="en-US" dirty="0"/>
          </a:p>
        </p:txBody>
      </p:sp>
      <p:pic>
        <p:nvPicPr>
          <p:cNvPr id="21" name="Picture 20"/>
          <p:cNvPicPr>
            <a:picLocks noChangeAspect="1" noChangeArrowheads="1"/>
          </p:cNvPicPr>
          <p:nvPr/>
        </p:nvPicPr>
        <p:blipFill>
          <a:blip r:embed="rId3" cstate="print"/>
          <a:srcRect/>
          <a:stretch>
            <a:fillRect/>
          </a:stretch>
        </p:blipFill>
        <p:spPr bwMode="auto">
          <a:xfrm>
            <a:off x="1371600" y="-152400"/>
            <a:ext cx="6400800" cy="7384733"/>
          </a:xfrm>
          <a:prstGeom prst="rect">
            <a:avLst/>
          </a:prstGeom>
          <a:noFill/>
          <a:ln w="9525">
            <a:noFill/>
            <a:round/>
            <a:headEnd/>
            <a:tailEnd/>
          </a:ln>
          <a:effectLst>
            <a:outerShdw blurRad="50800" dist="50800" dir="5400000" algn="ctr" rotWithShape="0">
              <a:srgbClr val="000000"/>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Amazon EC2</a:t>
            </a:r>
            <a:endParaRPr lang="en-US" dirty="0"/>
          </a:p>
        </p:txBody>
      </p:sp>
      <p:sp>
        <p:nvSpPr>
          <p:cNvPr id="3" name="Content Placeholder 2"/>
          <p:cNvSpPr>
            <a:spLocks noGrp="1"/>
          </p:cNvSpPr>
          <p:nvPr>
            <p:ph idx="1"/>
          </p:nvPr>
        </p:nvSpPr>
        <p:spPr>
          <a:xfrm>
            <a:off x="1219200" y="1447800"/>
            <a:ext cx="7714488" cy="5105400"/>
          </a:xfrm>
        </p:spPr>
        <p:txBody>
          <a:bodyPr>
            <a:normAutofit/>
          </a:bodyPr>
          <a:lstStyle/>
          <a:p>
            <a:pPr marL="306388" indent="-306388">
              <a:lnSpc>
                <a:spcPct val="80000"/>
              </a:lnSpc>
              <a:spcBef>
                <a:spcPts val="700"/>
              </a:spcBef>
              <a:buClr>
                <a:srgbClr val="DD8047"/>
              </a:buClr>
              <a:buSzPct val="60000"/>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400" dirty="0" smtClean="0">
                <a:solidFill>
                  <a:srgbClr val="000000"/>
                </a:solidFill>
              </a:rPr>
              <a:t>Web service that provides resizable compute capacity in the cloud. </a:t>
            </a:r>
          </a:p>
          <a:p>
            <a:pPr marL="306388" indent="-306388">
              <a:lnSpc>
                <a:spcPct val="80000"/>
              </a:lnSpc>
              <a:spcBef>
                <a:spcPts val="700"/>
              </a:spcBef>
              <a:buClr>
                <a:srgbClr val="DD8047"/>
              </a:buClr>
              <a:buSzPct val="60000"/>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400" dirty="0" smtClean="0">
                <a:solidFill>
                  <a:srgbClr val="000000"/>
                </a:solidFill>
              </a:rPr>
              <a:t>To use Amazon</a:t>
            </a:r>
          </a:p>
          <a:p>
            <a:pPr marL="627063" lvl="1" indent="-266700">
              <a:lnSpc>
                <a:spcPct val="80000"/>
              </a:lnSpc>
              <a:buClr>
                <a:srgbClr val="94B6D2"/>
              </a:buClr>
              <a:buSzPct val="70000"/>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400" dirty="0" smtClean="0">
                <a:solidFill>
                  <a:srgbClr val="000000"/>
                </a:solidFill>
              </a:rPr>
              <a:t>Select Amazon Machine Image</a:t>
            </a:r>
          </a:p>
          <a:p>
            <a:pPr marL="627063" lvl="1" indent="-266700">
              <a:lnSpc>
                <a:spcPct val="80000"/>
              </a:lnSpc>
              <a:buClr>
                <a:srgbClr val="94B6D2"/>
              </a:buClr>
              <a:buSzPct val="70000"/>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400" dirty="0" smtClean="0">
                <a:solidFill>
                  <a:srgbClr val="000000"/>
                </a:solidFill>
              </a:rPr>
              <a:t>Use Amazon EC2 to configure network security and access</a:t>
            </a:r>
          </a:p>
          <a:p>
            <a:pPr marL="627063" lvl="1" indent="-266700">
              <a:lnSpc>
                <a:spcPct val="80000"/>
              </a:lnSpc>
              <a:buClr>
                <a:srgbClr val="94B6D2"/>
              </a:buClr>
              <a:buSzPct val="70000"/>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400" dirty="0" smtClean="0">
                <a:solidFill>
                  <a:srgbClr val="000000"/>
                </a:solidFill>
              </a:rPr>
              <a:t>Choose instance types and operating system. Start/terminate and monitor your instances</a:t>
            </a:r>
          </a:p>
          <a:p>
            <a:pPr marL="627063" lvl="1" indent="-266700">
              <a:lnSpc>
                <a:spcPct val="80000"/>
              </a:lnSpc>
              <a:buClr>
                <a:srgbClr val="94B6D2"/>
              </a:buClr>
              <a:buSzPct val="70000"/>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400" dirty="0" smtClean="0">
                <a:solidFill>
                  <a:srgbClr val="000000"/>
                </a:solidFill>
              </a:rPr>
              <a:t>Determine whether you want to run in multiple locations</a:t>
            </a:r>
          </a:p>
          <a:p>
            <a:pPr marL="627063" lvl="1" indent="-266700">
              <a:lnSpc>
                <a:spcPct val="80000"/>
              </a:lnSpc>
              <a:buClr>
                <a:srgbClr val="94B6D2"/>
              </a:buClr>
              <a:buSzPct val="70000"/>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400" dirty="0" smtClean="0">
                <a:solidFill>
                  <a:srgbClr val="000000"/>
                </a:solidFill>
              </a:rPr>
              <a:t>utilize static IP endpoints (Elastic IP’s)</a:t>
            </a:r>
          </a:p>
          <a:p>
            <a:pPr marL="627063" lvl="1" indent="-266700">
              <a:lnSpc>
                <a:spcPct val="80000"/>
              </a:lnSpc>
              <a:buClr>
                <a:srgbClr val="94B6D2"/>
              </a:buClr>
              <a:buSzPct val="70000"/>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400" dirty="0" smtClean="0">
                <a:solidFill>
                  <a:srgbClr val="000000"/>
                </a:solidFill>
              </a:rPr>
              <a:t>attach a persistent block storage for your instances (EBS)</a:t>
            </a:r>
          </a:p>
          <a:p>
            <a:pPr marL="627063" lvl="1" indent="-266700">
              <a:lnSpc>
                <a:spcPct val="80000"/>
              </a:lnSpc>
              <a:buClr>
                <a:srgbClr val="94B6D2"/>
              </a:buClr>
              <a:buSzPct val="70000"/>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400" dirty="0" smtClean="0">
                <a:solidFill>
                  <a:srgbClr val="000000"/>
                </a:solidFill>
              </a:rPr>
              <a:t>Pay only for resources you consume, like instance hours and data transfer</a:t>
            </a:r>
          </a:p>
          <a:p>
            <a:pPr marL="352743" indent="-266700">
              <a:lnSpc>
                <a:spcPct val="80000"/>
              </a:lnSpc>
              <a:buClr>
                <a:srgbClr val="94B6D2"/>
              </a:buClr>
              <a:buSzPct val="70000"/>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endParaRPr lang="en-GB" sz="2400" dirty="0" smtClean="0">
              <a:solidFill>
                <a:srgbClr val="000000"/>
              </a:solidFill>
            </a:endParaRP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990599" y="228600"/>
            <a:ext cx="7775575" cy="990600"/>
          </a:xfrm>
          <a:prstGeom prst="rect">
            <a:avLst/>
          </a:prstGeom>
          <a:noFill/>
          <a:ln w="9525">
            <a:noFill/>
            <a:round/>
            <a:headEnd/>
            <a:tailEnd/>
          </a:ln>
          <a:effectLst/>
        </p:spPr>
        <p:txBody>
          <a:bodyPr anchor="ctr"/>
          <a:lstStyle/>
          <a:p>
            <a:pPr>
              <a:lnSpc>
                <a:spcPct val="100000"/>
              </a:lnSpc>
              <a:buClr>
                <a:srgbClr val="775F55"/>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dirty="0">
                <a:solidFill>
                  <a:srgbClr val="775F55"/>
                </a:solidFill>
              </a:rPr>
              <a:t>Amazon EC2 service highlights</a:t>
            </a:r>
          </a:p>
        </p:txBody>
      </p:sp>
      <p:sp>
        <p:nvSpPr>
          <p:cNvPr id="18434" name="Text Box 2"/>
          <p:cNvSpPr txBox="1">
            <a:spLocks noChangeArrowheads="1"/>
          </p:cNvSpPr>
          <p:nvPr/>
        </p:nvSpPr>
        <p:spPr bwMode="auto">
          <a:xfrm>
            <a:off x="990600" y="1447800"/>
            <a:ext cx="7696200" cy="4953000"/>
          </a:xfrm>
          <a:prstGeom prst="rect">
            <a:avLst/>
          </a:prstGeom>
          <a:noFill/>
          <a:ln w="9525">
            <a:noFill/>
            <a:round/>
            <a:headEnd/>
            <a:tailEnd/>
          </a:ln>
          <a:effectLst/>
        </p:spPr>
        <p:txBody>
          <a:bodyPr/>
          <a:lstStyle/>
          <a:p>
            <a:pPr marL="306388" indent="-306388">
              <a:lnSpc>
                <a:spcPct val="9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700" dirty="0">
                <a:solidFill>
                  <a:srgbClr val="000000"/>
                </a:solidFill>
              </a:rPr>
              <a:t>Elastic</a:t>
            </a:r>
          </a:p>
          <a:p>
            <a:pPr marL="306388" indent="-306388">
              <a:lnSpc>
                <a:spcPct val="9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700" dirty="0">
                <a:solidFill>
                  <a:srgbClr val="000000"/>
                </a:solidFill>
              </a:rPr>
              <a:t>Completely controlled</a:t>
            </a:r>
          </a:p>
          <a:p>
            <a:pPr marL="306388" indent="-306388">
              <a:lnSpc>
                <a:spcPct val="9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700" dirty="0">
                <a:solidFill>
                  <a:srgbClr val="000000"/>
                </a:solidFill>
              </a:rPr>
              <a:t>Flexible</a:t>
            </a:r>
          </a:p>
          <a:p>
            <a:pPr marL="306388" indent="-306388">
              <a:lnSpc>
                <a:spcPct val="9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700" dirty="0">
                <a:solidFill>
                  <a:srgbClr val="000000"/>
                </a:solidFill>
              </a:rPr>
              <a:t>Designed for use with Amazon Web services</a:t>
            </a:r>
          </a:p>
          <a:p>
            <a:pPr marL="306388" indent="-306388">
              <a:lnSpc>
                <a:spcPct val="9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700" dirty="0">
                <a:solidFill>
                  <a:srgbClr val="000000"/>
                </a:solidFill>
              </a:rPr>
              <a:t>Reliable</a:t>
            </a:r>
          </a:p>
          <a:p>
            <a:pPr marL="306388" indent="-306388">
              <a:lnSpc>
                <a:spcPct val="9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700" dirty="0">
                <a:solidFill>
                  <a:srgbClr val="000000"/>
                </a:solidFill>
              </a:rPr>
              <a:t>Secure</a:t>
            </a:r>
          </a:p>
          <a:p>
            <a:pPr marL="306388" indent="-306388">
              <a:lnSpc>
                <a:spcPct val="9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700" dirty="0">
                <a:solidFill>
                  <a:srgbClr val="000000"/>
                </a:solidFill>
              </a:rPr>
              <a:t>Inexpensive</a:t>
            </a:r>
          </a:p>
          <a:p>
            <a:pPr marL="306388" indent="-306388">
              <a:lnSpc>
                <a:spcPct val="9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700" dirty="0">
                <a:solidFill>
                  <a:srgbClr val="000000"/>
                </a:solidFill>
              </a:rPr>
              <a:t>On Demand instances</a:t>
            </a:r>
          </a:p>
          <a:p>
            <a:pPr marL="306388" indent="-306388">
              <a:lnSpc>
                <a:spcPct val="90000"/>
              </a:lnSpc>
              <a:spcBef>
                <a:spcPts val="700"/>
              </a:spcBef>
              <a:buClr>
                <a:srgbClr val="DD8047"/>
              </a:buClr>
              <a:buSzPct val="60000"/>
              <a:buFont typeface="Wingdings" charset="2"/>
              <a:buChar char=""/>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r>
              <a:rPr lang="en-GB" sz="2700" dirty="0">
                <a:solidFill>
                  <a:srgbClr val="000000"/>
                </a:solidFill>
              </a:rPr>
              <a:t>Reserved instances</a:t>
            </a:r>
          </a:p>
          <a:p>
            <a:pPr marL="306388" indent="-306388">
              <a:lnSpc>
                <a:spcPct val="90000"/>
              </a:lnSpc>
              <a:spcBef>
                <a:spcPts val="700"/>
              </a:spcBef>
              <a:buClr>
                <a:srgbClr val="DD8047"/>
              </a:buClr>
              <a:buSzPct val="60000"/>
              <a:buFont typeface="Wingdings" charset="2"/>
              <a:buNone/>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endParaRPr lang="en-GB" sz="2700" dirty="0">
              <a:solidFill>
                <a:srgbClr val="000000"/>
              </a:solidFill>
            </a:endParaRPr>
          </a:p>
          <a:p>
            <a:pPr marL="306388" indent="-306388">
              <a:lnSpc>
                <a:spcPct val="90000"/>
              </a:lnSpc>
              <a:spcBef>
                <a:spcPts val="700"/>
              </a:spcBef>
              <a:buClr>
                <a:srgbClr val="DD8047"/>
              </a:buClr>
              <a:buSzPct val="60000"/>
              <a:buFont typeface="Wingdings" charset="2"/>
              <a:buNone/>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endParaRPr lang="en-GB" sz="2700" dirty="0">
              <a:solidFill>
                <a:srgbClr val="000000"/>
              </a:solidFill>
            </a:endParaRPr>
          </a:p>
          <a:p>
            <a:pPr marL="306388" indent="-306388">
              <a:lnSpc>
                <a:spcPct val="90000"/>
              </a:lnSpc>
              <a:spcBef>
                <a:spcPts val="700"/>
              </a:spcBef>
              <a:buClr>
                <a:srgbClr val="DD8047"/>
              </a:buClr>
              <a:buSzPct val="60000"/>
              <a:buFont typeface="Wingdings" charset="2"/>
              <a:buNone/>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endParaRPr lang="en-GB" sz="2700" dirty="0">
              <a:solidFill>
                <a:srgbClr val="000000"/>
              </a:solidFill>
            </a:endParaRPr>
          </a:p>
          <a:p>
            <a:pPr marL="306388" indent="-306388">
              <a:lnSpc>
                <a:spcPct val="90000"/>
              </a:lnSpc>
              <a:spcBef>
                <a:spcPts val="700"/>
              </a:spcBef>
              <a:buClr>
                <a:srgbClr val="DD8047"/>
              </a:buClr>
              <a:buSzPct val="60000"/>
              <a:buFont typeface="Wingdings" charset="2"/>
              <a:buNone/>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endParaRPr lang="en-GB" sz="2700" dirty="0">
              <a:solidFill>
                <a:srgbClr val="000000"/>
              </a:solidFill>
            </a:endParaRPr>
          </a:p>
          <a:p>
            <a:pPr marL="306388" indent="-306388">
              <a:lnSpc>
                <a:spcPct val="90000"/>
              </a:lnSpc>
              <a:spcBef>
                <a:spcPts val="700"/>
              </a:spcBef>
              <a:buClr>
                <a:srgbClr val="DD8047"/>
              </a:buClr>
              <a:buSzPct val="60000"/>
              <a:buFont typeface="Wingdings" charset="2"/>
              <a:buNone/>
              <a:tabLst>
                <a:tab pos="306388" algn="l"/>
                <a:tab pos="763588" algn="l"/>
                <a:tab pos="1220788" algn="l"/>
                <a:tab pos="1677988" algn="l"/>
                <a:tab pos="2135188" algn="l"/>
                <a:tab pos="2592388" algn="l"/>
                <a:tab pos="3049588" algn="l"/>
                <a:tab pos="3506788" algn="l"/>
                <a:tab pos="3963988" algn="l"/>
                <a:tab pos="4421188" algn="l"/>
                <a:tab pos="4878388" algn="l"/>
                <a:tab pos="5335588" algn="l"/>
                <a:tab pos="5792788" algn="l"/>
                <a:tab pos="6249988" algn="l"/>
                <a:tab pos="6707188" algn="l"/>
                <a:tab pos="7164388" algn="l"/>
                <a:tab pos="7621588" algn="l"/>
                <a:tab pos="8078788" algn="l"/>
                <a:tab pos="8535988" algn="l"/>
                <a:tab pos="8993188" algn="l"/>
                <a:tab pos="9450388" algn="l"/>
              </a:tabLst>
            </a:pPr>
            <a:endParaRPr lang="en-GB" sz="27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Console</a:t>
            </a:r>
            <a:endParaRPr lang="en-US" dirty="0"/>
          </a:p>
        </p:txBody>
      </p:sp>
      <p:pic>
        <p:nvPicPr>
          <p:cNvPr id="4" name="ec2_04_05_2010.wmv">
            <a:hlinkClick r:id="" action="ppaction://media"/>
          </p:cNvPr>
          <p:cNvPicPr>
            <a:picLocks noGrp="1" noRot="1" noChangeAspect="1"/>
          </p:cNvPicPr>
          <p:nvPr>
            <p:ph idx="1"/>
            <a:videoFile r:link="rId1"/>
          </p:nvPr>
        </p:nvPicPr>
        <p:blipFill>
          <a:blip r:embed="rId3" cstate="print"/>
          <a:stretch>
            <a:fillRect/>
          </a:stretch>
        </p:blipFill>
        <p:spPr>
          <a:xfrm>
            <a:off x="2136775" y="1943100"/>
            <a:ext cx="6096000" cy="381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1143000"/>
          </a:xfrm>
        </p:spPr>
        <p:txBody>
          <a:bodyPr/>
          <a:lstStyle/>
          <a:p>
            <a:r>
              <a:rPr lang="en-US" dirty="0" smtClean="0"/>
              <a:t>Command Line Tools</a:t>
            </a:r>
            <a:endParaRPr lang="en-US" dirty="0"/>
          </a:p>
        </p:txBody>
      </p:sp>
      <p:sp>
        <p:nvSpPr>
          <p:cNvPr id="5" name="Content Placeholder 4"/>
          <p:cNvSpPr>
            <a:spLocks noGrp="1"/>
          </p:cNvSpPr>
          <p:nvPr>
            <p:ph idx="1"/>
          </p:nvPr>
        </p:nvSpPr>
        <p:spPr>
          <a:xfrm>
            <a:off x="838200" y="685800"/>
            <a:ext cx="8019288" cy="5715000"/>
          </a:xfrm>
        </p:spPr>
        <p:txBody>
          <a:bodyPr>
            <a:normAutofit/>
          </a:bodyPr>
          <a:lstStyle/>
          <a:p>
            <a:r>
              <a:rPr lang="en-US" sz="2200" dirty="0" smtClean="0"/>
              <a:t>@echo off</a:t>
            </a:r>
          </a:p>
          <a:p>
            <a:pPr>
              <a:buNone/>
            </a:pPr>
            <a:r>
              <a:rPr lang="en-US" sz="2200" dirty="0" smtClean="0"/>
              <a:t>	 set EC2_HOME=C:\AmazonEC2\ec2-api-tools</a:t>
            </a:r>
          </a:p>
          <a:p>
            <a:pPr>
              <a:buNone/>
            </a:pPr>
            <a:r>
              <a:rPr lang="en-US" sz="2200" dirty="0" smtClean="0"/>
              <a:t>	 set PATH=%PATH%;%EC2_HOME%\bin</a:t>
            </a:r>
          </a:p>
          <a:p>
            <a:pPr>
              <a:buNone/>
            </a:pPr>
            <a:r>
              <a:rPr lang="en-US" sz="2200" dirty="0" smtClean="0"/>
              <a:t>	 setEC2_PRIVATE_KEY=C:\AmazonEC2\PrivateKey.pem</a:t>
            </a:r>
          </a:p>
          <a:p>
            <a:pPr>
              <a:buNone/>
            </a:pPr>
            <a:r>
              <a:rPr lang="en-US" sz="2200" dirty="0" smtClean="0"/>
              <a:t>	 set EC2_CERT=C:\AmazonEC2\509Certificate.pem</a:t>
            </a:r>
          </a:p>
          <a:p>
            <a:pPr>
              <a:buNone/>
            </a:pPr>
            <a:r>
              <a:rPr lang="en-US" sz="2200" dirty="0" smtClean="0"/>
              <a:t>	 set JAVA_HOME=C:\Program Files (x86)\Java\jre6</a:t>
            </a:r>
          </a:p>
          <a:p>
            <a:pPr>
              <a:buNone/>
            </a:pPr>
            <a:r>
              <a:rPr lang="en-US" sz="2200" dirty="0" smtClean="0"/>
              <a:t>	 "%JAVA_HOME%\bin\java" -version</a:t>
            </a:r>
          </a:p>
          <a:p>
            <a:endParaRPr lang="en-US" dirty="0" smtClean="0"/>
          </a:p>
          <a:p>
            <a:endParaRPr lang="en-US" dirty="0" smtClean="0"/>
          </a:p>
          <a:p>
            <a:r>
              <a:rPr lang="en-US" sz="2200" dirty="0" smtClean="0"/>
              <a:t>ec2-describe-images -o self -o </a:t>
            </a:r>
            <a:r>
              <a:rPr lang="en-US" sz="2200" dirty="0" err="1" smtClean="0"/>
              <a:t>amazon</a:t>
            </a:r>
            <a:r>
              <a:rPr lang="en-US" sz="2200" dirty="0" smtClean="0"/>
              <a:t> | </a:t>
            </a:r>
            <a:r>
              <a:rPr lang="en-US" sz="2200" dirty="0" err="1" smtClean="0"/>
              <a:t>grep</a:t>
            </a:r>
            <a:r>
              <a:rPr lang="en-US" sz="2200" dirty="0" smtClean="0"/>
              <a:t> machine </a:t>
            </a:r>
          </a:p>
          <a:p>
            <a:r>
              <a:rPr lang="en-US" sz="2200" dirty="0" smtClean="0"/>
              <a:t>ec2-add-keypair </a:t>
            </a:r>
            <a:r>
              <a:rPr lang="en-US" sz="2200" dirty="0" err="1" smtClean="0"/>
              <a:t>gsg-keypair</a:t>
            </a:r>
            <a:endParaRPr lang="en-US" sz="2200" dirty="0" smtClean="0"/>
          </a:p>
          <a:p>
            <a:r>
              <a:rPr lang="en-US" sz="2200" dirty="0" smtClean="0"/>
              <a:t>ec2-run-instances </a:t>
            </a:r>
            <a:r>
              <a:rPr lang="en-US" sz="2200" i="1" dirty="0" smtClean="0"/>
              <a:t>ami-235fba4a</a:t>
            </a:r>
            <a:r>
              <a:rPr lang="en-US" sz="2200" dirty="0" smtClean="0"/>
              <a:t> -k </a:t>
            </a:r>
            <a:r>
              <a:rPr lang="en-US" sz="2200" dirty="0" err="1" smtClean="0"/>
              <a:t>gsg-keypair</a:t>
            </a:r>
            <a:endParaRPr lang="en-US" sz="2200" dirty="0"/>
          </a:p>
        </p:txBody>
      </p:sp>
      <p:pic>
        <p:nvPicPr>
          <p:cNvPr id="1027" name="Picture 3" descr="C:\Users\jumta\Desktop\runbatch.jpg"/>
          <p:cNvPicPr>
            <a:picLocks noChangeAspect="1" noChangeArrowheads="1"/>
          </p:cNvPicPr>
          <p:nvPr/>
        </p:nvPicPr>
        <p:blipFill>
          <a:blip r:embed="rId2" cstate="print"/>
          <a:srcRect/>
          <a:stretch>
            <a:fillRect/>
          </a:stretch>
        </p:blipFill>
        <p:spPr bwMode="auto">
          <a:xfrm>
            <a:off x="1143000" y="3581400"/>
            <a:ext cx="6781800" cy="914400"/>
          </a:xfrm>
          <a:prstGeom prst="rect">
            <a:avLst/>
          </a:prstGeom>
          <a:noFill/>
        </p:spPr>
      </p:pic>
      <p:sp>
        <p:nvSpPr>
          <p:cNvPr id="7" name="Right Brace 6"/>
          <p:cNvSpPr/>
          <p:nvPr/>
        </p:nvSpPr>
        <p:spPr>
          <a:xfrm>
            <a:off x="7315200" y="762000"/>
            <a:ext cx="838200" cy="2743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8077200" y="1981200"/>
            <a:ext cx="685800" cy="369332"/>
          </a:xfrm>
          <a:prstGeom prst="rect">
            <a:avLst/>
          </a:prstGeom>
          <a:noFill/>
        </p:spPr>
        <p:txBody>
          <a:bodyPr wrap="square" rtlCol="0">
            <a:spAutoFit/>
          </a:bodyPr>
          <a:lstStyle/>
          <a:p>
            <a:r>
              <a:rPr lang="en-US" dirty="0" smtClean="0"/>
              <a:t>EC2</a:t>
            </a:r>
            <a:endParaRPr lang="en-US" dirty="0"/>
          </a:p>
        </p:txBody>
      </p:sp>
      <p:pic>
        <p:nvPicPr>
          <p:cNvPr id="1028" name="Picture 4" descr="C:\Users\jumta\Desktop\startinst.jpg"/>
          <p:cNvPicPr>
            <a:picLocks noChangeAspect="1" noChangeArrowheads="1"/>
          </p:cNvPicPr>
          <p:nvPr/>
        </p:nvPicPr>
        <p:blipFill>
          <a:blip r:embed="rId3" cstate="print"/>
          <a:srcRect/>
          <a:stretch>
            <a:fillRect/>
          </a:stretch>
        </p:blipFill>
        <p:spPr bwMode="auto">
          <a:xfrm>
            <a:off x="1143000" y="6010275"/>
            <a:ext cx="7010400" cy="8477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7943088" cy="5943600"/>
          </a:xfrm>
        </p:spPr>
        <p:txBody>
          <a:bodyPr>
            <a:normAutofit/>
          </a:bodyPr>
          <a:lstStyle/>
          <a:p>
            <a:r>
              <a:rPr lang="en-US" sz="2200" dirty="0" smtClean="0"/>
              <a:t>ec2-terminate-instances i-10a64379 or ec2-stop-instances id</a:t>
            </a:r>
          </a:p>
          <a:p>
            <a:r>
              <a:rPr lang="en-US" sz="2200" dirty="0" smtClean="0"/>
              <a:t>Linux: </a:t>
            </a:r>
            <a:r>
              <a:rPr lang="en-US" sz="2200" dirty="0" err="1" smtClean="0"/>
              <a:t>ssh</a:t>
            </a:r>
            <a:r>
              <a:rPr lang="en-US" sz="2200" dirty="0" smtClean="0"/>
              <a:t> -</a:t>
            </a:r>
            <a:r>
              <a:rPr lang="en-US" sz="2200" dirty="0" err="1" smtClean="0"/>
              <a:t>i</a:t>
            </a:r>
            <a:r>
              <a:rPr lang="en-US" sz="2200" dirty="0" smtClean="0"/>
              <a:t> </a:t>
            </a:r>
            <a:r>
              <a:rPr lang="en-US" sz="2200" dirty="0" err="1" smtClean="0"/>
              <a:t>id_rsa-gsg-keypair</a:t>
            </a:r>
            <a:r>
              <a:rPr lang="en-US" sz="2200" dirty="0" smtClean="0"/>
              <a:t> </a:t>
            </a:r>
            <a:r>
              <a:rPr lang="en-US" sz="2200" dirty="0" smtClean="0">
                <a:hlinkClick r:id="rId2"/>
              </a:rPr>
              <a:t>root@ec2-67-202-51-223.compute-1.amazonaws.com</a:t>
            </a:r>
            <a:endParaRPr lang="en-US" sz="2200" dirty="0" smtClean="0"/>
          </a:p>
          <a:p>
            <a:r>
              <a:rPr lang="en-US" sz="2200" dirty="0" smtClean="0"/>
              <a:t>yum install </a:t>
            </a:r>
            <a:r>
              <a:rPr lang="en-US" sz="2200" dirty="0" err="1" smtClean="0"/>
              <a:t>httpd</a:t>
            </a:r>
            <a:endParaRPr lang="en-US" sz="2200" dirty="0" smtClean="0"/>
          </a:p>
          <a:p>
            <a:r>
              <a:rPr lang="en-US" sz="2200" dirty="0" smtClean="0"/>
              <a:t>Windows: ec2-get-password -k </a:t>
            </a:r>
            <a:r>
              <a:rPr lang="en-US" sz="2200" dirty="0" err="1" smtClean="0"/>
              <a:t>gsg-keypair</a:t>
            </a:r>
            <a:endParaRPr lang="en-US" sz="2200" dirty="0" smtClean="0"/>
          </a:p>
          <a:p>
            <a:endParaRPr lang="en-US" sz="2200" dirty="0" smtClean="0"/>
          </a:p>
          <a:p>
            <a:endParaRPr lang="en-US" sz="2200" dirty="0" smtClean="0"/>
          </a:p>
          <a:p>
            <a:endParaRPr lang="en-US" sz="2200" dirty="0" smtClean="0"/>
          </a:p>
          <a:p>
            <a:endParaRPr lang="en-US" dirty="0" smtClean="0"/>
          </a:p>
          <a:p>
            <a:endParaRPr lang="en-US" dirty="0" smtClean="0"/>
          </a:p>
          <a:p>
            <a:endParaRPr lang="en-US" dirty="0" smtClean="0">
              <a:sym typeface="Wingdings" pitchFamily="2" charset="2"/>
            </a:endParaRPr>
          </a:p>
        </p:txBody>
      </p:sp>
      <p:pic>
        <p:nvPicPr>
          <p:cNvPr id="6146" name="Picture 2" descr="C:\Users\jumta\Desktop\httpdstart.jpg"/>
          <p:cNvPicPr>
            <a:picLocks noChangeAspect="1" noChangeArrowheads="1"/>
          </p:cNvPicPr>
          <p:nvPr/>
        </p:nvPicPr>
        <p:blipFill>
          <a:blip r:embed="rId3" cstate="print"/>
          <a:srcRect/>
          <a:stretch>
            <a:fillRect/>
          </a:stretch>
        </p:blipFill>
        <p:spPr bwMode="auto">
          <a:xfrm>
            <a:off x="4648200" y="2286000"/>
            <a:ext cx="4495800" cy="4572000"/>
          </a:xfrm>
          <a:prstGeom prst="rect">
            <a:avLst/>
          </a:prstGeom>
          <a:noFill/>
        </p:spPr>
      </p:pic>
      <p:pic>
        <p:nvPicPr>
          <p:cNvPr id="6147" name="Picture 3" descr="C:\Users\jumta\Desktop\windows.jpg"/>
          <p:cNvPicPr>
            <a:picLocks noChangeAspect="1" noChangeArrowheads="1"/>
          </p:cNvPicPr>
          <p:nvPr/>
        </p:nvPicPr>
        <p:blipFill>
          <a:blip r:embed="rId4" cstate="print"/>
          <a:srcRect/>
          <a:stretch>
            <a:fillRect/>
          </a:stretch>
        </p:blipFill>
        <p:spPr bwMode="auto">
          <a:xfrm>
            <a:off x="0" y="2286000"/>
            <a:ext cx="4648200" cy="4572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descr="C:\Users\jumta\Desktop\fedoratestpag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583</TotalTime>
  <Words>1287</Words>
  <Application>Microsoft Office PowerPoint</Application>
  <PresentationFormat>On-screen Show (4:3)</PresentationFormat>
  <Paragraphs>183</Paragraphs>
  <Slides>18</Slides>
  <Notes>1</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ANALYSIS OF CLOUD COMPUTING SERVICES USING AMAZON EC2 </vt:lpstr>
      <vt:lpstr>Goals </vt:lpstr>
      <vt:lpstr>CLOUD COMPUTING</vt:lpstr>
      <vt:lpstr>Amazon EC2</vt:lpstr>
      <vt:lpstr>Slide 5</vt:lpstr>
      <vt:lpstr>Management Console</vt:lpstr>
      <vt:lpstr>Command Line Tools</vt:lpstr>
      <vt:lpstr>Slide 8</vt:lpstr>
      <vt:lpstr>Slide 9</vt:lpstr>
      <vt:lpstr>ElasticFox Firefox extension</vt:lpstr>
      <vt:lpstr>Creating Users</vt:lpstr>
      <vt:lpstr>Elastic Block Store &amp; Elastic IP</vt:lpstr>
      <vt:lpstr>Auto Start &amp; Stop</vt:lpstr>
      <vt:lpstr>Web Performance</vt:lpstr>
      <vt:lpstr>Bandwidth Performance</vt:lpstr>
      <vt:lpstr>More..</vt:lpstr>
      <vt:lpstr>References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ON SPEECH RECOGNITION USING DYNAMIC TIME WARPING</dc:title>
  <dc:creator>jumta</dc:creator>
  <cp:lastModifiedBy>jumta</cp:lastModifiedBy>
  <cp:revision>124</cp:revision>
  <dcterms:created xsi:type="dcterms:W3CDTF">2006-08-16T00:00:00Z</dcterms:created>
  <dcterms:modified xsi:type="dcterms:W3CDTF">2010-05-03T19:30:51Z</dcterms:modified>
</cp:coreProperties>
</file>