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32" r:id="rId1"/>
  </p:sldMasterIdLst>
  <p:handoutMasterIdLst>
    <p:handoutMasterId r:id="rId15"/>
  </p:handoutMasterIdLst>
  <p:sldIdLst>
    <p:sldId id="256" r:id="rId2"/>
    <p:sldId id="257" r:id="rId3"/>
    <p:sldId id="260" r:id="rId4"/>
    <p:sldId id="261" r:id="rId5"/>
    <p:sldId id="264" r:id="rId6"/>
    <p:sldId id="262" r:id="rId7"/>
    <p:sldId id="263" r:id="rId8"/>
    <p:sldId id="265" r:id="rId9"/>
    <p:sldId id="266" r:id="rId10"/>
    <p:sldId id="267" r:id="rId11"/>
    <p:sldId id="259" r:id="rId12"/>
    <p:sldId id="258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2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6B045-D7E6-DA48-99EF-0DAF78FE292F}" type="datetimeFigureOut">
              <a:rPr lang="en-US" smtClean="0"/>
              <a:t>5/4/10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41B02-B820-524A-A400-A41A63C182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75EC-BB07-C44E-BCB5-50D9970346FB}" type="datetimeFigureOut">
              <a:rPr lang="en-US" smtClean="0"/>
              <a:t>5/4/10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75EC-BB07-C44E-BCB5-50D9970346FB}" type="datetimeFigureOut">
              <a:rPr lang="en-US" smtClean="0"/>
              <a:t>5/4/10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D5FB-F654-6C41-A233-B176978D8B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ADCD5FB-F654-6C41-A233-B176978D8B1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75EC-BB07-C44E-BCB5-50D9970346FB}" type="datetimeFigureOut">
              <a:rPr lang="en-US" smtClean="0"/>
              <a:t>5/4/10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75EC-BB07-C44E-BCB5-50D9970346FB}" type="datetimeFigureOut">
              <a:rPr lang="en-US" smtClean="0"/>
              <a:t>5/4/10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ADCD5FB-F654-6C41-A233-B176978D8B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75EC-BB07-C44E-BCB5-50D9970346FB}" type="datetimeFigureOut">
              <a:rPr lang="en-US" smtClean="0"/>
              <a:t>5/4/10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DCD5FB-F654-6C41-A233-B176978D8B1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1275EC-BB07-C44E-BCB5-50D9970346FB}" type="datetimeFigureOut">
              <a:rPr lang="en-US" smtClean="0"/>
              <a:t>5/4/10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D5FB-F654-6C41-A233-B176978D8B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75EC-BB07-C44E-BCB5-50D9970346FB}" type="datetimeFigureOut">
              <a:rPr lang="en-US" smtClean="0"/>
              <a:t>5/4/10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ADCD5FB-F654-6C41-A233-B176978D8B1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75EC-BB07-C44E-BCB5-50D9970346FB}" type="datetimeFigureOut">
              <a:rPr lang="en-US" smtClean="0"/>
              <a:t>5/4/10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ADCD5FB-F654-6C41-A233-B176978D8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75EC-BB07-C44E-BCB5-50D9970346FB}" type="datetimeFigureOut">
              <a:rPr lang="en-US" smtClean="0"/>
              <a:t>5/4/10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CD5FB-F654-6C41-A233-B176978D8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75EC-BB07-C44E-BCB5-50D9970346FB}" type="datetimeFigureOut">
              <a:rPr lang="en-US" smtClean="0"/>
              <a:t>5/4/10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ADCD5FB-F654-6C41-A233-B176978D8B1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1275EC-BB07-C44E-BCB5-50D9970346FB}" type="datetimeFigureOut">
              <a:rPr lang="en-US" smtClean="0"/>
              <a:t>5/4/10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1275EC-BB07-C44E-BCB5-50D9970346FB}" type="datetimeFigureOut">
              <a:rPr lang="en-US" smtClean="0"/>
              <a:t>5/4/10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DCD5FB-F654-6C41-A233-B176978D8B1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FT" TargetMode="External"/><Relationship Id="rId4" Type="http://schemas.openxmlformats.org/officeDocument/2006/relationships/hyperlink" Target="http://www.networksystemsdesignline.com/howto/199202160" TargetMode="External"/><Relationship Id="rId5" Type="http://schemas.openxmlformats.org/officeDocument/2006/relationships/hyperlink" Target="http://newsroom.clearwire.com/phoenix.zhtml?c=214419&amp;p=irol-newsArticle&amp;ID=1404906&amp;highlight" TargetMode="External"/><Relationship Id="rId6" Type="http://schemas.openxmlformats.org/officeDocument/2006/relationships/hyperlink" Target="http://www.clear.com/discover/compare-clear" TargetMode="External"/><Relationship Id="rId7" Type="http://schemas.openxmlformats.org/officeDocument/2006/relationships/hyperlink" Target="http://findarticles.com/p/articles/mi_qn4191/is_20070919/ai_n21036084/" TargetMode="External"/><Relationship Id="rId8" Type="http://schemas.openxmlformats.org/officeDocument/2006/relationships/hyperlink" Target="http://findarticles.com/p/articles/mi_qn4191/is_20091210/ai_n45771414/" TargetMode="External"/><Relationship Id="rId9" Type="http://schemas.openxmlformats.org/officeDocument/2006/relationships/hyperlink" Target="http://www.wimax.com/education/wimax/what_is_wimax" TargetMode="External"/><Relationship Id="rId10" Type="http://schemas.openxmlformats.org/officeDocument/2006/relationships/hyperlink" Target="http://www.wimax.com/education/wimax/antenna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mputer.howstuffworks.com/wimax1.ht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Michael Menozzi</a:t>
            </a:r>
          </a:p>
          <a:p>
            <a:r>
              <a:rPr lang="en-US" dirty="0" smtClean="0"/>
              <a:t>CS526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WiMAX</a:t>
            </a:r>
            <a:r>
              <a:rPr lang="en-US" dirty="0" smtClean="0"/>
              <a:t> 802.16 Study Through OPNET Modeler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Colorado Springs explored a citywide solution in 2007 to provide WiFi</a:t>
            </a:r>
          </a:p>
          <a:p>
            <a:pPr lvl="1"/>
            <a:r>
              <a:rPr lang="en-US" dirty="0" smtClean="0"/>
              <a:t>Decided to eventually wait – no company would engage without city monies</a:t>
            </a:r>
          </a:p>
          <a:p>
            <a:r>
              <a:rPr lang="en-US" dirty="0" smtClean="0"/>
              <a:t>In 2009 </a:t>
            </a:r>
            <a:r>
              <a:rPr lang="en-US" dirty="0" err="1" smtClean="0"/>
              <a:t>Clearwire</a:t>
            </a:r>
            <a:r>
              <a:rPr lang="en-US" dirty="0" smtClean="0"/>
              <a:t> announced it would offer </a:t>
            </a:r>
            <a:r>
              <a:rPr lang="en-US" dirty="0" err="1" smtClean="0"/>
              <a:t>WiMAX</a:t>
            </a:r>
            <a:r>
              <a:rPr lang="en-US" dirty="0" smtClean="0"/>
              <a:t> in Colorado Springs</a:t>
            </a:r>
          </a:p>
          <a:p>
            <a:r>
              <a:rPr lang="en-US" dirty="0" smtClean="0"/>
              <a:t>The Telecommunications Policy Advisory Committee (TPAC) provided little information</a:t>
            </a:r>
          </a:p>
          <a:p>
            <a:pPr lvl="1"/>
            <a:r>
              <a:rPr lang="en-US" dirty="0" smtClean="0"/>
              <a:t>Their mission is to bring technology to the Springs</a:t>
            </a:r>
          </a:p>
          <a:p>
            <a:r>
              <a:rPr lang="en-US" dirty="0" smtClean="0"/>
              <a:t>Should be the end of 2010, Gazette running legal ads for their towers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IEEE 802.20</a:t>
            </a:r>
          </a:p>
          <a:p>
            <a:r>
              <a:rPr lang="en-US" dirty="0" smtClean="0"/>
              <a:t>Global Area Network (GAN)</a:t>
            </a:r>
          </a:p>
          <a:p>
            <a:r>
              <a:rPr lang="en-US" dirty="0" smtClean="0"/>
              <a:t>Similar to cell phone capabilities</a:t>
            </a:r>
          </a:p>
          <a:p>
            <a:pPr lvl="1"/>
            <a:r>
              <a:rPr lang="en-US" dirty="0" smtClean="0"/>
              <a:t>Nationwide coverage</a:t>
            </a:r>
          </a:p>
          <a:p>
            <a:r>
              <a:rPr lang="en-US" dirty="0" smtClean="0"/>
              <a:t>Similar to cable provider</a:t>
            </a:r>
          </a:p>
          <a:p>
            <a:pPr lvl="1"/>
            <a:r>
              <a:rPr lang="en-US" dirty="0" smtClean="0"/>
              <a:t>Speeds equivalent to cable modem</a:t>
            </a:r>
          </a:p>
          <a:p>
            <a:r>
              <a:rPr lang="en-US" dirty="0" smtClean="0"/>
              <a:t>OPNET – Run traffic across the model (Springs) to demonstrate the research and development usage</a:t>
            </a:r>
          </a:p>
          <a:p>
            <a:pPr lvl="1"/>
            <a:r>
              <a:rPr lang="en-US" dirty="0" smtClean="0"/>
              <a:t>No results yet – compile issues in regard to the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http://</a:t>
            </a:r>
            <a:r>
              <a:rPr lang="en-US" dirty="0" err="1"/>
              <a:t>www.techpluto.com/wimax</a:t>
            </a:r>
            <a:r>
              <a:rPr lang="en-US" dirty="0"/>
              <a:t>-in-detail/</a:t>
            </a:r>
          </a:p>
          <a:p>
            <a:r>
              <a:rPr lang="en-US" u="sng" dirty="0">
                <a:hlinkClick r:id="rId2"/>
              </a:rPr>
              <a:t>http://computer.howstuffworks.com/wimax1.htm</a:t>
            </a:r>
            <a:r>
              <a:rPr lang="en-US" dirty="0"/>
              <a:t>, page 1</a:t>
            </a:r>
          </a:p>
          <a:p>
            <a:r>
              <a:rPr lang="en-US" u="sng" dirty="0">
                <a:hlinkClick r:id="rId2"/>
              </a:rPr>
              <a:t>http://computer.howstuffworks.com/wimax1.htm</a:t>
            </a:r>
            <a:r>
              <a:rPr lang="en-US" dirty="0"/>
              <a:t>, page 2</a:t>
            </a:r>
          </a:p>
          <a:p>
            <a:r>
              <a:rPr lang="en-US" dirty="0"/>
              <a:t>http://</a:t>
            </a:r>
            <a:r>
              <a:rPr lang="en-US" dirty="0" err="1"/>
              <a:t>www.motorola</a:t>
            </a:r>
            <a:r>
              <a:rPr lang="en-US" dirty="0"/>
              <a:t> .com , </a:t>
            </a:r>
            <a:r>
              <a:rPr lang="en-US" dirty="0" err="1"/>
              <a:t>WiMAX_E_vs._D__White_Paper.PDF</a:t>
            </a:r>
            <a:endParaRPr lang="en-US" dirty="0"/>
          </a:p>
          <a:p>
            <a:r>
              <a:rPr lang="en-US" u="sng" dirty="0">
                <a:hlinkClick r:id="rId3"/>
              </a:rPr>
              <a:t>http://en.wikipedia.org/wiki/FFT</a:t>
            </a:r>
            <a:endParaRPr lang="en-US" dirty="0"/>
          </a:p>
          <a:p>
            <a:r>
              <a:rPr lang="en-US" u="sng" dirty="0">
                <a:hlinkClick r:id="rId4"/>
              </a:rPr>
              <a:t>http://www.networksystemsdesignline.com/howto/199202160</a:t>
            </a:r>
            <a:endParaRPr lang="en-US" dirty="0"/>
          </a:p>
          <a:p>
            <a:r>
              <a:rPr lang="en-US" u="sng" dirty="0">
                <a:hlinkClick r:id="rId5"/>
              </a:rPr>
              <a:t>http://newsroom.clearwire.com/phoenix.zhtml?c=214419&amp;p=irol-newsArticle&amp;ID=1404906&amp;highlight</a:t>
            </a:r>
            <a:r>
              <a:rPr lang="en-US" dirty="0"/>
              <a:t>=</a:t>
            </a:r>
          </a:p>
          <a:p>
            <a:r>
              <a:rPr lang="en-US" u="sng" dirty="0">
                <a:hlinkClick r:id="rId6"/>
              </a:rPr>
              <a:t>http://www.clear.com/discover/compare-clear</a:t>
            </a:r>
            <a:endParaRPr lang="en-US" dirty="0"/>
          </a:p>
          <a:p>
            <a:r>
              <a:rPr lang="en-US" u="sng" dirty="0">
                <a:hlinkClick r:id="rId7"/>
              </a:rPr>
              <a:t>http://findarticles.com/p/articles/mi_qn4191/is_20070919/ai_n21036084/</a:t>
            </a:r>
            <a:endParaRPr lang="en-US" dirty="0"/>
          </a:p>
          <a:p>
            <a:r>
              <a:rPr lang="en-US" u="sng" dirty="0">
                <a:hlinkClick r:id="rId8"/>
              </a:rPr>
              <a:t>http://findarticles.com/p/articles/mi_qn4191/is_20091210/ai_n45771414/</a:t>
            </a:r>
            <a:endParaRPr lang="en-US" dirty="0"/>
          </a:p>
          <a:p>
            <a:r>
              <a:rPr lang="en-US" u="sng" dirty="0">
                <a:hlinkClick r:id="rId9"/>
              </a:rPr>
              <a:t>http://www.wimax.com/education/wimax/what_is_wimax</a:t>
            </a:r>
            <a:endParaRPr lang="en-US" dirty="0"/>
          </a:p>
          <a:p>
            <a:r>
              <a:rPr lang="en-US" u="sng" dirty="0">
                <a:hlinkClick r:id="rId10"/>
              </a:rPr>
              <a:t>http://www.wimax.com/education/wimax/antennas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Questions?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Types of </a:t>
            </a:r>
            <a:r>
              <a:rPr lang="en-US" dirty="0" err="1" smtClean="0"/>
              <a:t>WiMAX</a:t>
            </a:r>
            <a:endParaRPr lang="en-US" dirty="0" smtClean="0"/>
          </a:p>
          <a:p>
            <a:r>
              <a:rPr lang="en-US" dirty="0" smtClean="0"/>
              <a:t>Coverage</a:t>
            </a:r>
          </a:p>
          <a:p>
            <a:r>
              <a:rPr lang="en-US" dirty="0" smtClean="0"/>
              <a:t>Components of </a:t>
            </a:r>
            <a:r>
              <a:rPr lang="en-US" dirty="0" err="1" smtClean="0"/>
              <a:t>WiMAX</a:t>
            </a:r>
            <a:endParaRPr lang="en-US" dirty="0" smtClean="0"/>
          </a:p>
          <a:p>
            <a:r>
              <a:rPr lang="en-US" dirty="0" smtClean="0"/>
              <a:t>Colorado Springs Plan</a:t>
            </a:r>
          </a:p>
          <a:p>
            <a:r>
              <a:rPr lang="en-US" dirty="0" smtClean="0"/>
              <a:t>The experiment</a:t>
            </a:r>
          </a:p>
          <a:p>
            <a:r>
              <a:rPr lang="en-US" dirty="0" smtClean="0"/>
              <a:t>Future work</a:t>
            </a:r>
          </a:p>
          <a:p>
            <a:r>
              <a:rPr lang="en-US" dirty="0" smtClean="0"/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WiMAX</a:t>
            </a:r>
            <a:r>
              <a:rPr lang="en-US" dirty="0" smtClean="0"/>
              <a:t> (Worldwide Interoperability for Microwave Access</a:t>
            </a:r>
          </a:p>
          <a:p>
            <a:r>
              <a:rPr lang="en-US" dirty="0" smtClean="0"/>
              <a:t>Term created by the </a:t>
            </a:r>
            <a:r>
              <a:rPr lang="en-US" dirty="0" err="1" smtClean="0"/>
              <a:t>WiMAX</a:t>
            </a:r>
            <a:r>
              <a:rPr lang="en-US" dirty="0" smtClean="0"/>
              <a:t> forum</a:t>
            </a:r>
          </a:p>
          <a:p>
            <a:pPr lvl="1"/>
            <a:r>
              <a:rPr lang="en-US" dirty="0" smtClean="0"/>
              <a:t>Provide continuity, interoperability and uniformity </a:t>
            </a:r>
          </a:p>
          <a:p>
            <a:r>
              <a:rPr lang="en-US" dirty="0" smtClean="0"/>
              <a:t>Emerging technology – last mile/first mile application</a:t>
            </a:r>
          </a:p>
          <a:p>
            <a:pPr lvl="1"/>
            <a:r>
              <a:rPr lang="en-US" dirty="0" smtClean="0"/>
              <a:t>Service providers</a:t>
            </a:r>
          </a:p>
          <a:p>
            <a:pPr lvl="1"/>
            <a:r>
              <a:rPr lang="en-US" dirty="0" smtClean="0"/>
              <a:t>Mobile internet users</a:t>
            </a:r>
          </a:p>
          <a:p>
            <a:r>
              <a:rPr lang="en-US" dirty="0" smtClean="0"/>
              <a:t>475 </a:t>
            </a:r>
            <a:r>
              <a:rPr lang="en-US" dirty="0" err="1" smtClean="0"/>
              <a:t>WiMAX</a:t>
            </a:r>
            <a:r>
              <a:rPr lang="en-US" dirty="0" smtClean="0"/>
              <a:t> networks deployed in 140 countries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WiMAX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Fixed and mobile </a:t>
            </a:r>
            <a:r>
              <a:rPr lang="en-US" dirty="0" err="1" smtClean="0"/>
              <a:t>WiMAX</a:t>
            </a:r>
            <a:endParaRPr lang="en-US" dirty="0" smtClean="0"/>
          </a:p>
          <a:p>
            <a:pPr lvl="1"/>
            <a:r>
              <a:rPr lang="en-US" dirty="0" smtClean="0"/>
              <a:t>802.16d for fixed</a:t>
            </a:r>
          </a:p>
          <a:p>
            <a:pPr lvl="2"/>
            <a:r>
              <a:rPr lang="en-US" dirty="0" smtClean="0"/>
              <a:t>Smaller coverage area – high gain-low portability </a:t>
            </a:r>
            <a:r>
              <a:rPr lang="en-US" dirty="0" err="1" smtClean="0"/>
              <a:t>uni</a:t>
            </a:r>
            <a:r>
              <a:rPr lang="en-US" dirty="0" smtClean="0"/>
              <a:t>-directional antennas</a:t>
            </a:r>
          </a:p>
          <a:p>
            <a:pPr lvl="1"/>
            <a:r>
              <a:rPr lang="en-US" dirty="0" smtClean="0"/>
              <a:t>802.16e for mobile</a:t>
            </a:r>
          </a:p>
          <a:p>
            <a:pPr lvl="2"/>
            <a:r>
              <a:rPr lang="en-US" dirty="0" smtClean="0"/>
              <a:t>Larger coverage area – low gain-high portability </a:t>
            </a:r>
            <a:r>
              <a:rPr lang="en-US" dirty="0" err="1" smtClean="0"/>
              <a:t>omni</a:t>
            </a:r>
            <a:r>
              <a:rPr lang="en-US" dirty="0" smtClean="0"/>
              <a:t>-directional antennas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WiMAX</a:t>
            </a:r>
            <a:r>
              <a:rPr lang="en-US" dirty="0" smtClean="0"/>
              <a:t>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Non-line-of-sight – similar to WiFi</a:t>
            </a:r>
          </a:p>
          <a:p>
            <a:pPr lvl="1"/>
            <a:r>
              <a:rPr lang="en-US" dirty="0" smtClean="0"/>
              <a:t>Frequency range – 2 GHz to 11 GHz</a:t>
            </a:r>
          </a:p>
          <a:p>
            <a:r>
              <a:rPr lang="en-US" dirty="0" smtClean="0"/>
              <a:t>Line-of-sight – Fixed dish antenna that points to the </a:t>
            </a:r>
            <a:r>
              <a:rPr lang="en-US" dirty="0" err="1" smtClean="0"/>
              <a:t>WiMAX</a:t>
            </a:r>
            <a:r>
              <a:rPr lang="en-US" dirty="0" smtClean="0"/>
              <a:t> tower</a:t>
            </a:r>
          </a:p>
          <a:p>
            <a:pPr lvl="1"/>
            <a:r>
              <a:rPr lang="en-US" dirty="0" smtClean="0"/>
              <a:t>Frequency range – 66 GHz maximum – less interference and fewer errors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Theoretical – Provide broadband speeds over 30 miles with a single base station</a:t>
            </a:r>
          </a:p>
          <a:p>
            <a:r>
              <a:rPr lang="en-US" dirty="0" smtClean="0"/>
              <a:t>Realistically</a:t>
            </a:r>
          </a:p>
          <a:p>
            <a:pPr lvl="1"/>
            <a:r>
              <a:rPr lang="en-US" dirty="0" smtClean="0"/>
              <a:t>4-5 miles/no Line-of-Site (LOS)</a:t>
            </a:r>
          </a:p>
          <a:p>
            <a:pPr lvl="1"/>
            <a:r>
              <a:rPr lang="en-US" dirty="0" smtClean="0"/>
              <a:t>10 miles/Line-of-Site (LOS)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563347" cy="481980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Simplistically </a:t>
            </a:r>
          </a:p>
          <a:p>
            <a:pPr lvl="1"/>
            <a:r>
              <a:rPr lang="en-US" dirty="0" err="1" smtClean="0"/>
              <a:t>WiMAX</a:t>
            </a:r>
            <a:r>
              <a:rPr lang="en-US" dirty="0" smtClean="0"/>
              <a:t> tower </a:t>
            </a:r>
          </a:p>
          <a:p>
            <a:pPr lvl="2"/>
            <a:r>
              <a:rPr lang="en-US" dirty="0" smtClean="0"/>
              <a:t>Connect directly to the Internet using a terrestrial connection or by way of a LOS microwave link</a:t>
            </a:r>
          </a:p>
          <a:p>
            <a:pPr lvl="3"/>
            <a:r>
              <a:rPr lang="en-US" dirty="0" smtClean="0"/>
              <a:t>Omni-directional – users near the antenna</a:t>
            </a:r>
          </a:p>
          <a:p>
            <a:pPr lvl="3"/>
            <a:r>
              <a:rPr lang="en-US" dirty="0" smtClean="0"/>
              <a:t>Sector – better – use multiple ones for 360</a:t>
            </a:r>
          </a:p>
          <a:p>
            <a:pPr lvl="3"/>
            <a:r>
              <a:rPr lang="en-US" dirty="0" smtClean="0"/>
              <a:t>Panel – point-to-point</a:t>
            </a:r>
          </a:p>
          <a:p>
            <a:pPr lvl="1"/>
            <a:r>
              <a:rPr lang="en-US" dirty="0" err="1" smtClean="0"/>
              <a:t>WiMAX</a:t>
            </a:r>
            <a:r>
              <a:rPr lang="en-US" dirty="0" smtClean="0"/>
              <a:t> receiver</a:t>
            </a:r>
          </a:p>
          <a:p>
            <a:pPr lvl="2"/>
            <a:r>
              <a:rPr lang="en-US" dirty="0" smtClean="0"/>
              <a:t>Small box or PCMCIA card or built into the computer –similar to WiFi</a:t>
            </a:r>
          </a:p>
          <a:p>
            <a:r>
              <a:rPr lang="en-US" dirty="0" smtClean="0"/>
              <a:t>Similar in concept to a cell-phone tower – provide coverage to a large area</a:t>
            </a:r>
          </a:p>
          <a:p>
            <a:pPr lvl="1"/>
            <a:r>
              <a:rPr lang="en-US" dirty="0" smtClean="0"/>
              <a:t>In the neighborhood of 3,000 square miles</a:t>
            </a:r>
          </a:p>
        </p:txBody>
      </p:sp>
      <p:pic>
        <p:nvPicPr>
          <p:cNvPr id="4" name="Picture 3" descr="3_antennas"/>
          <p:cNvPicPr/>
          <p:nvPr/>
        </p:nvPicPr>
        <p:blipFill>
          <a:blip r:embed="rId2"/>
          <a:stretch>
            <a:fillRect/>
          </a:stretch>
        </p:blipFill>
        <p:spPr>
          <a:xfrm>
            <a:off x="5939155" y="1600200"/>
            <a:ext cx="3204845" cy="2448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271691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obvious threat is to WiFi, cable and local phone companies</a:t>
            </a:r>
          </a:p>
          <a:p>
            <a:pPr lvl="1"/>
            <a:r>
              <a:rPr lang="en-US" dirty="0" err="1" smtClean="0"/>
              <a:t>WiMAX</a:t>
            </a:r>
            <a:r>
              <a:rPr lang="en-US" dirty="0" smtClean="0"/>
              <a:t> has the capability of providing:</a:t>
            </a:r>
          </a:p>
          <a:p>
            <a:pPr lvl="2"/>
            <a:r>
              <a:rPr lang="en-US" dirty="0" smtClean="0"/>
              <a:t>Voice over Internet Protocol (VoIP)</a:t>
            </a:r>
          </a:p>
          <a:p>
            <a:pPr lvl="2"/>
            <a:r>
              <a:rPr lang="en-US" dirty="0" smtClean="0"/>
              <a:t>Cable television </a:t>
            </a:r>
          </a:p>
          <a:p>
            <a:pPr lvl="2"/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Plus on the go – mobile internet service</a:t>
            </a:r>
          </a:p>
          <a:p>
            <a:r>
              <a:rPr lang="en-US" dirty="0" smtClean="0"/>
              <a:t>True triple-play PLUS mobile for the home user</a:t>
            </a:r>
          </a:p>
          <a:p>
            <a:pPr lvl="1"/>
            <a:endParaRPr lang="en-US" dirty="0"/>
          </a:p>
        </p:txBody>
      </p:sp>
      <p:pic>
        <p:nvPicPr>
          <p:cNvPr id="4" name="Picture 3" descr="wimax_overview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5728891" y="1600200"/>
            <a:ext cx="3204845" cy="345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providing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Clear – Formally known as </a:t>
            </a:r>
            <a:r>
              <a:rPr lang="en-US" dirty="0" err="1" smtClean="0"/>
              <a:t>Clearwire</a:t>
            </a:r>
            <a:endParaRPr lang="en-US" dirty="0" smtClean="0"/>
          </a:p>
          <a:p>
            <a:pPr lvl="1"/>
            <a:r>
              <a:rPr lang="en-US" dirty="0" smtClean="0"/>
              <a:t>Consists now of Sprint, Google, Intel, Comcast, Bright House and Time Warner</a:t>
            </a:r>
            <a:endParaRPr lang="en-US" dirty="0"/>
          </a:p>
          <a:p>
            <a:pPr lvl="1"/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69669" y="3429000"/>
          <a:ext cx="6574562" cy="2697162"/>
        </p:xfrm>
        <a:graphic>
          <a:graphicData uri="http://schemas.openxmlformats.org/drawingml/2006/table">
            <a:tbl>
              <a:tblPr/>
              <a:tblGrid>
                <a:gridCol w="1332444"/>
                <a:gridCol w="1349977"/>
                <a:gridCol w="1262315"/>
                <a:gridCol w="1314913"/>
                <a:gridCol w="1314913"/>
              </a:tblGrid>
              <a:tr h="207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Technology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4G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3G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DSL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Cable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14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Mobility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Mobile + Home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Mobile + Home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Home Only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Home Only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3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Speed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3-6 Mbps download; upload up to 1 Mbps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600Kbps - 1.4 Mbps download; upload up to 600Kbps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700Kbps - 1.5 Mbps download; upload up to 384Kbps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12-16+ Mbps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Download 4MB song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5 seconds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21 seconds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21 seconds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2.5 seconds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Download 200MB video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4 minutes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18 minutes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18 minutes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3 minutes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Cost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~$40/Month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~$40/Month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~$35/Month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~$43/Month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386</TotalTime>
  <Words>735</Words>
  <Application>Microsoft Macintosh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WiMAX 802.16 Study Through OPNET Modeler</vt:lpstr>
      <vt:lpstr>Overview</vt:lpstr>
      <vt:lpstr>Introduction</vt:lpstr>
      <vt:lpstr>Types of WiMAX</vt:lpstr>
      <vt:lpstr>Types of WiMAX, cont.</vt:lpstr>
      <vt:lpstr>Coverage</vt:lpstr>
      <vt:lpstr>Components</vt:lpstr>
      <vt:lpstr>The Threat</vt:lpstr>
      <vt:lpstr>Who is providing it?</vt:lpstr>
      <vt:lpstr>Locally?</vt:lpstr>
      <vt:lpstr>Future Work</vt:lpstr>
      <vt:lpstr>References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WiMAX 802.16e Study Through OPNET Modeler</dc:title>
  <dc:creator>Michael Menozzi</dc:creator>
  <cp:lastModifiedBy>Michael Menozzi</cp:lastModifiedBy>
  <cp:revision>8</cp:revision>
  <cp:lastPrinted>2010-05-04T16:19:54Z</cp:lastPrinted>
  <dcterms:created xsi:type="dcterms:W3CDTF">2010-05-04T13:29:52Z</dcterms:created>
  <dcterms:modified xsi:type="dcterms:W3CDTF">2010-05-04T19:56:21Z</dcterms:modified>
</cp:coreProperties>
</file>