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75" r:id="rId4"/>
    <p:sldId id="277" r:id="rId5"/>
    <p:sldId id="274" r:id="rId6"/>
    <p:sldId id="273" r:id="rId7"/>
    <p:sldId id="276" r:id="rId8"/>
    <p:sldId id="267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009" autoAdjust="0"/>
    <p:restoredTop sz="85248" autoAdjust="0"/>
  </p:normalViewPr>
  <p:slideViewPr>
    <p:cSldViewPr>
      <p:cViewPr varScale="1">
        <p:scale>
          <a:sx n="112" d="100"/>
          <a:sy n="112" d="100"/>
        </p:scale>
        <p:origin x="-19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0ABA3-290D-48A7-B3E5-87C82F03F5BA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590CC-B0E8-4FEE-AE94-32E7F45B5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90CC-B0E8-4FEE-AE94-32E7F45B541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90CC-B0E8-4FEE-AE94-32E7F45B541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Client</a:t>
            </a:r>
            <a:r>
              <a:rPr lang="en-US" baseline="0" dirty="0" smtClean="0"/>
              <a:t> B is established in the network.  Client A is trying to Join.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90CC-B0E8-4FEE-AE94-32E7F45B541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90CC-B0E8-4FEE-AE94-32E7F45B541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90CC-B0E8-4FEE-AE94-32E7F45B541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Bypassing Firewalls Using Negotiation Server and Port Prediction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17593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Negotiating Unsolicited Connections to a Service Listening Behind a Firewall </a:t>
            </a:r>
          </a:p>
          <a:p>
            <a:endParaRPr lang="en-US" sz="1500" dirty="0" smtClean="0"/>
          </a:p>
          <a:p>
            <a:r>
              <a:rPr lang="en-US" sz="1500" dirty="0" smtClean="0"/>
              <a:t>Ben Stroud</a:t>
            </a:r>
          </a:p>
          <a:p>
            <a:r>
              <a:rPr lang="en-US" sz="1500" dirty="0" smtClean="0"/>
              <a:t>CS525</a:t>
            </a:r>
          </a:p>
          <a:p>
            <a:r>
              <a:rPr lang="en-US" sz="1500" dirty="0" smtClean="0"/>
              <a:t>Spring 10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So What is the Problem Anyway?</a:t>
            </a:r>
          </a:p>
          <a:p>
            <a:r>
              <a:rPr lang="en-US" sz="3600" dirty="0" smtClean="0"/>
              <a:t>How Port Prediction Works</a:t>
            </a:r>
          </a:p>
          <a:p>
            <a:r>
              <a:rPr lang="en-US" sz="3600" dirty="0" smtClean="0"/>
              <a:t>Implementation Issues</a:t>
            </a:r>
          </a:p>
          <a:p>
            <a:r>
              <a:rPr lang="en-US" sz="3600" dirty="0" smtClean="0"/>
              <a:t>Success Rates</a:t>
            </a:r>
          </a:p>
          <a:p>
            <a:r>
              <a:rPr lang="en-US" sz="3600" dirty="0" smtClean="0"/>
              <a:t>Not Covering</a:t>
            </a:r>
          </a:p>
          <a:p>
            <a:pPr lvl="1"/>
            <a:r>
              <a:rPr lang="en-US" sz="3200" dirty="0" smtClean="0"/>
              <a:t>Alternative Solutions</a:t>
            </a:r>
          </a:p>
          <a:p>
            <a:pPr lvl="1"/>
            <a:r>
              <a:rPr lang="en-US" sz="3200" dirty="0" smtClean="0"/>
              <a:t>Security Concerns</a:t>
            </a:r>
          </a:p>
          <a:p>
            <a:r>
              <a:rPr lang="en-US" sz="3600" dirty="0" smtClean="0"/>
              <a:t>Questions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400800"/>
            <a:ext cx="892968" cy="365760"/>
          </a:xfrm>
        </p:spPr>
        <p:txBody>
          <a:bodyPr/>
          <a:lstStyle/>
          <a:p>
            <a:r>
              <a:rPr lang="en-US" dirty="0" smtClean="0"/>
              <a:t>4/23/2010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634753" cy="365125"/>
          </a:xfrm>
        </p:spPr>
        <p:txBody>
          <a:bodyPr/>
          <a:lstStyle/>
          <a:p>
            <a:r>
              <a:rPr lang="en-US" dirty="0" smtClean="0"/>
              <a:t>Stroud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EC28-8739-4078-96D3-19E58389303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Firewalls will generally not allow unsolicited connections from the outside world into the “protected zone”.</a:t>
            </a:r>
          </a:p>
          <a:p>
            <a:r>
              <a:rPr lang="en-US" dirty="0" smtClean="0"/>
              <a:t>To participate in peer to peer networks users have to open ports.</a:t>
            </a:r>
          </a:p>
          <a:p>
            <a:r>
              <a:rPr lang="en-US" dirty="0" smtClean="0"/>
              <a:t>How to keep users from having to manually configure routers?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400800"/>
            <a:ext cx="892968" cy="365760"/>
          </a:xfrm>
        </p:spPr>
        <p:txBody>
          <a:bodyPr/>
          <a:lstStyle/>
          <a:p>
            <a:r>
              <a:rPr lang="en-US" dirty="0" smtClean="0"/>
              <a:t>4/23/2010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634753" cy="365125"/>
          </a:xfrm>
        </p:spPr>
        <p:txBody>
          <a:bodyPr/>
          <a:lstStyle/>
          <a:p>
            <a:r>
              <a:rPr lang="en-US" dirty="0" smtClean="0"/>
              <a:t>Stroud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EC28-8739-4078-96D3-19E58389303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Problem?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400800"/>
            <a:ext cx="892968" cy="365760"/>
          </a:xfrm>
        </p:spPr>
        <p:txBody>
          <a:bodyPr/>
          <a:lstStyle/>
          <a:p>
            <a:r>
              <a:rPr lang="en-US" dirty="0" smtClean="0"/>
              <a:t>4/23/2010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634753" cy="365125"/>
          </a:xfrm>
        </p:spPr>
        <p:txBody>
          <a:bodyPr/>
          <a:lstStyle/>
          <a:p>
            <a:r>
              <a:rPr lang="en-US" dirty="0" smtClean="0"/>
              <a:t>Stroud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EC28-8739-4078-96D3-19E58389303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Company</a:t>
            </a:r>
            <a:endParaRPr lang="en-US" dirty="0"/>
          </a:p>
        </p:txBody>
      </p:sp>
      <p:pic>
        <p:nvPicPr>
          <p:cNvPr id="7" name="Picture 6" descr="about_diagra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2438400"/>
            <a:ext cx="3711379" cy="2947988"/>
          </a:xfrm>
          <a:prstGeom prst="rect">
            <a:avLst/>
          </a:prstGeom>
        </p:spPr>
      </p:pic>
      <p:pic>
        <p:nvPicPr>
          <p:cNvPr id="1026" name="Picture 2" descr="C:\Users\Ben\Documents\NIFTY-TV.COM\htdocs\images\channels-player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362200"/>
            <a:ext cx="1628775" cy="19240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90600" y="1600200"/>
            <a:ext cx="705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Live Online Streaming of Television Via a Distributed Network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400800"/>
            <a:ext cx="892968" cy="365760"/>
          </a:xfrm>
        </p:spPr>
        <p:txBody>
          <a:bodyPr/>
          <a:lstStyle/>
          <a:p>
            <a:r>
              <a:rPr lang="en-US" dirty="0" smtClean="0"/>
              <a:t>4/23/2010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634753" cy="365125"/>
          </a:xfrm>
        </p:spPr>
        <p:txBody>
          <a:bodyPr/>
          <a:lstStyle/>
          <a:p>
            <a:r>
              <a:rPr lang="en-US" dirty="0" smtClean="0"/>
              <a:t>Stroud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EC28-8739-4078-96D3-19E5838930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Solution</a:t>
            </a:r>
            <a:endParaRPr lang="en-US" dirty="0"/>
          </a:p>
        </p:txBody>
      </p:sp>
      <p:pic>
        <p:nvPicPr>
          <p:cNvPr id="7" name="Picture 6" descr="Port prediction Draw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1219200"/>
            <a:ext cx="7567613" cy="4705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 Large Networks Negotiation Server Must be very Robust</a:t>
            </a:r>
          </a:p>
          <a:p>
            <a:pPr lvl="1"/>
            <a:r>
              <a:rPr lang="en-US" sz="2400" dirty="0" smtClean="0"/>
              <a:t>Overlapped I/O with large pool of sockets</a:t>
            </a:r>
          </a:p>
          <a:p>
            <a:r>
              <a:rPr lang="en-US" sz="2800" dirty="0" smtClean="0"/>
              <a:t>UDT</a:t>
            </a:r>
          </a:p>
          <a:p>
            <a:pPr lvl="1"/>
            <a:r>
              <a:rPr lang="en-US" sz="2400" dirty="0" smtClean="0"/>
              <a:t>TCP has additional considerations</a:t>
            </a:r>
          </a:p>
          <a:p>
            <a:pPr lvl="1"/>
            <a:r>
              <a:rPr lang="en-US" sz="2400" dirty="0" smtClean="0"/>
              <a:t>Implementation this is based on used UDP</a:t>
            </a:r>
          </a:p>
          <a:p>
            <a:pPr lvl="1"/>
            <a:r>
              <a:rPr lang="en-US" sz="2400" dirty="0" smtClean="0"/>
              <a:t>We still needed TCP delivery guarantees</a:t>
            </a:r>
          </a:p>
          <a:p>
            <a:pPr lvl="1"/>
            <a:r>
              <a:rPr lang="en-US" sz="2400" smtClean="0"/>
              <a:t>TCP + UDP = UDT</a:t>
            </a:r>
            <a:endParaRPr lang="en-US" sz="2200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400800"/>
            <a:ext cx="892968" cy="365760"/>
          </a:xfrm>
        </p:spPr>
        <p:txBody>
          <a:bodyPr/>
          <a:lstStyle/>
          <a:p>
            <a:r>
              <a:rPr lang="en-US" dirty="0" smtClean="0"/>
              <a:t>4/23/2010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634753" cy="365125"/>
          </a:xfrm>
        </p:spPr>
        <p:txBody>
          <a:bodyPr/>
          <a:lstStyle/>
          <a:p>
            <a:r>
              <a:rPr lang="en-US" dirty="0" smtClean="0"/>
              <a:t>Stroud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EC28-8739-4078-96D3-19E58389303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Considerations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Able to bypass 95% of consumer level routers</a:t>
            </a:r>
          </a:p>
          <a:p>
            <a:r>
              <a:rPr lang="en-US" dirty="0" smtClean="0"/>
              <a:t>Failures due to port prediction or bad connections?</a:t>
            </a:r>
          </a:p>
          <a:p>
            <a:r>
              <a:rPr lang="en-US" dirty="0" smtClean="0"/>
              <a:t>Unable to predict random offsets</a:t>
            </a:r>
          </a:p>
          <a:p>
            <a:r>
              <a:rPr lang="en-US" dirty="0" smtClean="0"/>
              <a:t>Won’t work on the Most Restrictive Networks</a:t>
            </a:r>
          </a:p>
          <a:p>
            <a:pPr lvl="1"/>
            <a:r>
              <a:rPr lang="en-US" dirty="0" smtClean="0"/>
              <a:t>Confined to HTTP for inbound traffic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400800"/>
            <a:ext cx="892968" cy="365760"/>
          </a:xfrm>
        </p:spPr>
        <p:txBody>
          <a:bodyPr/>
          <a:lstStyle/>
          <a:p>
            <a:r>
              <a:rPr lang="en-US" dirty="0" smtClean="0"/>
              <a:t>4/23/2010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634753" cy="365125"/>
          </a:xfrm>
        </p:spPr>
        <p:txBody>
          <a:bodyPr/>
          <a:lstStyle/>
          <a:p>
            <a:r>
              <a:rPr lang="en-US" dirty="0" smtClean="0"/>
              <a:t>Stroud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EC28-8739-4078-96D3-19E58389303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 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400800"/>
            <a:ext cx="892968" cy="365760"/>
          </a:xfrm>
        </p:spPr>
        <p:txBody>
          <a:bodyPr/>
          <a:lstStyle/>
          <a:p>
            <a:r>
              <a:rPr lang="en-US" dirty="0" smtClean="0"/>
              <a:t>4/23/2010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634753" cy="365125"/>
          </a:xfrm>
        </p:spPr>
        <p:txBody>
          <a:bodyPr/>
          <a:lstStyle/>
          <a:p>
            <a:r>
              <a:rPr lang="en-US" dirty="0" smtClean="0"/>
              <a:t>Stroud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EC28-8739-4078-96D3-19E58389303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400800"/>
            <a:ext cx="892968" cy="365760"/>
          </a:xfrm>
        </p:spPr>
        <p:txBody>
          <a:bodyPr/>
          <a:lstStyle/>
          <a:p>
            <a:r>
              <a:rPr lang="en-US" dirty="0" smtClean="0"/>
              <a:t>4/23/2010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634753" cy="365125"/>
          </a:xfrm>
        </p:spPr>
        <p:txBody>
          <a:bodyPr/>
          <a:lstStyle/>
          <a:p>
            <a:r>
              <a:rPr lang="en-US" dirty="0" smtClean="0"/>
              <a:t>Stroud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EC28-8739-4078-96D3-19E58389303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See Full Report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593</TotalTime>
  <Words>235</Words>
  <Application>Microsoft Office PowerPoint</Application>
  <PresentationFormat>On-screen Show (4:3)</PresentationFormat>
  <Paragraphs>70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Bypassing Firewalls Using Negotiation Server and Port Prediction</vt:lpstr>
      <vt:lpstr>Presentation Outline</vt:lpstr>
      <vt:lpstr>What is the Problem?</vt:lpstr>
      <vt:lpstr>Our Company</vt:lpstr>
      <vt:lpstr>Our Solution</vt:lpstr>
      <vt:lpstr>Implementation Considerations</vt:lpstr>
      <vt:lpstr>Success Rates</vt:lpstr>
      <vt:lpstr>Questions?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Shining a Light on Silverlight</dc:title>
  <dc:creator>Ben</dc:creator>
  <cp:lastModifiedBy>Ben</cp:lastModifiedBy>
  <cp:revision>58</cp:revision>
  <dcterms:created xsi:type="dcterms:W3CDTF">2010-04-23T18:46:38Z</dcterms:created>
  <dcterms:modified xsi:type="dcterms:W3CDTF">2010-05-05T22:07:53Z</dcterms:modified>
</cp:coreProperties>
</file>