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2" r:id="rId9"/>
    <p:sldId id="264" r:id="rId10"/>
    <p:sldId id="265" r:id="rId11"/>
    <p:sldId id="263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00C8"/>
    <a:srgbClr val="1200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DC42-158A-4DF5-BCE1-DD8ED0BB032C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B8FB-938E-449E-B9A4-DE61CD2EFF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DC42-158A-4DF5-BCE1-DD8ED0BB032C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B8FB-938E-449E-B9A4-DE61CD2EF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DC42-158A-4DF5-BCE1-DD8ED0BB032C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B8FB-938E-449E-B9A4-DE61CD2EF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DC42-158A-4DF5-BCE1-DD8ED0BB032C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B8FB-938E-449E-B9A4-DE61CD2EF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DC42-158A-4DF5-BCE1-DD8ED0BB032C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B8FB-938E-449E-B9A4-DE61CD2EF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DC42-158A-4DF5-BCE1-DD8ED0BB032C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B8FB-938E-449E-B9A4-DE61CD2EF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DC42-158A-4DF5-BCE1-DD8ED0BB032C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B8FB-938E-449E-B9A4-DE61CD2EF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DC42-158A-4DF5-BCE1-DD8ED0BB032C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B8FB-938E-449E-B9A4-DE61CD2EF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DC42-158A-4DF5-BCE1-DD8ED0BB032C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B8FB-938E-449E-B9A4-DE61CD2EF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8DC42-158A-4DF5-BCE1-DD8ED0BB032C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DB8FB-938E-449E-B9A4-DE61CD2EFF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DE8DC42-158A-4DF5-BCE1-DD8ED0BB032C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98DB8FB-938E-449E-B9A4-DE61CD2EF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DE8DC42-158A-4DF5-BCE1-DD8ED0BB032C}" type="datetimeFigureOut">
              <a:rPr lang="en-US" smtClean="0"/>
              <a:pPr/>
              <a:t>5/2/2010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98DB8FB-938E-449E-B9A4-DE61CD2EF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Microsoft WCF Services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Adam </a:t>
            </a:r>
            <a:r>
              <a:rPr lang="en-US" dirty="0" err="1" smtClean="0"/>
              <a:t>Dille</a:t>
            </a:r>
            <a:endParaRPr lang="en-US" dirty="0" smtClean="0"/>
          </a:p>
          <a:p>
            <a:r>
              <a:rPr lang="en-US" dirty="0" smtClean="0"/>
              <a:t>CS526 – Spring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WCF Service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2">
              <a:buNone/>
            </a:pPr>
            <a:r>
              <a:rPr lang="en-US" dirty="0" smtClean="0"/>
              <a:t>[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ServiceContract</a:t>
            </a:r>
            <a:r>
              <a:rPr lang="en-US" dirty="0" smtClean="0"/>
              <a:t>]</a:t>
            </a:r>
          </a:p>
          <a:p>
            <a:pPr lvl="2">
              <a:buNone/>
            </a:pPr>
            <a:r>
              <a:rPr lang="en-US" dirty="0" smtClean="0">
                <a:solidFill>
                  <a:srgbClr val="0E00C8"/>
                </a:solidFill>
              </a:rPr>
              <a:t>public</a:t>
            </a:r>
            <a:r>
              <a:rPr lang="en-US" dirty="0" smtClean="0"/>
              <a:t> interface </a:t>
            </a:r>
            <a:r>
              <a:rPr lang="en-US" dirty="0" err="1" smtClean="0"/>
              <a:t>IHelloService</a:t>
            </a:r>
            <a:endParaRPr lang="en-US" dirty="0" smtClean="0"/>
          </a:p>
          <a:p>
            <a:pPr lvl="2">
              <a:buNone/>
            </a:pPr>
            <a:r>
              <a:rPr lang="en-US" dirty="0" smtClean="0"/>
              <a:t>{</a:t>
            </a:r>
          </a:p>
          <a:p>
            <a:pPr lvl="2">
              <a:buNone/>
            </a:pPr>
            <a:r>
              <a:rPr lang="en-US" dirty="0" smtClean="0"/>
              <a:t>	[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OperationContract</a:t>
            </a:r>
            <a:r>
              <a:rPr lang="en-US" dirty="0" smtClean="0"/>
              <a:t>]</a:t>
            </a:r>
          </a:p>
          <a:p>
            <a:pPr lvl="2">
              <a:buNone/>
            </a:pPr>
            <a:r>
              <a:rPr lang="en-US" dirty="0" smtClean="0">
                <a:solidFill>
                  <a:srgbClr val="0E00C8"/>
                </a:solidFill>
              </a:rPr>
              <a:t>	public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String</a:t>
            </a:r>
            <a:r>
              <a:rPr lang="en-US" dirty="0" smtClean="0">
                <a:solidFill>
                  <a:srgbClr val="0E00C8"/>
                </a:solidFill>
              </a:rPr>
              <a:t> </a:t>
            </a:r>
            <a:r>
              <a:rPr lang="en-US" dirty="0" err="1" smtClean="0"/>
              <a:t>SayHello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HelloInfo</a:t>
            </a:r>
            <a:r>
              <a:rPr lang="en-US" dirty="0" smtClean="0"/>
              <a:t> info);</a:t>
            </a:r>
          </a:p>
          <a:p>
            <a:pPr lvl="2">
              <a:buNone/>
            </a:pPr>
            <a:r>
              <a:rPr lang="en-US" dirty="0" smtClean="0"/>
              <a:t>}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r>
              <a:rPr lang="en-US" dirty="0" smtClean="0">
                <a:solidFill>
                  <a:srgbClr val="0E00C8"/>
                </a:solidFill>
              </a:rPr>
              <a:t>public</a:t>
            </a:r>
            <a:r>
              <a:rPr lang="en-US" dirty="0" smtClean="0"/>
              <a:t> class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HelloService</a:t>
            </a:r>
            <a:r>
              <a:rPr lang="en-US" dirty="0" smtClean="0"/>
              <a:t> :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IHelloService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2">
              <a:buNone/>
            </a:pPr>
            <a:r>
              <a:rPr lang="en-US" dirty="0" smtClean="0"/>
              <a:t>{</a:t>
            </a:r>
          </a:p>
          <a:p>
            <a:pPr lvl="2">
              <a:buNone/>
            </a:pPr>
            <a:r>
              <a:rPr lang="en-US" dirty="0" smtClean="0">
                <a:solidFill>
                  <a:srgbClr val="0E00C8"/>
                </a:solidFill>
              </a:rPr>
              <a:t>	public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String</a:t>
            </a:r>
            <a:r>
              <a:rPr lang="en-US" dirty="0" smtClean="0">
                <a:solidFill>
                  <a:srgbClr val="0E00C8"/>
                </a:solidFill>
              </a:rPr>
              <a:t> </a:t>
            </a:r>
            <a:r>
              <a:rPr lang="en-US" dirty="0" err="1" smtClean="0"/>
              <a:t>SayHello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HelloInfo</a:t>
            </a:r>
            <a:r>
              <a:rPr lang="en-US" dirty="0" smtClean="0"/>
              <a:t> info)</a:t>
            </a:r>
          </a:p>
          <a:p>
            <a:pPr lvl="2">
              <a:buNone/>
            </a:pPr>
            <a:r>
              <a:rPr lang="en-US" dirty="0" smtClean="0"/>
              <a:t>	{</a:t>
            </a:r>
          </a:p>
          <a:p>
            <a:pPr lvl="2">
              <a:buNone/>
            </a:pPr>
            <a:r>
              <a:rPr lang="en-US" dirty="0" smtClean="0">
                <a:solidFill>
                  <a:srgbClr val="0E00C8"/>
                </a:solidFill>
              </a:rPr>
              <a:t>	    return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“Hello “ </a:t>
            </a:r>
            <a:r>
              <a:rPr lang="en-US" dirty="0" smtClean="0"/>
              <a:t>+ </a:t>
            </a:r>
            <a:r>
              <a:rPr lang="en-US" dirty="0" err="1" smtClean="0"/>
              <a:t>info.Name</a:t>
            </a:r>
            <a:r>
              <a:rPr lang="en-US" dirty="0" smtClean="0"/>
              <a:t>;</a:t>
            </a:r>
          </a:p>
          <a:p>
            <a:pPr lvl="2">
              <a:buNone/>
            </a:pPr>
            <a:r>
              <a:rPr lang="en-US" dirty="0" smtClean="0"/>
              <a:t>	}</a:t>
            </a:r>
          </a:p>
          <a:p>
            <a:pPr lvl="2">
              <a:buNone/>
            </a:pPr>
            <a:r>
              <a:rPr lang="en-US" dirty="0" smtClean="0"/>
              <a:t>}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WCF Hosting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Hosting Options</a:t>
            </a:r>
          </a:p>
          <a:p>
            <a:pPr lvl="1"/>
            <a:r>
              <a:rPr lang="en-US" dirty="0" smtClean="0"/>
              <a:t>IIS 5 &amp; 6 (HTTP protocol only)</a:t>
            </a:r>
          </a:p>
          <a:p>
            <a:pPr lvl="1"/>
            <a:r>
              <a:rPr lang="en-US" dirty="0" smtClean="0"/>
              <a:t>IIS 7</a:t>
            </a:r>
          </a:p>
          <a:p>
            <a:pPr lvl="1"/>
            <a:r>
              <a:rPr lang="en-US" dirty="0" smtClean="0"/>
              <a:t>.NET Forms or Console application</a:t>
            </a:r>
          </a:p>
          <a:p>
            <a:pPr lvl="1"/>
            <a:r>
              <a:rPr lang="en-US" dirty="0" smtClean="0"/>
              <a:t>Windows Service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WCF Hosting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Defining Endpoint through Configuration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&lt;?xml version="1.0" encoding="utf-8" ?&gt;</a:t>
            </a:r>
          </a:p>
          <a:p>
            <a:pPr>
              <a:buNone/>
            </a:pPr>
            <a:r>
              <a:rPr lang="en-US" sz="2000" dirty="0" smtClean="0"/>
              <a:t>  &lt;configuration&gt;</a:t>
            </a:r>
          </a:p>
          <a:p>
            <a:pPr>
              <a:buNone/>
            </a:pPr>
            <a:r>
              <a:rPr lang="en-US" sz="2000" dirty="0" smtClean="0"/>
              <a:t>    &lt;</a:t>
            </a:r>
            <a:r>
              <a:rPr lang="en-US" sz="2000" dirty="0" err="1" smtClean="0"/>
              <a:t>system.serviceModel</a:t>
            </a:r>
            <a:r>
              <a:rPr lang="en-US" sz="2000" dirty="0" smtClean="0"/>
              <a:t>&gt;</a:t>
            </a:r>
          </a:p>
          <a:p>
            <a:pPr>
              <a:buNone/>
            </a:pPr>
            <a:r>
              <a:rPr lang="en-US" sz="2000" dirty="0" smtClean="0"/>
              <a:t>      &lt;services&gt;</a:t>
            </a:r>
          </a:p>
          <a:p>
            <a:pPr>
              <a:buNone/>
            </a:pPr>
            <a:r>
              <a:rPr lang="en-US" sz="2000" dirty="0" smtClean="0"/>
              <a:t>        &lt;service name=“</a:t>
            </a:r>
            <a:r>
              <a:rPr lang="en-US" sz="2000" dirty="0" err="1" smtClean="0"/>
              <a:t>HelloService</a:t>
            </a:r>
            <a:r>
              <a:rPr lang="en-US" sz="2000" dirty="0" smtClean="0"/>
              <a:t> "&gt;</a:t>
            </a:r>
          </a:p>
          <a:p>
            <a:pPr>
              <a:buNone/>
            </a:pPr>
            <a:r>
              <a:rPr lang="en-US" sz="2000" dirty="0" smtClean="0"/>
              <a:t>          &lt;endpoint address=“</a:t>
            </a:r>
            <a:r>
              <a:rPr lang="en-US" sz="2000" dirty="0" err="1" smtClean="0"/>
              <a:t>HelloService</a:t>
            </a:r>
            <a:r>
              <a:rPr lang="en-US" sz="2000" dirty="0" smtClean="0"/>
              <a:t>" binding="</a:t>
            </a:r>
            <a:r>
              <a:rPr lang="en-US" sz="2000" dirty="0" err="1" smtClean="0"/>
              <a:t>basicHttpBinding</a:t>
            </a:r>
            <a:r>
              <a:rPr lang="en-US" sz="2000" dirty="0" smtClean="0"/>
              <a:t>"           	contract="</a:t>
            </a:r>
            <a:r>
              <a:rPr lang="en-US" sz="2000" dirty="0" err="1" smtClean="0"/>
              <a:t>IHelloService</a:t>
            </a:r>
            <a:r>
              <a:rPr lang="en-US" sz="2000" dirty="0" smtClean="0"/>
              <a:t>"/&gt;</a:t>
            </a:r>
          </a:p>
          <a:p>
            <a:pPr>
              <a:buNone/>
            </a:pPr>
            <a:r>
              <a:rPr lang="en-US" sz="2000" dirty="0" smtClean="0"/>
              <a:t>      &lt;/service&gt;</a:t>
            </a:r>
          </a:p>
          <a:p>
            <a:pPr>
              <a:buNone/>
            </a:pPr>
            <a:r>
              <a:rPr lang="en-US" sz="2000" dirty="0" smtClean="0"/>
              <a:t>    &lt;/services&gt;</a:t>
            </a:r>
          </a:p>
          <a:p>
            <a:pPr>
              <a:buNone/>
            </a:pPr>
            <a:r>
              <a:rPr lang="en-US" sz="2000" dirty="0" smtClean="0"/>
              <a:t>  &lt;/</a:t>
            </a:r>
            <a:r>
              <a:rPr lang="en-US" sz="2000" dirty="0" err="1" smtClean="0"/>
              <a:t>system.serviceModel</a:t>
            </a:r>
            <a:r>
              <a:rPr lang="en-US" sz="2000" dirty="0" smtClean="0"/>
              <a:t>&gt;</a:t>
            </a:r>
          </a:p>
          <a:p>
            <a:pPr>
              <a:buNone/>
            </a:pPr>
            <a:r>
              <a:rPr lang="en-US" sz="2000" dirty="0" smtClean="0"/>
              <a:t>&lt;/configuration&gt;</a:t>
            </a:r>
            <a:endParaRPr 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WCF Hosting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Defining Endpoint through Configuration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public void </a:t>
            </a:r>
            <a:r>
              <a:rPr lang="en-US" sz="2000" dirty="0" err="1" smtClean="0"/>
              <a:t>DefineEndpointInConfig</a:t>
            </a:r>
            <a:r>
              <a:rPr lang="en-US" sz="2000" dirty="0" smtClean="0"/>
              <a:t>()</a:t>
            </a:r>
          </a:p>
          <a:p>
            <a:pPr>
              <a:buNone/>
            </a:pPr>
            <a:r>
              <a:rPr lang="en-US" sz="2000" dirty="0" smtClean="0"/>
              <a:t>{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ServiceHost</a:t>
            </a:r>
            <a:r>
              <a:rPr lang="en-US" sz="2000" dirty="0" smtClean="0"/>
              <a:t> </a:t>
            </a:r>
            <a:r>
              <a:rPr lang="en-US" sz="2000" dirty="0" err="1" smtClean="0"/>
              <a:t>sh</a:t>
            </a:r>
            <a:r>
              <a:rPr lang="en-US" sz="2000" dirty="0" smtClean="0"/>
              <a:t> = new </a:t>
            </a:r>
            <a:r>
              <a:rPr lang="en-US" sz="2000" dirty="0" err="1" smtClean="0"/>
              <a:t>ServiceHost</a:t>
            </a:r>
            <a:r>
              <a:rPr lang="en-US" sz="2000" dirty="0" smtClean="0"/>
              <a:t> (</a:t>
            </a:r>
            <a:r>
              <a:rPr lang="en-US" sz="2000" dirty="0" err="1" smtClean="0"/>
              <a:t>typeof</a:t>
            </a:r>
            <a:r>
              <a:rPr lang="en-US" sz="2000" dirty="0" smtClean="0"/>
              <a:t>(</a:t>
            </a:r>
            <a:r>
              <a:rPr lang="en-US" sz="2000" dirty="0" err="1" smtClean="0"/>
              <a:t>HelloService</a:t>
            </a:r>
            <a:r>
              <a:rPr lang="en-US" sz="2000" dirty="0" smtClean="0"/>
              <a:t>));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sh.Open</a:t>
            </a:r>
            <a:r>
              <a:rPr lang="en-US" sz="2000" dirty="0" smtClean="0"/>
              <a:t>();</a:t>
            </a:r>
          </a:p>
          <a:p>
            <a:pPr>
              <a:buNone/>
            </a:pPr>
            <a:r>
              <a:rPr lang="en-US" sz="2000" dirty="0" smtClean="0"/>
              <a:t>}</a:t>
            </a:r>
            <a:endParaRPr lang="en-US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WCF Hosting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Defining Endpoint Imperatively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>
                <a:solidFill>
                  <a:srgbClr val="0E00C8"/>
                </a:solidFill>
              </a:rPr>
              <a:t>public</a:t>
            </a:r>
            <a:r>
              <a:rPr lang="en-US" sz="2000" dirty="0" smtClean="0"/>
              <a:t> void </a:t>
            </a:r>
            <a:r>
              <a:rPr lang="en-US" sz="2000" dirty="0" err="1" smtClean="0"/>
              <a:t>DefineEndpointImperatively</a:t>
            </a:r>
            <a:r>
              <a:rPr lang="en-US" sz="2000" dirty="0" smtClean="0"/>
              <a:t>()</a:t>
            </a:r>
          </a:p>
          <a:p>
            <a:pPr>
              <a:buNone/>
            </a:pPr>
            <a:r>
              <a:rPr lang="en-US" sz="2000" dirty="0" smtClean="0"/>
              <a:t>{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ServiceHost</a:t>
            </a:r>
            <a:r>
              <a:rPr lang="en-US" sz="2000" dirty="0" smtClean="0"/>
              <a:t> </a:t>
            </a:r>
            <a:r>
              <a:rPr lang="en-US" sz="2000" dirty="0" err="1" smtClean="0"/>
              <a:t>sh</a:t>
            </a:r>
            <a:r>
              <a:rPr lang="en-US" sz="2000" dirty="0" smtClean="0"/>
              <a:t> = new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ServiceHost</a:t>
            </a:r>
            <a:r>
              <a:rPr lang="en-US" sz="2000" dirty="0" smtClean="0"/>
              <a:t>(</a:t>
            </a:r>
            <a:r>
              <a:rPr lang="en-US" sz="2000" dirty="0" err="1" smtClean="0"/>
              <a:t>typeof</a:t>
            </a:r>
            <a:r>
              <a:rPr lang="en-US" sz="2000" dirty="0" smtClean="0"/>
              <a:t>(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HelloService</a:t>
            </a:r>
            <a:r>
              <a:rPr lang="en-US" sz="2000" dirty="0" smtClean="0"/>
              <a:t>));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sh.AddServiceEndpoint</a:t>
            </a:r>
            <a:r>
              <a:rPr lang="en-US" sz="2000" dirty="0" smtClean="0"/>
              <a:t>(</a:t>
            </a:r>
          </a:p>
          <a:p>
            <a:pPr>
              <a:buNone/>
            </a:pPr>
            <a:r>
              <a:rPr lang="en-US" sz="2000" dirty="0" smtClean="0"/>
              <a:t>			</a:t>
            </a:r>
            <a:r>
              <a:rPr lang="en-US" sz="2000" dirty="0" err="1" smtClean="0"/>
              <a:t>typeof</a:t>
            </a:r>
            <a:r>
              <a:rPr lang="en-US" sz="2000" dirty="0" smtClean="0"/>
              <a:t>(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IHelloService</a:t>
            </a:r>
            <a:r>
              <a:rPr lang="en-US" sz="2000" dirty="0" smtClean="0"/>
              <a:t>),</a:t>
            </a:r>
          </a:p>
          <a:p>
            <a:pPr>
              <a:buNone/>
            </a:pPr>
            <a:r>
              <a:rPr lang="en-US" sz="2000" dirty="0" smtClean="0"/>
              <a:t>			new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WSHttpBinding</a:t>
            </a:r>
            <a:r>
              <a:rPr lang="en-US" sz="2000" dirty="0" smtClean="0"/>
              <a:t>(),</a:t>
            </a:r>
          </a:p>
          <a:p>
            <a:pPr>
              <a:buNone/>
            </a:pPr>
            <a:r>
              <a:rPr lang="en-US" sz="2000" dirty="0" smtClean="0"/>
              <a:t>			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"http://localhost/HelloService/EP1"</a:t>
            </a:r>
            <a:r>
              <a:rPr lang="en-US" sz="2000" dirty="0" smtClean="0"/>
              <a:t>);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sh.Open</a:t>
            </a:r>
            <a:r>
              <a:rPr lang="en-US" sz="2000" dirty="0" smtClean="0"/>
              <a:t>();</a:t>
            </a:r>
          </a:p>
          <a:p>
            <a:pPr>
              <a:buNone/>
            </a:pPr>
            <a:r>
              <a:rPr lang="en-US" sz="2000" dirty="0" smtClean="0"/>
              <a:t>}</a:t>
            </a:r>
            <a:endParaRPr lang="en-US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WCF in .NET 4.0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Released April 12, 2010</a:t>
            </a:r>
          </a:p>
          <a:p>
            <a:endParaRPr lang="en-US" dirty="0" smtClean="0"/>
          </a:p>
          <a:p>
            <a:r>
              <a:rPr lang="en-US" dirty="0" smtClean="0"/>
              <a:t>Simplified Configurations (</a:t>
            </a:r>
            <a:r>
              <a:rPr lang="en-US" dirty="0" err="1" smtClean="0"/>
              <a:t>Config</a:t>
            </a:r>
            <a:r>
              <a:rPr lang="en-US" dirty="0" smtClean="0"/>
              <a:t>-free!)</a:t>
            </a:r>
          </a:p>
          <a:p>
            <a:r>
              <a:rPr lang="en-US" dirty="0" smtClean="0"/>
              <a:t>Service discovery</a:t>
            </a:r>
          </a:p>
          <a:p>
            <a:r>
              <a:rPr lang="en-US" dirty="0" smtClean="0"/>
              <a:t>Routing services</a:t>
            </a:r>
          </a:p>
          <a:p>
            <a:r>
              <a:rPr lang="en-US" dirty="0" smtClean="0"/>
              <a:t>REST Improvements</a:t>
            </a:r>
          </a:p>
          <a:p>
            <a:r>
              <a:rPr lang="en-US" dirty="0" smtClean="0"/>
              <a:t>Workflow Services Integration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algn="ctr">
              <a:buNone/>
            </a:pPr>
            <a:r>
              <a:rPr lang="en-US" sz="41300" b="1" dirty="0" smtClean="0"/>
              <a:t>?</a:t>
            </a:r>
            <a:endParaRPr lang="en-US" sz="413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60000"/>
              </a:lnSpc>
            </a:pPr>
            <a:r>
              <a:rPr lang="en-US" dirty="0" smtClean="0"/>
              <a:t>Advances in Microsoft’s service offerings</a:t>
            </a:r>
          </a:p>
          <a:p>
            <a:pPr lvl="1">
              <a:lnSpc>
                <a:spcPct val="160000"/>
              </a:lnSpc>
            </a:pPr>
            <a:r>
              <a:rPr lang="en-US" dirty="0" smtClean="0"/>
              <a:t>ASMX vs. WCF</a:t>
            </a:r>
          </a:p>
          <a:p>
            <a:pPr lvl="1">
              <a:lnSpc>
                <a:spcPct val="160000"/>
              </a:lnSpc>
            </a:pPr>
            <a:r>
              <a:rPr lang="en-US" dirty="0" smtClean="0"/>
              <a:t>Latest WCF Improvements (.NET 4.0)</a:t>
            </a:r>
          </a:p>
          <a:p>
            <a:pPr>
              <a:lnSpc>
                <a:spcPct val="160000"/>
              </a:lnSpc>
            </a:pPr>
            <a:endParaRPr lang="en-US" dirty="0" smtClean="0"/>
          </a:p>
          <a:p>
            <a:pPr>
              <a:lnSpc>
                <a:spcPct val="160000"/>
              </a:lnSpc>
            </a:pPr>
            <a:r>
              <a:rPr lang="en-US" b="1" dirty="0" smtClean="0"/>
              <a:t>No </a:t>
            </a:r>
            <a:r>
              <a:rPr lang="en-US" dirty="0" smtClean="0"/>
              <a:t>in-depth study of backwards </a:t>
            </a:r>
            <a:r>
              <a:rPr lang="en-US" dirty="0" smtClean="0"/>
              <a:t>compatibility</a:t>
            </a:r>
            <a:endParaRPr lang="en-US" b="1" dirty="0" smtClean="0"/>
          </a:p>
          <a:p>
            <a:pPr>
              <a:lnSpc>
                <a:spcPct val="160000"/>
              </a:lnSpc>
            </a:pPr>
            <a:r>
              <a:rPr lang="en-US" b="1" dirty="0" smtClean="0"/>
              <a:t>No</a:t>
            </a:r>
            <a:r>
              <a:rPr lang="en-US" dirty="0" smtClean="0"/>
              <a:t> comparisons to Java, Ruby, PHP, etc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 Web Service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ASMX</a:t>
            </a:r>
          </a:p>
          <a:p>
            <a:pPr lvl="1"/>
            <a:r>
              <a:rPr lang="en-US" dirty="0" smtClean="0"/>
              <a:t>Introduced with .NET 1.0 in 2002</a:t>
            </a:r>
          </a:p>
          <a:p>
            <a:pPr lvl="1"/>
            <a:r>
              <a:rPr lang="en-US" dirty="0" smtClean="0"/>
              <a:t>Service creation is quick and painless</a:t>
            </a:r>
          </a:p>
          <a:p>
            <a:pPr lvl="1"/>
            <a:r>
              <a:rPr lang="en-US" dirty="0" smtClean="0"/>
              <a:t>Limited in scope</a:t>
            </a:r>
          </a:p>
          <a:p>
            <a:r>
              <a:rPr lang="en-US" dirty="0" smtClean="0"/>
              <a:t>WCF</a:t>
            </a:r>
          </a:p>
          <a:p>
            <a:pPr lvl="1"/>
            <a:r>
              <a:rPr lang="en-US" dirty="0" smtClean="0"/>
              <a:t>Introduced with .NET 3.0 in 2006</a:t>
            </a:r>
          </a:p>
          <a:p>
            <a:pPr lvl="1"/>
            <a:r>
              <a:rPr lang="en-US" dirty="0" smtClean="0"/>
              <a:t>More steps involved to create and configure</a:t>
            </a:r>
          </a:p>
          <a:p>
            <a:pPr lvl="1"/>
            <a:r>
              <a:rPr lang="en-US" dirty="0" smtClean="0"/>
              <a:t>Much more broad in scope and abilities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ASMX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Add ASMX file to Web Application</a:t>
            </a:r>
          </a:p>
          <a:p>
            <a:r>
              <a:rPr lang="en-US" dirty="0" smtClean="0"/>
              <a:t>Decorate a function with [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WebMethod</a:t>
            </a:r>
            <a:r>
              <a:rPr lang="en-US" dirty="0" smtClean="0"/>
              <a:t>] attribute</a:t>
            </a:r>
          </a:p>
          <a:p>
            <a:r>
              <a:rPr lang="en-US" dirty="0" smtClean="0"/>
              <a:t>Viola! We have a web service!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r>
              <a:rPr lang="en-US" dirty="0" smtClean="0"/>
              <a:t>[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WebMethod</a:t>
            </a:r>
            <a:r>
              <a:rPr lang="en-US" dirty="0" smtClean="0"/>
              <a:t>]</a:t>
            </a:r>
          </a:p>
          <a:p>
            <a:pPr lvl="2">
              <a:buNone/>
            </a:pPr>
            <a:r>
              <a:rPr lang="en-US" dirty="0" smtClean="0">
                <a:solidFill>
                  <a:srgbClr val="0E00C8"/>
                </a:solidFill>
              </a:rPr>
              <a:t>public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String</a:t>
            </a:r>
            <a:r>
              <a:rPr lang="en-US" dirty="0" smtClean="0">
                <a:solidFill>
                  <a:srgbClr val="0E00C8"/>
                </a:solidFill>
              </a:rPr>
              <a:t> </a:t>
            </a:r>
            <a:r>
              <a:rPr lang="en-US" dirty="0" err="1" smtClean="0"/>
              <a:t>SayHello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String</a:t>
            </a:r>
            <a:r>
              <a:rPr lang="en-US" dirty="0" smtClean="0"/>
              <a:t> name)</a:t>
            </a:r>
          </a:p>
          <a:p>
            <a:pPr lvl="2">
              <a:buNone/>
            </a:pPr>
            <a:r>
              <a:rPr lang="en-US" dirty="0" smtClean="0"/>
              <a:t>{</a:t>
            </a:r>
          </a:p>
          <a:p>
            <a:pPr lvl="2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E00C8"/>
                </a:solidFill>
              </a:rPr>
              <a:t>return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“Hello “ </a:t>
            </a:r>
            <a:r>
              <a:rPr lang="en-US" dirty="0" smtClean="0"/>
              <a:t>+ name;</a:t>
            </a:r>
          </a:p>
          <a:p>
            <a:pPr lvl="2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ASMX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Limited to HTTP protocol</a:t>
            </a:r>
          </a:p>
          <a:p>
            <a:r>
              <a:rPr lang="en-US" dirty="0" smtClean="0"/>
              <a:t>Requires IIS, Cassini or hand-coded web server instance</a:t>
            </a:r>
          </a:p>
          <a:p>
            <a:r>
              <a:rPr lang="en-US" dirty="0" smtClean="0"/>
              <a:t>Relies on web server for security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WCF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Unifies development of web services, peer to peer, client/server and IPC</a:t>
            </a:r>
          </a:p>
          <a:p>
            <a:r>
              <a:rPr lang="en-US" dirty="0" smtClean="0"/>
              <a:t>Endpoints expose different protocols</a:t>
            </a:r>
          </a:p>
          <a:p>
            <a:r>
              <a:rPr lang="en-US" dirty="0" smtClean="0"/>
              <a:t>Combines and interoperates with:</a:t>
            </a:r>
          </a:p>
          <a:p>
            <a:pPr lvl="1"/>
            <a:r>
              <a:rPr lang="en-US" dirty="0" smtClean="0"/>
              <a:t>ASP.NET Web Services (ASMX)</a:t>
            </a:r>
          </a:p>
          <a:p>
            <a:pPr lvl="1"/>
            <a:r>
              <a:rPr lang="en-US" dirty="0" smtClean="0"/>
              <a:t>.NET </a:t>
            </a:r>
            <a:r>
              <a:rPr lang="en-US" dirty="0" err="1" smtClean="0"/>
              <a:t>Remoting</a:t>
            </a:r>
            <a:endParaRPr lang="en-US" dirty="0" smtClean="0"/>
          </a:p>
          <a:p>
            <a:pPr lvl="1"/>
            <a:r>
              <a:rPr lang="en-US" dirty="0" smtClean="0"/>
              <a:t>Message Queuing</a:t>
            </a:r>
          </a:p>
          <a:p>
            <a:pPr lvl="1"/>
            <a:r>
              <a:rPr lang="en-US" dirty="0" smtClean="0"/>
              <a:t>Enterprise Services (COM+)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WCF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Variety of Security Options</a:t>
            </a:r>
          </a:p>
          <a:p>
            <a:pPr lvl="1"/>
            <a:r>
              <a:rPr lang="en-US" dirty="0" smtClean="0"/>
              <a:t>Windows</a:t>
            </a:r>
          </a:p>
          <a:p>
            <a:pPr lvl="1"/>
            <a:r>
              <a:rPr lang="en-US" dirty="0" smtClean="0"/>
              <a:t>Certificate</a:t>
            </a:r>
          </a:p>
          <a:p>
            <a:pPr lvl="1"/>
            <a:r>
              <a:rPr lang="en-US" dirty="0" smtClean="0"/>
              <a:t>Digest</a:t>
            </a:r>
          </a:p>
          <a:p>
            <a:pPr lvl="1"/>
            <a:r>
              <a:rPr lang="en-US" dirty="0" smtClean="0"/>
              <a:t>Basic</a:t>
            </a:r>
          </a:p>
          <a:p>
            <a:pPr lvl="1"/>
            <a:r>
              <a:rPr lang="en-US" dirty="0" err="1" smtClean="0"/>
              <a:t>UserName</a:t>
            </a:r>
            <a:endParaRPr lang="en-US" dirty="0" smtClean="0"/>
          </a:p>
          <a:p>
            <a:pPr lvl="1"/>
            <a:r>
              <a:rPr lang="en-US" dirty="0" smtClean="0"/>
              <a:t>NTLM</a:t>
            </a:r>
          </a:p>
          <a:p>
            <a:pPr lvl="1"/>
            <a:r>
              <a:rPr lang="en-US" dirty="0" err="1" smtClean="0"/>
              <a:t>IssuedToken</a:t>
            </a:r>
            <a:endParaRPr lang="en-US" dirty="0" smtClean="0"/>
          </a:p>
          <a:p>
            <a:r>
              <a:rPr lang="en-US" dirty="0" smtClean="0"/>
              <a:t>Allows varied security for same service through Endpoints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WCF Service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Attributes</a:t>
            </a:r>
          </a:p>
          <a:p>
            <a:pPr lvl="1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ServiceContract</a:t>
            </a:r>
            <a:r>
              <a:rPr lang="en-US" dirty="0" smtClean="0"/>
              <a:t> – Marks a class or interface as a WCF service</a:t>
            </a:r>
          </a:p>
          <a:p>
            <a:pPr lvl="1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OperationContract</a:t>
            </a:r>
            <a:r>
              <a:rPr lang="en-US" dirty="0" smtClean="0"/>
              <a:t> – Marks a function as a member of the parent service contract</a:t>
            </a:r>
          </a:p>
          <a:p>
            <a:pPr lvl="1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DataContract</a:t>
            </a:r>
            <a:r>
              <a:rPr lang="en-US" dirty="0" smtClean="0"/>
              <a:t> – Marks a class or </a:t>
            </a:r>
            <a:r>
              <a:rPr lang="en-US" dirty="0" err="1" smtClean="0"/>
              <a:t>struct</a:t>
            </a:r>
            <a:r>
              <a:rPr lang="en-US" dirty="0" smtClean="0"/>
              <a:t> as a data type that will be passed to or from the service</a:t>
            </a:r>
          </a:p>
          <a:p>
            <a:pPr lvl="1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DataMember</a:t>
            </a:r>
            <a:r>
              <a:rPr lang="en-US" dirty="0" smtClean="0"/>
              <a:t> – A property of a data contract that will be passed along with it’s parent object</a:t>
            </a:r>
          </a:p>
          <a:p>
            <a:pPr lvl="1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MessageContract</a:t>
            </a:r>
            <a:r>
              <a:rPr lang="en-US" dirty="0" smtClean="0"/>
              <a:t> – Allows explicit formatting of messages. Useful for interoperability.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WCF Service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buNone/>
            </a:pPr>
            <a:r>
              <a:rPr lang="en-US" dirty="0" smtClean="0"/>
              <a:t>[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DataContract</a:t>
            </a:r>
            <a:r>
              <a:rPr lang="en-US" dirty="0" smtClean="0"/>
              <a:t>]</a:t>
            </a:r>
          </a:p>
          <a:p>
            <a:pPr lvl="2">
              <a:buNone/>
            </a:pPr>
            <a:r>
              <a:rPr lang="en-US" dirty="0" smtClean="0">
                <a:solidFill>
                  <a:srgbClr val="0E00C8"/>
                </a:solidFill>
              </a:rPr>
              <a:t>public</a:t>
            </a:r>
            <a:r>
              <a:rPr lang="en-US" dirty="0" smtClean="0"/>
              <a:t> class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HelloInfo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2">
              <a:buNone/>
            </a:pPr>
            <a:r>
              <a:rPr lang="en-US" dirty="0" smtClean="0"/>
              <a:t>{</a:t>
            </a:r>
          </a:p>
          <a:p>
            <a:pPr lvl="2">
              <a:buNone/>
            </a:pPr>
            <a:r>
              <a:rPr lang="en-US" dirty="0" smtClean="0"/>
              <a:t>	[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DataMember</a:t>
            </a:r>
            <a:r>
              <a:rPr lang="en-US" dirty="0" smtClean="0"/>
              <a:t>]</a:t>
            </a:r>
          </a:p>
          <a:p>
            <a:pPr lvl="2">
              <a:buNone/>
            </a:pPr>
            <a:r>
              <a:rPr lang="en-US" dirty="0" smtClean="0">
                <a:solidFill>
                  <a:srgbClr val="0E00C8"/>
                </a:solidFill>
              </a:rPr>
              <a:t>	public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String</a:t>
            </a:r>
            <a:r>
              <a:rPr lang="en-US" dirty="0" smtClean="0">
                <a:solidFill>
                  <a:srgbClr val="0E00C8"/>
                </a:solidFill>
              </a:rPr>
              <a:t> </a:t>
            </a:r>
            <a:r>
              <a:rPr lang="en-US" dirty="0" smtClean="0"/>
              <a:t>Name {  get;  set;  }</a:t>
            </a:r>
          </a:p>
          <a:p>
            <a:pPr lvl="2">
              <a:buNone/>
            </a:pPr>
            <a:r>
              <a:rPr lang="en-US" dirty="0" smtClean="0"/>
              <a:t>}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945</TotalTime>
  <Words>412</Words>
  <Application>Microsoft Office PowerPoint</Application>
  <PresentationFormat>On-screen Show (4:3)</PresentationFormat>
  <Paragraphs>129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Module</vt:lpstr>
      <vt:lpstr>Microsoft WCF Services</vt:lpstr>
      <vt:lpstr>Project Scope</vt:lpstr>
      <vt:lpstr>MS Web Service History</vt:lpstr>
      <vt:lpstr>ASMX</vt:lpstr>
      <vt:lpstr>ASMX</vt:lpstr>
      <vt:lpstr>WCF</vt:lpstr>
      <vt:lpstr>WCF Security</vt:lpstr>
      <vt:lpstr>WCF Service Design</vt:lpstr>
      <vt:lpstr>WCF Service Design</vt:lpstr>
      <vt:lpstr>WCF Service Design</vt:lpstr>
      <vt:lpstr>WCF Hosting</vt:lpstr>
      <vt:lpstr>WCF Hosting</vt:lpstr>
      <vt:lpstr>WCF Hosting</vt:lpstr>
      <vt:lpstr>WCF Hosting</vt:lpstr>
      <vt:lpstr>WCF in .NET 4.0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Dille</dc:creator>
  <cp:lastModifiedBy>Dille</cp:lastModifiedBy>
  <cp:revision>82</cp:revision>
  <dcterms:created xsi:type="dcterms:W3CDTF">2010-05-01T14:45:51Z</dcterms:created>
  <dcterms:modified xsi:type="dcterms:W3CDTF">2010-05-02T06:36:03Z</dcterms:modified>
</cp:coreProperties>
</file>