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80" r:id="rId14"/>
    <p:sldId id="269" r:id="rId15"/>
    <p:sldId id="271" r:id="rId16"/>
    <p:sldId id="281" r:id="rId17"/>
    <p:sldId id="272" r:id="rId18"/>
    <p:sldId id="273" r:id="rId19"/>
    <p:sldId id="274" r:id="rId20"/>
    <p:sldId id="276" r:id="rId21"/>
    <p:sldId id="277" r:id="rId22"/>
    <p:sldId id="278" r:id="rId23"/>
    <p:sldId id="259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CCS\CS%20Classes\CS526\Research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CCS\CS%20Classes\CS526\Research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CCS\CS%20Classes\CS526\Research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Sheet1!$N$17</c:f>
              <c:strCache>
                <c:ptCount val="1"/>
                <c:pt idx="0">
                  <c:v>Requests per second - unshared</c:v>
                </c:pt>
              </c:strCache>
            </c:strRef>
          </c:tx>
          <c:cat>
            <c:strRef>
              <c:f>Sheet1!$M$18:$M$20</c:f>
              <c:strCache>
                <c:ptCount val="3"/>
                <c:pt idx="0">
                  <c:v>Parallels</c:v>
                </c:pt>
                <c:pt idx="1">
                  <c:v>Vmware</c:v>
                </c:pt>
                <c:pt idx="2">
                  <c:v>Sunbox</c:v>
                </c:pt>
              </c:strCache>
            </c:strRef>
          </c:cat>
          <c:val>
            <c:numRef>
              <c:f>Sheet1!$N$18:$N$20</c:f>
              <c:numCache>
                <c:formatCode>General</c:formatCode>
                <c:ptCount val="3"/>
                <c:pt idx="0">
                  <c:v>635.91</c:v>
                </c:pt>
                <c:pt idx="1">
                  <c:v>458.12</c:v>
                </c:pt>
                <c:pt idx="2">
                  <c:v>524.39</c:v>
                </c:pt>
              </c:numCache>
            </c:numRef>
          </c:val>
        </c:ser>
        <c:axId val="76711424"/>
        <c:axId val="76712960"/>
      </c:barChart>
      <c:catAx>
        <c:axId val="76711424"/>
        <c:scaling>
          <c:orientation val="minMax"/>
        </c:scaling>
        <c:axPos val="b"/>
        <c:tickLblPos val="nextTo"/>
        <c:crossAx val="76712960"/>
        <c:crosses val="autoZero"/>
        <c:auto val="1"/>
        <c:lblAlgn val="ctr"/>
        <c:lblOffset val="100"/>
      </c:catAx>
      <c:valAx>
        <c:axId val="76712960"/>
        <c:scaling>
          <c:orientation val="minMax"/>
        </c:scaling>
        <c:axPos val="l"/>
        <c:majorGridlines/>
        <c:numFmt formatCode="General" sourceLinked="1"/>
        <c:tickLblPos val="nextTo"/>
        <c:crossAx val="7671142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Sheet1!$O$17</c:f>
              <c:strCache>
                <c:ptCount val="1"/>
                <c:pt idx="0">
                  <c:v>Requests per second - Shared</c:v>
                </c:pt>
              </c:strCache>
            </c:strRef>
          </c:tx>
          <c:cat>
            <c:strRef>
              <c:f>Sheet1!$M$18:$M$20</c:f>
              <c:strCache>
                <c:ptCount val="3"/>
                <c:pt idx="0">
                  <c:v>Parallels</c:v>
                </c:pt>
                <c:pt idx="1">
                  <c:v>Vmware</c:v>
                </c:pt>
                <c:pt idx="2">
                  <c:v>Sunbox</c:v>
                </c:pt>
              </c:strCache>
            </c:strRef>
          </c:cat>
          <c:val>
            <c:numRef>
              <c:f>Sheet1!$O$18:$O$20</c:f>
              <c:numCache>
                <c:formatCode>General</c:formatCode>
                <c:ptCount val="3"/>
                <c:pt idx="0">
                  <c:v>131.57</c:v>
                </c:pt>
                <c:pt idx="1">
                  <c:v>127.09</c:v>
                </c:pt>
                <c:pt idx="2">
                  <c:v>106.84</c:v>
                </c:pt>
              </c:numCache>
            </c:numRef>
          </c:val>
        </c:ser>
        <c:axId val="77888512"/>
        <c:axId val="77890304"/>
      </c:barChart>
      <c:catAx>
        <c:axId val="77888512"/>
        <c:scaling>
          <c:orientation val="minMax"/>
        </c:scaling>
        <c:axPos val="b"/>
        <c:tickLblPos val="nextTo"/>
        <c:crossAx val="77890304"/>
        <c:crosses val="autoZero"/>
        <c:auto val="1"/>
        <c:lblAlgn val="ctr"/>
        <c:lblOffset val="100"/>
      </c:catAx>
      <c:valAx>
        <c:axId val="77890304"/>
        <c:scaling>
          <c:orientation val="minMax"/>
        </c:scaling>
        <c:axPos val="l"/>
        <c:majorGridlines/>
        <c:numFmt formatCode="General" sourceLinked="1"/>
        <c:tickLblPos val="nextTo"/>
        <c:crossAx val="77888512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Sheet1!$N$17</c:f>
              <c:strCache>
                <c:ptCount val="1"/>
                <c:pt idx="0">
                  <c:v>Requests per second - unshared</c:v>
                </c:pt>
              </c:strCache>
            </c:strRef>
          </c:tx>
          <c:cat>
            <c:strRef>
              <c:f>Sheet1!$M$18:$M$20</c:f>
              <c:strCache>
                <c:ptCount val="3"/>
                <c:pt idx="0">
                  <c:v>Parallels</c:v>
                </c:pt>
                <c:pt idx="1">
                  <c:v>Vmware</c:v>
                </c:pt>
                <c:pt idx="2">
                  <c:v>Sunbox</c:v>
                </c:pt>
              </c:strCache>
            </c:strRef>
          </c:cat>
          <c:val>
            <c:numRef>
              <c:f>Sheet1!$N$18:$N$20</c:f>
              <c:numCache>
                <c:formatCode>General</c:formatCode>
                <c:ptCount val="3"/>
                <c:pt idx="0">
                  <c:v>635.91</c:v>
                </c:pt>
                <c:pt idx="1">
                  <c:v>458.12</c:v>
                </c:pt>
                <c:pt idx="2">
                  <c:v>524.39</c:v>
                </c:pt>
              </c:numCache>
            </c:numRef>
          </c:val>
        </c:ser>
        <c:ser>
          <c:idx val="1"/>
          <c:order val="1"/>
          <c:tx>
            <c:strRef>
              <c:f>Sheet1!$O$17</c:f>
              <c:strCache>
                <c:ptCount val="1"/>
                <c:pt idx="0">
                  <c:v>Requests per second - Shared</c:v>
                </c:pt>
              </c:strCache>
            </c:strRef>
          </c:tx>
          <c:cat>
            <c:strRef>
              <c:f>Sheet1!$M$18:$M$20</c:f>
              <c:strCache>
                <c:ptCount val="3"/>
                <c:pt idx="0">
                  <c:v>Parallels</c:v>
                </c:pt>
                <c:pt idx="1">
                  <c:v>Vmware</c:v>
                </c:pt>
                <c:pt idx="2">
                  <c:v>Sunbox</c:v>
                </c:pt>
              </c:strCache>
            </c:strRef>
          </c:cat>
          <c:val>
            <c:numRef>
              <c:f>Sheet1!$O$18:$O$20</c:f>
              <c:numCache>
                <c:formatCode>General</c:formatCode>
                <c:ptCount val="3"/>
                <c:pt idx="0">
                  <c:v>131.57</c:v>
                </c:pt>
                <c:pt idx="1">
                  <c:v>127.09</c:v>
                </c:pt>
                <c:pt idx="2">
                  <c:v>106.84</c:v>
                </c:pt>
              </c:numCache>
            </c:numRef>
          </c:val>
        </c:ser>
        <c:axId val="79844864"/>
        <c:axId val="79846400"/>
      </c:barChart>
      <c:catAx>
        <c:axId val="79844864"/>
        <c:scaling>
          <c:orientation val="minMax"/>
        </c:scaling>
        <c:axPos val="b"/>
        <c:tickLblPos val="nextTo"/>
        <c:crossAx val="79846400"/>
        <c:crosses val="autoZero"/>
        <c:auto val="1"/>
        <c:lblAlgn val="ctr"/>
        <c:lblOffset val="100"/>
      </c:catAx>
      <c:valAx>
        <c:axId val="79846400"/>
        <c:scaling>
          <c:orientation val="minMax"/>
        </c:scaling>
        <c:axPos val="l"/>
        <c:majorGridlines/>
        <c:numFmt formatCode="General" sourceLinked="1"/>
        <c:tickLblPos val="nextTo"/>
        <c:crossAx val="7984486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linuxconsultant.info/tutorials/5-linux-VPS-performance-tips.html" TargetMode="External"/><Relationship Id="rId13" Type="http://schemas.openxmlformats.org/officeDocument/2006/relationships/hyperlink" Target="http://www.webhostingtalk.com/wiki/Billing_and_automation_software" TargetMode="External"/><Relationship Id="rId3" Type="http://schemas.openxmlformats.org/officeDocument/2006/relationships/hyperlink" Target="http://en.wikipedia.org/wiki/Virtual_machine" TargetMode="External"/><Relationship Id="rId7" Type="http://schemas.openxmlformats.org/officeDocument/2006/relationships/hyperlink" Target="http://journal.uggedal.com/vps-performance-comparison" TargetMode="External"/><Relationship Id="rId12" Type="http://schemas.openxmlformats.org/officeDocument/2006/relationships/hyperlink" Target="http://www.powervps.com/cpanel-plesk-vps_what.aspx" TargetMode="External"/><Relationship Id="rId2" Type="http://schemas.openxmlformats.org/officeDocument/2006/relationships/hyperlink" Target="http://www.akamai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alaxyvisions.com/vps_hosting.php" TargetMode="External"/><Relationship Id="rId11" Type="http://schemas.openxmlformats.org/officeDocument/2006/relationships/hyperlink" Target="http://www.parallels.com/r/pdf/ds/PVC_Maximum_efficiency_for_servers.pdf" TargetMode="External"/><Relationship Id="rId5" Type="http://schemas.openxmlformats.org/officeDocument/2006/relationships/hyperlink" Target="http://en.wikipedia.org/wiki/Virtual_private_server" TargetMode="External"/><Relationship Id="rId15" Type="http://schemas.openxmlformats.org/officeDocument/2006/relationships/hyperlink" Target="http://www.parallels.com/products/pva45/" TargetMode="External"/><Relationship Id="rId10" Type="http://schemas.openxmlformats.org/officeDocument/2006/relationships/hyperlink" Target="http://www.parallels.com/products/novt/" TargetMode="External"/><Relationship Id="rId4" Type="http://schemas.openxmlformats.org/officeDocument/2006/relationships/hyperlink" Target="http://www.eukhost.com/forums/f29/why-vps-not-shared-hosting-1118/" TargetMode="External"/><Relationship Id="rId9" Type="http://schemas.openxmlformats.org/officeDocument/2006/relationships/hyperlink" Target="http://download.parallels.com/desktop/v4/wl/docs/en/PD4fWL_Datasheet.pdf" TargetMode="External"/><Relationship Id="rId14" Type="http://schemas.openxmlformats.org/officeDocument/2006/relationships/hyperlink" Target="http://www1.cpanel.net/products/cpanelwhm/index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9"/>
            <a:ext cx="9144000" cy="6853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386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Performance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19200" y="1143000"/>
            <a:ext cx="3659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VPS Performance Comparison: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2209800" y="1981200"/>
          <a:ext cx="5486401" cy="386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1143000"/>
            <a:ext cx="152400" cy="1676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386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Performance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19200" y="1143000"/>
            <a:ext cx="3659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VPS Performance Comparison: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2133600" y="1981200"/>
          <a:ext cx="5486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228600" y="1143000"/>
            <a:ext cx="152400" cy="2057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386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performance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19200" y="1143000"/>
            <a:ext cx="3659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VPS Performance Comparison: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2133600" y="1981200"/>
          <a:ext cx="5486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2286000" y="6019800"/>
            <a:ext cx="5334000" cy="533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That’s not always true!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143000"/>
            <a:ext cx="152400" cy="2209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0260443">
            <a:off x="6846800" y="3964608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-76%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386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Performance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19200" y="1143000"/>
            <a:ext cx="3659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VPS Performance Comparison: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3" name="Picture 4" descr="Ch5-fig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95600"/>
            <a:ext cx="5852479" cy="332105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onestop.net/img/logos/xen_logo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2730500" cy="121848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152400" cy="2362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152400" cy="2438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2946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Features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1066800"/>
            <a:ext cx="11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Isolation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1600" y="1905000"/>
            <a:ext cx="1206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Flexibility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05116" y="1447800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Dynamicity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1600" y="3364468"/>
            <a:ext cx="1872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End User control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71600" y="3733800"/>
            <a:ext cx="19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Disaster Recovery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1600" y="2667000"/>
            <a:ext cx="2735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Scalable and Upgradeable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371600" y="2983468"/>
            <a:ext cx="1519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Performance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71600" y="2286000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Security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340247" y="4114800"/>
            <a:ext cx="265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Host Unlimited Websites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71600" y="4495800"/>
            <a:ext cx="2047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Incredible savings: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33600" y="4876800"/>
            <a:ext cx="621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Cost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5181600"/>
            <a:ext cx="78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Power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5486400"/>
            <a:ext cx="834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Nature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3600" y="5791200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Space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www.templatesfactory.net/articles/wp-content/uploads/2009/04/vps.jpg"/>
          <p:cNvPicPr>
            <a:picLocks noChangeAspect="1" noChangeArrowheads="1"/>
          </p:cNvPicPr>
          <p:nvPr/>
        </p:nvPicPr>
        <p:blipFill>
          <a:blip r:embed="rId2" cstate="print"/>
          <a:srcRect l="3692" t="9600" r="15077" b="47200"/>
          <a:stretch>
            <a:fillRect/>
          </a:stretch>
        </p:blipFill>
        <p:spPr bwMode="auto">
          <a:xfrm>
            <a:off x="4267200" y="3505200"/>
            <a:ext cx="44704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316" name="Picture 4" descr="http://www.hosting.net.bd/images/vp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2657475" cy="1859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3674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Automation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95400" y="9906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VPS automation definition:</a:t>
            </a:r>
          </a:p>
          <a:p>
            <a:r>
              <a:rPr lang="en-US" dirty="0" smtClean="0"/>
              <a:t>Additional software that controls the resource flow and manage the activities of the </a:t>
            </a:r>
            <a:r>
              <a:rPr lang="en-US" dirty="0" smtClean="0"/>
              <a:t>VPS servers </a:t>
            </a:r>
            <a:r>
              <a:rPr lang="en-US" dirty="0" smtClean="0"/>
              <a:t>based on the </a:t>
            </a:r>
            <a:r>
              <a:rPr lang="en-US" dirty="0" smtClean="0"/>
              <a:t>permissions </a:t>
            </a:r>
            <a:r>
              <a:rPr lang="en-US" dirty="0" smtClean="0"/>
              <a:t>and setting that they are given.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676400" y="2514600"/>
            <a:ext cx="203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Virtual Automation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52600" y="4724400"/>
            <a:ext cx="211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Hosting Automation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762939" y="3733800"/>
            <a:ext cx="1970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Billing Automation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52601" y="281940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Configuration, Policies, resources, Library, 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OS Templates, statistics, Real-time monitoring,  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migration VPS across physical servers…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2600" y="4114800"/>
            <a:ext cx="6537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Bills production, reporting, Resources limitation … 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800" y="556260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 Control panel  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managements of VPS servers and websites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Reseller Control Panel 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Limited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managements of websites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Control Panel 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 Website managing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1" y="5029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Software that automates common tasks for web hosting or other services that are provided online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1143000"/>
            <a:ext cx="152400" cy="2590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66800"/>
            <a:ext cx="2870200" cy="4491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381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Automation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1" y="1066800"/>
            <a:ext cx="67818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981201" y="5715000"/>
            <a:ext cx="59436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Layer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81201" y="5257800"/>
            <a:ext cx="5943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Operating System Layer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81201" y="4800600"/>
            <a:ext cx="5943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Virtualization System Layer</a:t>
            </a:r>
            <a:endParaRPr lang="en-US" dirty="0"/>
          </a:p>
        </p:txBody>
      </p:sp>
      <p:sp>
        <p:nvSpPr>
          <p:cNvPr id="23" name="Round Same Side Corner Rectangle 22"/>
          <p:cNvSpPr/>
          <p:nvPr/>
        </p:nvSpPr>
        <p:spPr>
          <a:xfrm>
            <a:off x="1981201" y="1752600"/>
            <a:ext cx="1066800" cy="2971800"/>
          </a:xfrm>
          <a:prstGeom prst="round2SameRect">
            <a:avLst>
              <a:gd name="adj1" fmla="val 1070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VPS1</a:t>
            </a:r>
            <a:endParaRPr lang="en-US" dirty="0"/>
          </a:p>
        </p:txBody>
      </p:sp>
      <p:sp>
        <p:nvSpPr>
          <p:cNvPr id="25" name="Round Same Side Corner Rectangle 24"/>
          <p:cNvSpPr/>
          <p:nvPr/>
        </p:nvSpPr>
        <p:spPr>
          <a:xfrm>
            <a:off x="3124201" y="1752600"/>
            <a:ext cx="1066800" cy="2971800"/>
          </a:xfrm>
          <a:prstGeom prst="round2SameRect">
            <a:avLst>
              <a:gd name="adj1" fmla="val 1070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VPS2</a:t>
            </a:r>
            <a:endParaRPr lang="en-US" dirty="0"/>
          </a:p>
        </p:txBody>
      </p:sp>
      <p:sp>
        <p:nvSpPr>
          <p:cNvPr id="26" name="Round Same Side Corner Rectangle 25"/>
          <p:cNvSpPr/>
          <p:nvPr/>
        </p:nvSpPr>
        <p:spPr>
          <a:xfrm>
            <a:off x="4267201" y="1752600"/>
            <a:ext cx="762000" cy="2971800"/>
          </a:xfrm>
          <a:prstGeom prst="round2Same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VPS3</a:t>
            </a:r>
            <a:endParaRPr lang="en-US" dirty="0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5105401" y="1752600"/>
            <a:ext cx="762000" cy="2971800"/>
          </a:xfrm>
          <a:prstGeom prst="round2Same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VPS4</a:t>
            </a:r>
            <a:endParaRPr lang="en-US" dirty="0"/>
          </a:p>
        </p:txBody>
      </p:sp>
      <p:sp>
        <p:nvSpPr>
          <p:cNvPr id="28" name="Round Same Side Corner Rectangle 27"/>
          <p:cNvSpPr/>
          <p:nvPr/>
        </p:nvSpPr>
        <p:spPr>
          <a:xfrm>
            <a:off x="5943601" y="1752600"/>
            <a:ext cx="1981200" cy="2971800"/>
          </a:xfrm>
          <a:prstGeom prst="round2SameRect">
            <a:avLst>
              <a:gd name="adj1" fmla="val 6232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VPS(n)</a:t>
            </a:r>
            <a:endParaRPr lang="en-US" dirty="0"/>
          </a:p>
        </p:txBody>
      </p:sp>
      <p:grpSp>
        <p:nvGrpSpPr>
          <p:cNvPr id="9" name="Group 59"/>
          <p:cNvGrpSpPr/>
          <p:nvPr/>
        </p:nvGrpSpPr>
        <p:grpSpPr>
          <a:xfrm>
            <a:off x="1981201" y="6172200"/>
            <a:ext cx="5943600" cy="381000"/>
            <a:chOff x="1676400" y="6172200"/>
            <a:chExt cx="5943600" cy="381000"/>
          </a:xfrm>
        </p:grpSpPr>
        <p:sp>
          <p:nvSpPr>
            <p:cNvPr id="19" name="Round Same Side Corner Rectangle 18"/>
            <p:cNvSpPr/>
            <p:nvPr/>
          </p:nvSpPr>
          <p:spPr>
            <a:xfrm flipV="1">
              <a:off x="1676400" y="6172200"/>
              <a:ext cx="5943600" cy="3810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wordArtVert"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81400" y="6172200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Network Layer</a:t>
              </a:r>
              <a:endParaRPr lang="en-US" sz="1600" dirty="0"/>
            </a:p>
          </p:txBody>
        </p:sp>
      </p:grpSp>
      <p:grpSp>
        <p:nvGrpSpPr>
          <p:cNvPr id="10" name="Group 62"/>
          <p:cNvGrpSpPr/>
          <p:nvPr/>
        </p:nvGrpSpPr>
        <p:grpSpPr>
          <a:xfrm>
            <a:off x="2133601" y="2438400"/>
            <a:ext cx="5638800" cy="2209800"/>
            <a:chOff x="1828800" y="2514600"/>
            <a:chExt cx="5638800" cy="2209800"/>
          </a:xfrm>
        </p:grpSpPr>
        <p:sp>
          <p:nvSpPr>
            <p:cNvPr id="30" name="Rounded Rectangle 29"/>
            <p:cNvSpPr/>
            <p:nvPr/>
          </p:nvSpPr>
          <p:spPr>
            <a:xfrm>
              <a:off x="1828800" y="2514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828800" y="2895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28800" y="3276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828800" y="3657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828800" y="4038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828800" y="4419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971800" y="3657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71800" y="4038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971800" y="4419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114800" y="4038600"/>
              <a:ext cx="5334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705600" y="2514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705600" y="2895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705600" y="3276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705600" y="3657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705600" y="4038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705600" y="4419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791200" y="2514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791200" y="2895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791200" y="3276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791200" y="3657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791200" y="4038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791200" y="4419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114800" y="4419600"/>
              <a:ext cx="5334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953000" y="2514600"/>
              <a:ext cx="533400" cy="304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953000" y="2895600"/>
              <a:ext cx="533400" cy="304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953000" y="3276600"/>
              <a:ext cx="533400" cy="304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953000" y="3657600"/>
              <a:ext cx="533400" cy="304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953000" y="4419600"/>
              <a:ext cx="533400" cy="304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953000" y="4038600"/>
              <a:ext cx="533400" cy="304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User</a:t>
              </a:r>
              <a:endParaRPr lang="en-US" sz="1200"/>
            </a:p>
          </p:txBody>
        </p:sp>
      </p:grpSp>
      <p:pic>
        <p:nvPicPr>
          <p:cNvPr id="20482" name="Picture 2" descr="http://serverbeach.files.wordpress.com/2008/07/fedora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2" y="1219200"/>
            <a:ext cx="462776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http://rvxtm.com/wp-content/uploads/2009/05/ubunt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1" y="1203843"/>
            <a:ext cx="457199" cy="472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" name="Picture 4" descr="http://rvxtm.com/wp-content/uploads/2009/05/ubunt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1" y="1219200"/>
            <a:ext cx="457199" cy="472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5" name="Picture 5" descr="C:\Users\HP\AppData\Local\Microsoft\Windows\Temporary Internet Files\Low\Content.IE5\YXZ6ZCBZ\windows7_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1" y="1219200"/>
            <a:ext cx="457200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7" name="Picture 7" descr="http://himawansutanto.files.wordpress.com/2009/02/freebsd_300x300.png?w=3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1" y="1219200"/>
            <a:ext cx="457200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Round Same Side Corner Rectangle 58"/>
          <p:cNvSpPr/>
          <p:nvPr/>
        </p:nvSpPr>
        <p:spPr>
          <a:xfrm rot="5400000">
            <a:off x="5867400" y="3657600"/>
            <a:ext cx="4800600" cy="9906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 Same Side Corner Rectangle 59"/>
          <p:cNvSpPr/>
          <p:nvPr/>
        </p:nvSpPr>
        <p:spPr>
          <a:xfrm rot="16200000">
            <a:off x="-761999" y="3657600"/>
            <a:ext cx="4800600" cy="9906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895600" y="1828800"/>
            <a:ext cx="152400" cy="2895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038600" y="1828800"/>
            <a:ext cx="152400" cy="2895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876800" y="1828800"/>
            <a:ext cx="152400" cy="2895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715000" y="1828800"/>
            <a:ext cx="152400" cy="2895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620000" y="1828800"/>
            <a:ext cx="152400" cy="2895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2057400" y="4648200"/>
            <a:ext cx="5791200" cy="152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133600" y="4343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133600" y="3962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133600" y="3581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133600" y="3200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133600" y="2819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133600" y="2438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276600" y="4343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276600" y="3962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419600" y="4343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419600" y="3962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096000" y="4343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096000" y="3962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96000" y="3581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96000" y="3200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096000" y="2819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096000" y="2438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010400" y="4343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010400" y="3962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010400" y="3581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010400" y="3200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010400" y="2819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010400" y="2438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257800" y="4343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257800" y="3962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257800" y="3581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257800" y="3200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257800" y="2819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257800" y="2438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276600" y="3581400"/>
            <a:ext cx="152400" cy="304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28600" y="1143000"/>
            <a:ext cx="152400" cy="2819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 cstate="print"/>
          <a:srcRect l="1185" t="42193" r="69610" b="14548"/>
          <a:stretch>
            <a:fillRect/>
          </a:stretch>
        </p:blipFill>
        <p:spPr bwMode="auto">
          <a:xfrm>
            <a:off x="2057400" y="1905000"/>
            <a:ext cx="3845474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 rot="21246009">
            <a:off x="2098359" y="2359592"/>
            <a:ext cx="3686674" cy="1152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4044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Enhancement</a:t>
            </a:r>
          </a:p>
        </p:txBody>
      </p:sp>
      <p:pic>
        <p:nvPicPr>
          <p:cNvPr id="28674" name="Picture 2" descr="http://www.sunlink.ucf.edu/presentations/fetc2004/images/think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066800"/>
            <a:ext cx="3333750" cy="3238500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>
            <a:off x="6858000" y="1143000"/>
            <a:ext cx="1905000" cy="1295400"/>
          </a:xfrm>
          <a:prstGeom prst="ellipse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VPS Still performs slowly!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152400" cy="3124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4044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Enhancement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1143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Storage computation: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30731" name="Picture 11" descr="http://www.kadcomptech.com/Pages/consulting/vmware_files/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143000"/>
            <a:ext cx="4114800" cy="4798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524000" y="20574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Performance with High Speed   Storage</a:t>
            </a:r>
          </a:p>
          <a:p>
            <a:pPr indent="230188">
              <a:buFont typeface="Arial" pitchFamily="34" charset="0"/>
              <a:buChar char="•"/>
            </a:pPr>
            <a:r>
              <a:rPr lang="en-US" dirty="0" smtClean="0"/>
              <a:t>SSD Technology</a:t>
            </a:r>
          </a:p>
          <a:p>
            <a:pPr indent="230188">
              <a:buFont typeface="Arial" pitchFamily="34" charset="0"/>
              <a:buChar char="•"/>
            </a:pPr>
            <a:r>
              <a:rPr lang="en-US" dirty="0" smtClean="0"/>
              <a:t>Caching</a:t>
            </a:r>
          </a:p>
          <a:p>
            <a:pPr indent="230188">
              <a:buFont typeface="Arial" pitchFamily="34" charset="0"/>
              <a:buChar char="•"/>
            </a:pPr>
            <a:r>
              <a:rPr lang="en-US" dirty="0" smtClean="0"/>
              <a:t>Temporary Storing</a:t>
            </a:r>
          </a:p>
          <a:p>
            <a:pPr indent="230188">
              <a:buFont typeface="Arial" pitchFamily="34" charset="0"/>
              <a:buChar char="•"/>
            </a:pPr>
            <a:r>
              <a:rPr lang="en-US" dirty="0" smtClean="0"/>
              <a:t>Faster buses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143000"/>
            <a:ext cx="152400" cy="3276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152400" cy="3581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4044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Enhancement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1143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Distribution System: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34818" name="Picture 2" descr="http://www.daywatcher.com/wp-content/uploads/2009/10/cloud_compu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43200"/>
            <a:ext cx="48768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371600" y="1828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Distribute the workload to other VPS servers.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Get faster response time.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152400" cy="76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2219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Overview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1295400"/>
            <a:ext cx="64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Introduction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VPS Understanding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VPS Architecture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VPS Performance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VPS Features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VPS Enhancements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Conclusion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References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Questions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152400" cy="3733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4044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Enhancement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1143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Data isolation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1676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Isolate data from VPS server system </a:t>
            </a:r>
            <a:r>
              <a:rPr lang="en-US" dirty="0" smtClean="0"/>
              <a:t>physically</a:t>
            </a:r>
            <a:endParaRPr lang="en-US" dirty="0" smtClean="0"/>
          </a:p>
          <a:p>
            <a:pPr indent="230188">
              <a:buFont typeface="Arial" pitchFamily="34" charset="0"/>
              <a:buChar char="•"/>
            </a:pPr>
            <a:r>
              <a:rPr lang="en-US" dirty="0" smtClean="0"/>
              <a:t>External data backup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4000" y="2514600"/>
            <a:ext cx="4191000" cy="2971800"/>
          </a:xfrm>
          <a:prstGeom prst="roundRect">
            <a:avLst>
              <a:gd name="adj" fmla="val 97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14" name="Snip Diagonal Corner Rectangle 13"/>
          <p:cNvSpPr/>
          <p:nvPr/>
        </p:nvSpPr>
        <p:spPr>
          <a:xfrm>
            <a:off x="1752600" y="3886200"/>
            <a:ext cx="1828800" cy="914400"/>
          </a:xfrm>
          <a:prstGeom prst="snip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Files</a:t>
            </a:r>
            <a:endParaRPr lang="en-US" dirty="0"/>
          </a:p>
        </p:txBody>
      </p:sp>
      <p:sp>
        <p:nvSpPr>
          <p:cNvPr id="15" name="Snip Diagonal Corner Rectangle 14"/>
          <p:cNvSpPr/>
          <p:nvPr/>
        </p:nvSpPr>
        <p:spPr>
          <a:xfrm>
            <a:off x="3124200" y="4343400"/>
            <a:ext cx="1828800" cy="914400"/>
          </a:xfrm>
          <a:prstGeom prst="snip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Users’ Data</a:t>
            </a:r>
            <a:endParaRPr lang="en-US" dirty="0"/>
          </a:p>
        </p:txBody>
      </p:sp>
      <p:cxnSp>
        <p:nvCxnSpPr>
          <p:cNvPr id="17" name="Curved Connector 16"/>
          <p:cNvCxnSpPr/>
          <p:nvPr/>
        </p:nvCxnSpPr>
        <p:spPr>
          <a:xfrm rot="10800000" flipV="1">
            <a:off x="3048001" y="3657600"/>
            <a:ext cx="990600" cy="457200"/>
          </a:xfrm>
          <a:prstGeom prst="curvedConnector3">
            <a:avLst>
              <a:gd name="adj1" fmla="val 2270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>
            <a:off x="3581401" y="3962400"/>
            <a:ext cx="762000" cy="152400"/>
          </a:xfrm>
          <a:prstGeom prst="curvedConnector3">
            <a:avLst>
              <a:gd name="adj1" fmla="val 956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loud 24"/>
          <p:cNvSpPr/>
          <p:nvPr/>
        </p:nvSpPr>
        <p:spPr>
          <a:xfrm>
            <a:off x="3733801" y="3429000"/>
            <a:ext cx="533400" cy="4572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62201" y="2743200"/>
            <a:ext cx="1289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/>
              <a:t>VPS</a:t>
            </a:r>
          </a:p>
        </p:txBody>
      </p:sp>
      <p:sp>
        <p:nvSpPr>
          <p:cNvPr id="27" name="Flowchart: Magnetic Disk 26"/>
          <p:cNvSpPr/>
          <p:nvPr/>
        </p:nvSpPr>
        <p:spPr>
          <a:xfrm>
            <a:off x="6324600" y="4495800"/>
            <a:ext cx="1981200" cy="9144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28" name="U-Turn Arrow 27"/>
          <p:cNvSpPr/>
          <p:nvPr/>
        </p:nvSpPr>
        <p:spPr>
          <a:xfrm rot="10800000" flipH="1" flipV="1">
            <a:off x="4724400" y="3733800"/>
            <a:ext cx="2895600" cy="914400"/>
          </a:xfrm>
          <a:prstGeom prst="uturnArrow">
            <a:avLst>
              <a:gd name="adj1" fmla="val 19783"/>
              <a:gd name="adj2" fmla="val 25000"/>
              <a:gd name="adj3" fmla="val 35435"/>
              <a:gd name="adj4" fmla="val 26359"/>
              <a:gd name="adj5" fmla="val 1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774" name="Picture 6" descr="http://www.clker.com/cliparts/6/e/d/e/1194985668775424530monitor.svg.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81200" y="5410200"/>
            <a:ext cx="857250" cy="942975"/>
          </a:xfrm>
          <a:prstGeom prst="rect">
            <a:avLst/>
          </a:prstGeom>
          <a:noFill/>
        </p:spPr>
      </p:pic>
      <p:sp>
        <p:nvSpPr>
          <p:cNvPr id="29" name="Up-Down Arrow 28"/>
          <p:cNvSpPr/>
          <p:nvPr/>
        </p:nvSpPr>
        <p:spPr>
          <a:xfrm rot="2267120">
            <a:off x="2929984" y="4848628"/>
            <a:ext cx="228600" cy="936668"/>
          </a:xfrm>
          <a:prstGeom prst="upDownArrow">
            <a:avLst>
              <a:gd name="adj1" fmla="val 3956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152400" cy="403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4044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Enhancement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1143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VPS server optimization: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18288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0188">
              <a:buFont typeface="Wingdings" pitchFamily="2" charset="2"/>
              <a:buChar char="§"/>
            </a:pPr>
            <a:r>
              <a:rPr lang="en-US" dirty="0" smtClean="0"/>
              <a:t>Disabling useless system services</a:t>
            </a:r>
          </a:p>
          <a:p>
            <a:pPr indent="230188">
              <a:buFont typeface="Wingdings" pitchFamily="2" charset="2"/>
              <a:buChar char="§"/>
            </a:pPr>
            <a:r>
              <a:rPr lang="en-US" dirty="0" smtClean="0"/>
              <a:t>Configuring </a:t>
            </a:r>
            <a:r>
              <a:rPr lang="en-US" dirty="0" err="1" smtClean="0"/>
              <a:t>MySQL</a:t>
            </a:r>
            <a:r>
              <a:rPr lang="en-US" dirty="0" smtClean="0"/>
              <a:t> and Apache for optimal resources utilization </a:t>
            </a:r>
          </a:p>
          <a:p>
            <a:pPr indent="230188">
              <a:buFont typeface="Wingdings" pitchFamily="2" charset="2"/>
              <a:buChar char="§"/>
            </a:pPr>
            <a:r>
              <a:rPr lang="en-US" dirty="0" smtClean="0"/>
              <a:t>Disabling unnecessary modules or plug-ins</a:t>
            </a:r>
          </a:p>
          <a:p>
            <a:pPr indent="230188">
              <a:buFont typeface="Wingdings" pitchFamily="2" charset="2"/>
              <a:buChar char="§"/>
            </a:pPr>
            <a:r>
              <a:rPr lang="en-US" dirty="0" smtClean="0"/>
              <a:t>Disabling unnecessary control panels</a:t>
            </a:r>
          </a:p>
          <a:p>
            <a:pPr indent="230188">
              <a:buFont typeface="Wingdings" pitchFamily="2" charset="2"/>
              <a:buChar char="§"/>
            </a:pPr>
            <a:r>
              <a:rPr lang="en-US" dirty="0" smtClean="0"/>
              <a:t>Uninstalling useless applications</a:t>
            </a:r>
          </a:p>
          <a:p>
            <a:pPr indent="230188">
              <a:buFont typeface="Wingdings" pitchFamily="2" charset="2"/>
              <a:buChar char="§"/>
            </a:pPr>
            <a:r>
              <a:rPr lang="en-US" dirty="0" smtClean="0"/>
              <a:t>Installing VPS optimized services, control panels, modules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76400" y="4648200"/>
            <a:ext cx="6781800" cy="609600"/>
            <a:chOff x="1676400" y="4648200"/>
            <a:chExt cx="6781800" cy="609600"/>
          </a:xfrm>
        </p:grpSpPr>
        <p:pic>
          <p:nvPicPr>
            <p:cNvPr id="6146" name="Picture 2" descr="http://onlineventurespro.com/images/cpanel-backup.JPG"/>
            <p:cNvPicPr>
              <a:picLocks noChangeAspect="1" noChangeArrowheads="1"/>
            </p:cNvPicPr>
            <p:nvPr/>
          </p:nvPicPr>
          <p:blipFill>
            <a:blip r:embed="rId2" cstate="print"/>
            <a:srcRect l="64445" t="4706" r="4444" b="82745"/>
            <a:stretch>
              <a:fillRect/>
            </a:stretch>
          </p:blipFill>
          <p:spPr bwMode="auto">
            <a:xfrm>
              <a:off x="1676400" y="4648200"/>
              <a:ext cx="2667000" cy="609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 descr="cp.jpg"/>
            <p:cNvPicPr>
              <a:picLocks noChangeAspect="1"/>
            </p:cNvPicPr>
            <p:nvPr/>
          </p:nvPicPr>
          <p:blipFill>
            <a:blip r:embed="rId3" cstate="print"/>
            <a:srcRect b="7246"/>
            <a:stretch>
              <a:fillRect/>
            </a:stretch>
          </p:blipFill>
          <p:spPr>
            <a:xfrm>
              <a:off x="5838825" y="4648200"/>
              <a:ext cx="2619375" cy="609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Not Equal 13"/>
            <p:cNvSpPr/>
            <p:nvPr/>
          </p:nvSpPr>
          <p:spPr>
            <a:xfrm>
              <a:off x="4572000" y="4800600"/>
              <a:ext cx="1066800" cy="457200"/>
            </a:xfrm>
            <a:prstGeom prst="mathNotEqual">
              <a:avLst>
                <a:gd name="adj1" fmla="val 17270"/>
                <a:gd name="adj2" fmla="val 6600000"/>
                <a:gd name="adj3" fmla="val 2009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152400" cy="419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Conclusion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1066800"/>
            <a:ext cx="7467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174625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/>
              <a:t>VPS becomes more popular</a:t>
            </a:r>
          </a:p>
          <a:p>
            <a:pPr marL="230188" indent="-174625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/>
              <a:t> The solution is being adopted more</a:t>
            </a:r>
          </a:p>
          <a:p>
            <a:pPr marL="230188" indent="-174625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/>
              <a:t> It will be interesting to see how security, performance, flexibility, and cost will be affected</a:t>
            </a:r>
          </a:p>
          <a:p>
            <a:pPr marL="230188" indent="-174625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/>
              <a:t>The benefit of a VPS appears to decrease the problems experienced with physical servers</a:t>
            </a:r>
          </a:p>
          <a:p>
            <a:pPr marL="230188" indent="-174625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/>
              <a:t>Some users are still resistant to change</a:t>
            </a:r>
          </a:p>
          <a:p>
            <a:pPr marL="230188" indent="-174625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/>
              <a:t>Expect greater acceptance by those considering hosting services</a:t>
            </a:r>
          </a:p>
          <a:p>
            <a:pPr marL="230188" indent="-174625"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152400" cy="434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2519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References</a:t>
            </a:r>
            <a:endParaRPr lang="en-US" sz="40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95400" y="1295400"/>
            <a:ext cx="70866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[1] About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Akamai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http://www.akamai.com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[2] Virtual Machine Definitions,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://en.wikipedia.org/wiki/Virtual_machine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[3] Why VPS and not shared hosting?,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http://www.eukhost.com/forums/f29/why-vps-not-shared-hosting-1118/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[4] Virtual private server,  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http://en.wikipedia.org/wiki/Virtual_private_server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[5] Operating system-level virtualization, </a:t>
            </a:r>
            <a:r>
              <a:rPr kumimoji="0" lang="en-US" sz="12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http://en.wikipedia.org/wiki/Operating_system-level_virtualization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[6] Virtual Private Servers, </a:t>
            </a:r>
            <a:r>
              <a:rPr kumimoji="0" lang="en-US" sz="12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https://www.caro.net/vps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[7] Managed Virtual Private Server ( VPS ) Hosting,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http://www.galaxyvisions.com/vps_hosting.php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[8] VPS Performance Comparison,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http://journal.uggedal.com/vps-performance-comparison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[9] 5 Linux VPS Performance Tips,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http://linuxconsultant.info/tutorials/5-linux-VPS-performance-tips.html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[10] Parallels Desktop® 4 for Windows &amp; Linux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http://download.parallels.com/desktop/v4/wl/docs/en/PD4fWL_Datasheet.pdf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[11] Your CPU does not support hardware virtualization</a:t>
            </a:r>
            <a:r>
              <a:rPr kumimoji="0" lang="en-US" sz="12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http://www.parallels.com/products/novt/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[12] Parallels®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Virtuozzo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Containers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http://www.parallels.com/r/pdf/ds/PVC_Maximum_efficiency_for_servers.pdf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[13] What is a VPS?,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http://www.powervps.com/cpanel-plesk-vps_what.aspx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[14]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Billing and automation software,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http://www.webhostingtalk.com/wiki/Billing_and_automation_software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[15]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cPanel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WHM, </a:t>
            </a: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http://www1.cpanel.net/products/cpanelwhm/index.html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[16] Parallels Virtual Automation,</a:t>
            </a:r>
            <a:r>
              <a:rPr kumimoji="0" lang="en-US" sz="12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http://www.parallels.com/products/pva45/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[17] Parallels® Business Automation – Standard,</a:t>
            </a: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http://www.parallels.com/r/pdf/ds/parallels_business_automation_standard.pdf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152400" cy="457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2331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Questions</a:t>
            </a:r>
            <a:endParaRPr lang="en-US" sz="4000" b="1" dirty="0"/>
          </a:p>
        </p:txBody>
      </p:sp>
      <p:pic>
        <p:nvPicPr>
          <p:cNvPr id="35844" name="Picture 4" descr="http://www.state.nj.us/dca/images/library/dhcrart/Ques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133600"/>
            <a:ext cx="431526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ungred.com/wp-content/uploads/2009/08/rack-server.jpg"/>
          <p:cNvPicPr>
            <a:picLocks noChangeAspect="1" noChangeArrowheads="1"/>
          </p:cNvPicPr>
          <p:nvPr/>
        </p:nvPicPr>
        <p:blipFill>
          <a:blip r:embed="rId2" cstate="print"/>
          <a:srcRect l="4000" t="10101"/>
          <a:stretch>
            <a:fillRect/>
          </a:stretch>
        </p:blipFill>
        <p:spPr bwMode="auto">
          <a:xfrm>
            <a:off x="5029200" y="2438400"/>
            <a:ext cx="3657600" cy="3390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152400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2844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066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Individuals and organizations started demanding:</a:t>
            </a:r>
          </a:p>
        </p:txBody>
      </p:sp>
      <p:pic>
        <p:nvPicPr>
          <p:cNvPr id="1032" name="Picture 8" descr="http://www.slashgear.com/gallery/data_files/9/6/glowc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36576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6" name="Picture 12" descr="http://heatwave24.com/VRV%20daikin%20air%20conditioners.jpg"/>
          <p:cNvPicPr>
            <a:picLocks noChangeAspect="1" noChangeArrowheads="1"/>
          </p:cNvPicPr>
          <p:nvPr/>
        </p:nvPicPr>
        <p:blipFill>
          <a:blip r:embed="rId4" cstate="print"/>
          <a:srcRect l="11200" r="15200" b="17172"/>
          <a:stretch>
            <a:fillRect/>
          </a:stretch>
        </p:blipFill>
        <p:spPr bwMode="auto">
          <a:xfrm>
            <a:off x="5029200" y="2438400"/>
            <a:ext cx="3676185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8" name="Picture 14" descr="http://www.servercolocationfacility.com/images/server-colocation-facil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438400"/>
            <a:ext cx="36576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40" name="Picture 16" descr="http://www.nelson-atkins.org/images/H_BlochBuilding.jpg"/>
          <p:cNvPicPr>
            <a:picLocks noChangeAspect="1" noChangeArrowheads="1"/>
          </p:cNvPicPr>
          <p:nvPr/>
        </p:nvPicPr>
        <p:blipFill>
          <a:blip r:embed="rId6" cstate="print"/>
          <a:srcRect r="17241"/>
          <a:stretch>
            <a:fillRect/>
          </a:stretch>
        </p:blipFill>
        <p:spPr bwMode="auto">
          <a:xfrm>
            <a:off x="5029200" y="2438400"/>
            <a:ext cx="36576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0" name="Picture 6" descr="http://encefalus.com/wp-content/uploads/2008/09/money_mon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2438400"/>
            <a:ext cx="3640667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42" name="Picture 18" descr="http://www.masternewmedia.org/images/global_warming_pani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2438400"/>
            <a:ext cx="3648075" cy="3396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Multiply 13"/>
          <p:cNvSpPr/>
          <p:nvPr/>
        </p:nvSpPr>
        <p:spPr>
          <a:xfrm>
            <a:off x="4114800" y="1066800"/>
            <a:ext cx="4648200" cy="4958080"/>
          </a:xfrm>
          <a:prstGeom prst="mathMultiply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71600" y="1905000"/>
            <a:ext cx="32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lvl="0" indent="-6191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prstClr val="black"/>
                </a:solidFill>
              </a:rPr>
              <a:t>Independency</a:t>
            </a:r>
          </a:p>
          <a:p>
            <a:pPr marL="519113" lvl="0" indent="-6191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prstClr val="black"/>
                </a:solidFill>
              </a:rPr>
              <a:t>Isolation</a:t>
            </a:r>
          </a:p>
          <a:p>
            <a:pPr marL="519113" lvl="0" indent="-6191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prstClr val="black"/>
                </a:solidFill>
              </a:rPr>
              <a:t> Freedom</a:t>
            </a:r>
          </a:p>
          <a:p>
            <a:pPr marL="519113" lvl="0" indent="-6191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prstClr val="black"/>
                </a:solidFill>
              </a:rPr>
              <a:t>More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1524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426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Understanding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066800"/>
            <a:ext cx="67818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</p:txBody>
      </p:sp>
      <p:pic>
        <p:nvPicPr>
          <p:cNvPr id="20" name="Picture 19" descr="http://www.oriensoft.com/Services/Virtual_Servers/Defaul16.jpg"/>
          <p:cNvPicPr/>
          <p:nvPr/>
        </p:nvPicPr>
        <p:blipFill>
          <a:blip r:embed="rId2" cstate="print"/>
          <a:srcRect r="40365" b="19021"/>
          <a:stretch>
            <a:fillRect/>
          </a:stretch>
        </p:blipFill>
        <p:spPr bwMode="auto">
          <a:xfrm>
            <a:off x="1447800" y="4343400"/>
            <a:ext cx="33528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458" name="Picture 2" descr="http://upload.wikimedia.org/wikipedia/commons/thumb/e/ed/Got-an-idea.png/385px-Got-an-id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95400" y="1066800"/>
            <a:ext cx="1524000" cy="2608217"/>
          </a:xfrm>
          <a:prstGeom prst="rect">
            <a:avLst/>
          </a:prstGeom>
          <a:noFill/>
        </p:spPr>
      </p:pic>
      <p:sp>
        <p:nvSpPr>
          <p:cNvPr id="21" name="Rounded Rectangular Callout 20"/>
          <p:cNvSpPr/>
          <p:nvPr/>
        </p:nvSpPr>
        <p:spPr>
          <a:xfrm>
            <a:off x="3733800" y="1219200"/>
            <a:ext cx="4572000" cy="1447800"/>
          </a:xfrm>
          <a:prstGeom prst="wedgeRoundRectCallout">
            <a:avLst>
              <a:gd name="adj1" fmla="val -79440"/>
              <a:gd name="adj2" fmla="val -2482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Easy!</a:t>
            </a:r>
          </a:p>
          <a:p>
            <a:pPr algn="ctr"/>
            <a:r>
              <a:rPr lang="en-US" sz="2800" b="1" dirty="0" smtClean="0"/>
              <a:t>Merge these servers into one server !</a:t>
            </a:r>
            <a:endParaRPr lang="en-US" sz="2800" b="1" dirty="0"/>
          </a:p>
        </p:txBody>
      </p:sp>
      <p:pic>
        <p:nvPicPr>
          <p:cNvPr id="22" name="Picture 21" descr="http://www.solutrix.com/media/1447/virtual.jpg"/>
          <p:cNvPicPr/>
          <p:nvPr/>
        </p:nvPicPr>
        <p:blipFill>
          <a:blip r:embed="rId4" cstate="print"/>
          <a:srcRect b="20642"/>
          <a:stretch>
            <a:fillRect/>
          </a:stretch>
        </p:blipFill>
        <p:spPr bwMode="auto">
          <a:xfrm>
            <a:off x="5105400" y="3200400"/>
            <a:ext cx="3352800" cy="2082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1524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426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Understanding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066800"/>
            <a:ext cx="67818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</p:txBody>
      </p:sp>
      <p:pic>
        <p:nvPicPr>
          <p:cNvPr id="11" name="Picture 10" descr="http://zokzaak.files.wordpress.com/2009/12/virtual_private_server_vps_diagram_small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904" y="1066800"/>
            <a:ext cx="2980896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143000" y="16396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/>
              <a:t>Web Servers on top of a physical web server</a:t>
            </a:r>
          </a:p>
        </p:txBody>
      </p:sp>
      <p:pic>
        <p:nvPicPr>
          <p:cNvPr id="15" name="Picture 2" descr="http://www.artmotion.eu/images/v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3874" y="3886200"/>
            <a:ext cx="2972926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1143000" y="240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/>
              <a:t>VPS web servers share only a certain amount of resources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3000" y="3239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/>
              <a:t>O</a:t>
            </a:r>
            <a:r>
              <a:rPr lang="en-US" b="1" dirty="0" smtClean="0"/>
              <a:t>verloaded </a:t>
            </a:r>
            <a:r>
              <a:rPr lang="en-US" b="1" dirty="0" smtClean="0"/>
              <a:t>VPS web servers cannot affect </a:t>
            </a:r>
            <a:r>
              <a:rPr lang="en-US" b="1" i="1" dirty="0" smtClean="0"/>
              <a:t>neighboring VPS </a:t>
            </a:r>
            <a:r>
              <a:rPr lang="en-US" b="1" dirty="0" smtClean="0"/>
              <a:t>web servers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43000" y="4041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/>
              <a:t>VPS web servers can only consume what they are given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3000" y="48400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/>
              <a:t>Virtualization </a:t>
            </a:r>
            <a:r>
              <a:rPr lang="en-US" b="1" dirty="0" smtClean="0"/>
              <a:t>systems run most operating systems, no matter what physical hardware is used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3869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Architecture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066800"/>
            <a:ext cx="67818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371600" y="11430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Three prime elements: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76400" y="1752600"/>
            <a:ext cx="4572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Operating system-level virtualization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76400" y="2286000"/>
            <a:ext cx="4572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Networking Virtualization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2768769"/>
            <a:ext cx="246727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Resource Management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228600" y="1143000"/>
            <a:ext cx="1524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http://www.business-strategy-innovation.com/uploaded_images/Innovation-Process-799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438400"/>
            <a:ext cx="2209800" cy="2147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6" descr="http://www.areait.info/files/project%20mana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43400"/>
            <a:ext cx="2209800" cy="2212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" name="Picture 2" descr="http://www.intel.com/network/connectivity/solutions/pix/VT-c.jpg"/>
          <p:cNvPicPr>
            <a:picLocks noChangeAspect="1" noChangeArrowheads="1"/>
          </p:cNvPicPr>
          <p:nvPr/>
        </p:nvPicPr>
        <p:blipFill>
          <a:blip r:embed="rId4" cstate="print"/>
          <a:srcRect t="10283"/>
          <a:stretch>
            <a:fillRect/>
          </a:stretch>
        </p:blipFill>
        <p:spPr bwMode="auto">
          <a:xfrm>
            <a:off x="3886201" y="3352800"/>
            <a:ext cx="2209800" cy="20843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3869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Architecture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066800"/>
            <a:ext cx="67818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n-US" sz="20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676400" y="5715000"/>
            <a:ext cx="59436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Layer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676400" y="5257800"/>
            <a:ext cx="5943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Operating System Layer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676400" y="4800600"/>
            <a:ext cx="5943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Virtualization System Layer</a:t>
            </a:r>
            <a:endParaRPr lang="en-US" dirty="0"/>
          </a:p>
        </p:txBody>
      </p:sp>
      <p:sp>
        <p:nvSpPr>
          <p:cNvPr id="23" name="Round Same Side Corner Rectangle 22"/>
          <p:cNvSpPr/>
          <p:nvPr/>
        </p:nvSpPr>
        <p:spPr>
          <a:xfrm>
            <a:off x="1676400" y="1752600"/>
            <a:ext cx="1066800" cy="2971800"/>
          </a:xfrm>
          <a:prstGeom prst="round2SameRect">
            <a:avLst>
              <a:gd name="adj1" fmla="val 1070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VPS1</a:t>
            </a:r>
            <a:endParaRPr lang="en-US" dirty="0"/>
          </a:p>
        </p:txBody>
      </p:sp>
      <p:sp>
        <p:nvSpPr>
          <p:cNvPr id="25" name="Round Same Side Corner Rectangle 24"/>
          <p:cNvSpPr/>
          <p:nvPr/>
        </p:nvSpPr>
        <p:spPr>
          <a:xfrm>
            <a:off x="2819400" y="1752600"/>
            <a:ext cx="1066800" cy="2971800"/>
          </a:xfrm>
          <a:prstGeom prst="round2SameRect">
            <a:avLst>
              <a:gd name="adj1" fmla="val 1070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VPS2</a:t>
            </a:r>
            <a:endParaRPr lang="en-US" dirty="0"/>
          </a:p>
        </p:txBody>
      </p:sp>
      <p:sp>
        <p:nvSpPr>
          <p:cNvPr id="26" name="Round Same Side Corner Rectangle 25"/>
          <p:cNvSpPr/>
          <p:nvPr/>
        </p:nvSpPr>
        <p:spPr>
          <a:xfrm>
            <a:off x="3962400" y="1752600"/>
            <a:ext cx="762000" cy="2971800"/>
          </a:xfrm>
          <a:prstGeom prst="round2Same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VPS3</a:t>
            </a:r>
            <a:endParaRPr lang="en-US" dirty="0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4800600" y="1752600"/>
            <a:ext cx="762000" cy="2971800"/>
          </a:xfrm>
          <a:prstGeom prst="round2Same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VPS4</a:t>
            </a:r>
            <a:endParaRPr lang="en-US" dirty="0"/>
          </a:p>
        </p:txBody>
      </p:sp>
      <p:sp>
        <p:nvSpPr>
          <p:cNvPr id="28" name="Round Same Side Corner Rectangle 27"/>
          <p:cNvSpPr/>
          <p:nvPr/>
        </p:nvSpPr>
        <p:spPr>
          <a:xfrm>
            <a:off x="5638800" y="1752600"/>
            <a:ext cx="1981200" cy="2971800"/>
          </a:xfrm>
          <a:prstGeom prst="round2SameRect">
            <a:avLst>
              <a:gd name="adj1" fmla="val 6232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VPS(n)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676400" y="6172200"/>
            <a:ext cx="5943600" cy="381000"/>
            <a:chOff x="1676400" y="6172200"/>
            <a:chExt cx="5943600" cy="381000"/>
          </a:xfrm>
        </p:grpSpPr>
        <p:sp>
          <p:nvSpPr>
            <p:cNvPr id="19" name="Round Same Side Corner Rectangle 18"/>
            <p:cNvSpPr/>
            <p:nvPr/>
          </p:nvSpPr>
          <p:spPr>
            <a:xfrm flipV="1">
              <a:off x="1676400" y="6172200"/>
              <a:ext cx="5943600" cy="3810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wordArtVert"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81400" y="6172200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Network Layer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28800" y="2438400"/>
            <a:ext cx="5638800" cy="2209800"/>
            <a:chOff x="1828800" y="2514600"/>
            <a:chExt cx="5638800" cy="2209800"/>
          </a:xfrm>
        </p:grpSpPr>
        <p:sp>
          <p:nvSpPr>
            <p:cNvPr id="30" name="Rounded Rectangle 29"/>
            <p:cNvSpPr/>
            <p:nvPr/>
          </p:nvSpPr>
          <p:spPr>
            <a:xfrm>
              <a:off x="1828800" y="2514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828800" y="2895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28800" y="3276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828800" y="3657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828800" y="4038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828800" y="4419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971800" y="3657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71800" y="4038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971800" y="4419600"/>
              <a:ext cx="7620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114800" y="4038600"/>
              <a:ext cx="5334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705600" y="2514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705600" y="2895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705600" y="3276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705600" y="3657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705600" y="4038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705600" y="4419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791200" y="2514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791200" y="2895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791200" y="3276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791200" y="3657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791200" y="4038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791200" y="4419600"/>
              <a:ext cx="762000" cy="304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114800" y="4419600"/>
              <a:ext cx="533400" cy="304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953000" y="2514600"/>
              <a:ext cx="533400" cy="304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953000" y="2895600"/>
              <a:ext cx="533400" cy="304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953000" y="3276600"/>
              <a:ext cx="533400" cy="304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953000" y="3657600"/>
              <a:ext cx="533400" cy="304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953000" y="4419600"/>
              <a:ext cx="533400" cy="304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User</a:t>
              </a:r>
              <a:endParaRPr lang="en-US" sz="12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953000" y="4038600"/>
              <a:ext cx="533400" cy="304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User</a:t>
              </a:r>
              <a:endParaRPr lang="en-US" sz="1200"/>
            </a:p>
          </p:txBody>
        </p:sp>
      </p:grpSp>
      <p:pic>
        <p:nvPicPr>
          <p:cNvPr id="20482" name="Picture 2" descr="http://serverbeach.files.wordpress.com/2008/07/fedora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1219200"/>
            <a:ext cx="462776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http://rvxtm.com/wp-content/uploads/2009/05/ubunt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03843"/>
            <a:ext cx="457199" cy="472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" name="Picture 4" descr="http://rvxtm.com/wp-content/uploads/2009/05/ubunt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457199" cy="472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5" name="Picture 5" descr="C:\Users\HP\AppData\Local\Microsoft\Windows\Temporary Internet Files\Low\Content.IE5\YXZ6ZCBZ\windows7_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219200"/>
            <a:ext cx="457200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7" name="Picture 7" descr="http://himawansutanto.files.wordpress.com/2009/02/freebsd_300x300.png?w=3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219200"/>
            <a:ext cx="457200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Rectangle 58"/>
          <p:cNvSpPr/>
          <p:nvPr/>
        </p:nvSpPr>
        <p:spPr>
          <a:xfrm>
            <a:off x="228600" y="1143000"/>
            <a:ext cx="1524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386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Performance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19200" y="1143000"/>
            <a:ext cx="3550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Performance effective factors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00200" y="1752600"/>
            <a:ext cx="3986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The specifications of the Physical Server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611633" y="2526268"/>
            <a:ext cx="2298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Virtualization Systems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623891" y="3288268"/>
            <a:ext cx="3291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The specifications of VPS servers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623891" y="4126468"/>
            <a:ext cx="101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Network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623891" y="4888468"/>
            <a:ext cx="1364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Applications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768089" y="2057400"/>
            <a:ext cx="3184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CPU, RAM, OS, Storage, Buses, NIC … etc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68089" y="2740223"/>
            <a:ext cx="5075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Requirements, Resources Consumption, Response, Compatibility…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52600" y="3578423"/>
            <a:ext cx="4054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Amount of CPU, RAM, OS, Storage, networking… etc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52600" y="4340423"/>
            <a:ext cx="3245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Speed, Capacity, Visualization support …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52600" y="5178623"/>
            <a:ext cx="2778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Services, Security, Web Services, …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1143000"/>
            <a:ext cx="152400" cy="1295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04800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F62662-A1CD-4DB1-818E-C6A66520E073}" type="datetime1">
              <a:rPr lang="en-US" sz="1100" b="1" smtClean="0"/>
              <a:pPr/>
              <a:t>5/1/2010</a:t>
            </a:fld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718" y="606224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VPS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231" y="6367790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A.Almurayh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7057" y="152400"/>
            <a:ext cx="386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VPS Performance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19200" y="1143000"/>
            <a:ext cx="3659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VPS Performance Comparison: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9" name="Picture 18" descr="measurement1.jpg"/>
          <p:cNvPicPr/>
          <p:nvPr/>
        </p:nvPicPr>
        <p:blipFill>
          <a:blip r:embed="rId2" cstate="print"/>
          <a:srcRect l="2106" t="1889" r="1022" b="1779"/>
          <a:stretch>
            <a:fillRect/>
          </a:stretch>
        </p:blipFill>
        <p:spPr>
          <a:xfrm>
            <a:off x="1295400" y="1600200"/>
            <a:ext cx="4495800" cy="498447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943600" y="5105400"/>
            <a:ext cx="2590800" cy="1447800"/>
          </a:xfrm>
          <a:prstGeom prst="roundRect">
            <a:avLst>
              <a:gd name="adj" fmla="val 74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2.5 GHz , 1 Core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512 MB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10 GB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Web(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143000"/>
            <a:ext cx="152400" cy="1447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725930"/>
            <a:ext cx="1752600" cy="788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 descr="s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564130"/>
            <a:ext cx="1752600" cy="788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 descr="v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402330"/>
            <a:ext cx="1752600" cy="788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17" descr="x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4240530"/>
            <a:ext cx="1752600" cy="788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900</Words>
  <Application>Microsoft Office PowerPoint</Application>
  <PresentationFormat>On-screen Show (4:3)</PresentationFormat>
  <Paragraphs>301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96</cp:revision>
  <dcterms:created xsi:type="dcterms:W3CDTF">2006-08-16T00:00:00Z</dcterms:created>
  <dcterms:modified xsi:type="dcterms:W3CDTF">2010-05-02T03:32:42Z</dcterms:modified>
</cp:coreProperties>
</file>