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65" r:id="rId4"/>
    <p:sldId id="264" r:id="rId5"/>
    <p:sldId id="263" r:id="rId6"/>
    <p:sldId id="262" r:id="rId7"/>
    <p:sldId id="261" r:id="rId8"/>
    <p:sldId id="260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691" autoAdjust="0"/>
  </p:normalViewPr>
  <p:slideViewPr>
    <p:cSldViewPr>
      <p:cViewPr varScale="1">
        <p:scale>
          <a:sx n="98" d="100"/>
          <a:sy n="98" d="100"/>
        </p:scale>
        <p:origin x="-1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3B75A3-9C8B-452D-B5A2-E271C3BB5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446BB-D60C-47EA-8195-B330B53A3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92A9B2-BCEA-4057-8C34-5FB2AD0F9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EE0052-85A7-471A-B282-899F48B8B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5EA1E-7608-4F69-AC4B-B4427623A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F4AD10-3FFB-4E94-BB93-46A460DCC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F3CD8-D0BF-4A54-B216-52019859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F940CC-E8DB-4456-BF03-D9A3A05278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5472B-089E-4F50-913B-E9773D18D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53A9C-B6E5-489F-8BE1-7AF0E45FF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715EB5-E57C-41E4-B12D-F0AA51182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4623D3-B414-49E7-9D9D-A29514A83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axws.dev.java.net/" TargetMode="External"/><Relationship Id="rId2" Type="http://schemas.openxmlformats.org/officeDocument/2006/relationships/hyperlink" Target="http://jaxb.dev.java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va.sun.com/javaee/technologies/persistence.jsp" TargetMode="External"/><Relationship Id="rId4" Type="http://schemas.openxmlformats.org/officeDocument/2006/relationships/hyperlink" Target="http://metro.dev.java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dirty="0" smtClean="0"/>
              <a:t>CS526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George E. Turner</a:t>
            </a:r>
          </a:p>
          <a:p>
            <a:pPr algn="ctr">
              <a:buFontTx/>
              <a:buNone/>
            </a:pPr>
            <a:r>
              <a:rPr lang="en-US" dirty="0"/>
              <a:t>Spring 2009</a:t>
            </a:r>
          </a:p>
          <a:p>
            <a:pPr algn="ctr">
              <a:buFontTx/>
              <a:buNone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Single SOAP Update Operation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References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JAXB </a:t>
            </a:r>
            <a:r>
              <a:rPr lang="en-US" dirty="0" smtClean="0"/>
              <a:t>– Reference Implementation – </a:t>
            </a:r>
            <a:r>
              <a:rPr lang="en-US" u="sng" dirty="0" smtClean="0">
                <a:hlinkClick r:id="rId2"/>
              </a:rPr>
              <a:t>http://jaxb.dev.java.net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JAXWS – Reference Implementation – </a:t>
            </a:r>
            <a:r>
              <a:rPr lang="en-US" u="sng" dirty="0" smtClean="0">
                <a:hlinkClick r:id="rId3"/>
              </a:rPr>
              <a:t>http://jaxws.dev.java.net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METRO – Reference Implementation – </a:t>
            </a:r>
            <a:r>
              <a:rPr lang="en-US" u="sng" dirty="0" smtClean="0">
                <a:hlinkClick r:id="rId4"/>
              </a:rPr>
              <a:t>http://metro.dev.java.net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JPA -  Persistence API - </a:t>
            </a:r>
            <a:r>
              <a:rPr lang="en-US" u="sng" dirty="0" smtClean="0">
                <a:hlinkClick r:id="rId5"/>
              </a:rPr>
              <a:t>http://java.sun.com/javaee/technologies/persistence.jsp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Current Implementation</a:t>
            </a:r>
          </a:p>
          <a:p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 smtClean="0"/>
              <a:t>standard methods used to manipulate complex types in </a:t>
            </a:r>
            <a:r>
              <a:rPr lang="en-US" dirty="0" smtClean="0"/>
              <a:t>SOAP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Create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Read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Update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Delete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The Update method is extremely inefficient</a:t>
            </a:r>
          </a:p>
          <a:p>
            <a:pPr lvl="1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000" dirty="0" smtClean="0"/>
              <a:t>Comparison to current data to determine </a:t>
            </a:r>
          </a:p>
          <a:p>
            <a:pPr algn="ctr">
              <a:lnSpc>
                <a:spcPct val="200000"/>
              </a:lnSpc>
              <a:buNone/>
            </a:pPr>
            <a:r>
              <a:rPr lang="en-US" sz="2400" dirty="0" smtClean="0"/>
              <a:t>“What’s changed?”</a:t>
            </a:r>
          </a:p>
          <a:p>
            <a:pPr lvl="1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000" dirty="0" smtClean="0"/>
              <a:t>Bandwidth is abused when only updating a single field</a:t>
            </a:r>
          </a:p>
          <a:p>
            <a:pPr marL="58738" lvl="1" indent="0" algn="ctr">
              <a:lnSpc>
                <a:spcPct val="200000"/>
              </a:lnSpc>
              <a:buNone/>
            </a:pPr>
            <a:r>
              <a:rPr lang="en-US" sz="2400" dirty="0" smtClean="0"/>
              <a:t>“Why send data that isn’t different?”</a:t>
            </a:r>
          </a:p>
          <a:p>
            <a:pPr lvl="1">
              <a:lnSpc>
                <a:spcPct val="200000"/>
              </a:lnSpc>
              <a:buFont typeface="Courier New" pitchFamily="49" charset="0"/>
              <a:buChar char="o"/>
            </a:pPr>
            <a:r>
              <a:rPr lang="en-US" sz="2000" dirty="0" smtClean="0"/>
              <a:t>Requires a separate method for every field</a:t>
            </a:r>
          </a:p>
          <a:p>
            <a:pPr lvl="1" algn="ctr">
              <a:lnSpc>
                <a:spcPct val="200000"/>
              </a:lnSpc>
              <a:buNone/>
            </a:pPr>
            <a:r>
              <a:rPr lang="en-US" sz="2400" dirty="0" smtClean="0"/>
              <a:t>“Additional code to support each new method”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Proposal</a:t>
            </a:r>
          </a:p>
          <a:p>
            <a:r>
              <a:rPr lang="en-US" dirty="0" smtClean="0"/>
              <a:t>Create a single update method to update ANY field or child object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000" dirty="0" smtClean="0"/>
              <a:t>&lt;</a:t>
            </a:r>
            <a:r>
              <a:rPr lang="en-US" sz="2000" dirty="0" err="1" smtClean="0"/>
              <a:t>xs:complexType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      &lt;</a:t>
            </a:r>
            <a:r>
              <a:rPr lang="en-US" sz="2000" dirty="0" err="1" smtClean="0"/>
              <a:t>xs:sequence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          &lt;</a:t>
            </a:r>
            <a:r>
              <a:rPr lang="en-US" sz="2000" dirty="0" err="1" smtClean="0"/>
              <a:t>xs:element</a:t>
            </a:r>
            <a:r>
              <a:rPr lang="en-US" sz="2000" dirty="0" smtClean="0"/>
              <a:t> name="</a:t>
            </a:r>
            <a:r>
              <a:rPr lang="en-US" sz="2000" dirty="0" err="1" smtClean="0"/>
              <a:t>className</a:t>
            </a:r>
            <a:r>
              <a:rPr lang="en-US" sz="2000" dirty="0" smtClean="0"/>
              <a:t>" type="</a:t>
            </a:r>
            <a:r>
              <a:rPr lang="en-US" sz="2000" dirty="0" err="1" smtClean="0"/>
              <a:t>xs:QName</a:t>
            </a:r>
            <a:r>
              <a:rPr lang="en-US" sz="2000" dirty="0" smtClean="0"/>
              <a:t>"/&gt;</a:t>
            </a:r>
          </a:p>
          <a:p>
            <a:pPr>
              <a:buNone/>
            </a:pPr>
            <a:r>
              <a:rPr lang="en-US" sz="2000" dirty="0" smtClean="0"/>
              <a:t>          &lt;</a:t>
            </a:r>
            <a:r>
              <a:rPr lang="en-US" sz="2000" dirty="0" err="1" smtClean="0"/>
              <a:t>xs:element</a:t>
            </a:r>
            <a:r>
              <a:rPr lang="en-US" sz="2000" dirty="0" smtClean="0"/>
              <a:t> name="</a:t>
            </a:r>
            <a:r>
              <a:rPr lang="en-US" sz="2000" dirty="0" err="1" smtClean="0"/>
              <a:t>xpathValue</a:t>
            </a:r>
            <a:r>
              <a:rPr lang="en-US" sz="2000" dirty="0" smtClean="0"/>
              <a:t>" type="</a:t>
            </a:r>
            <a:r>
              <a:rPr lang="en-US" sz="2000" dirty="0" err="1" smtClean="0"/>
              <a:t>xs:string</a:t>
            </a:r>
            <a:r>
              <a:rPr lang="en-US" sz="2000" dirty="0" smtClean="0"/>
              <a:t>"/&gt;</a:t>
            </a:r>
          </a:p>
          <a:p>
            <a:pPr>
              <a:buNone/>
            </a:pPr>
            <a:r>
              <a:rPr lang="en-US" sz="2000" dirty="0" smtClean="0"/>
              <a:t>          &lt;</a:t>
            </a:r>
            <a:r>
              <a:rPr lang="en-US" sz="2000" dirty="0" err="1" smtClean="0"/>
              <a:t>xs:any</a:t>
            </a:r>
            <a:r>
              <a:rPr lang="en-US" sz="2000" dirty="0" smtClean="0"/>
              <a:t>/&gt;</a:t>
            </a:r>
          </a:p>
          <a:p>
            <a:pPr>
              <a:buNone/>
            </a:pPr>
            <a:r>
              <a:rPr lang="en-US" sz="2000" dirty="0" smtClean="0"/>
              <a:t>      &lt;/</a:t>
            </a:r>
            <a:r>
              <a:rPr lang="en-US" sz="2000" dirty="0" err="1" smtClean="0"/>
              <a:t>xs:sequence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  &lt;/</a:t>
            </a:r>
            <a:r>
              <a:rPr lang="en-US" sz="2000" dirty="0" err="1" smtClean="0"/>
              <a:t>xs:complexType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QName</a:t>
            </a:r>
            <a:r>
              <a:rPr lang="en-US" dirty="0" smtClean="0"/>
              <a:t> </a:t>
            </a:r>
            <a:r>
              <a:rPr lang="en-US" dirty="0" err="1" smtClean="0"/>
              <a:t>classname</a:t>
            </a:r>
            <a:r>
              <a:rPr lang="en-US" dirty="0" smtClean="0"/>
              <a:t> value defines what is being updated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Fully qualified description of the top level object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Example:  </a:t>
            </a:r>
            <a:r>
              <a:rPr lang="en-US" dirty="0" err="1" smtClean="0"/>
              <a:t>shop:ShoppingCart</a:t>
            </a:r>
            <a:r>
              <a:rPr lang="en-US" dirty="0" smtClean="0"/>
              <a:t> (</a:t>
            </a:r>
            <a:r>
              <a:rPr lang="en-US" dirty="0" err="1" smtClean="0"/>
              <a:t>namespace:localPart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String </a:t>
            </a:r>
            <a:r>
              <a:rPr lang="en-US" dirty="0" err="1" smtClean="0"/>
              <a:t>xpathValue</a:t>
            </a:r>
            <a:r>
              <a:rPr lang="en-US" dirty="0" smtClean="0"/>
              <a:t> defines the keys to distinguish the part to update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key=value[&lt;,key=value&gt;…][ / </a:t>
            </a:r>
            <a:r>
              <a:rPr lang="en-US" dirty="0" err="1" smtClean="0"/>
              <a:t>attribute:key</a:t>
            </a:r>
            <a:r>
              <a:rPr lang="en-US" dirty="0" smtClean="0"/>
              <a:t>=value[&lt;,</a:t>
            </a:r>
            <a:r>
              <a:rPr lang="en-US" dirty="0" err="1" smtClean="0"/>
              <a:t>attribute:key</a:t>
            </a:r>
            <a:r>
              <a:rPr lang="en-US" dirty="0" smtClean="0"/>
              <a:t>=value</a:t>
            </a:r>
            <a:r>
              <a:rPr lang="en-US" dirty="0" smtClean="0"/>
              <a:t>&gt;…]]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Example: id=12345/</a:t>
            </a:r>
            <a:r>
              <a:rPr lang="en-US" dirty="0" err="1" smtClean="0"/>
              <a:t>Item:id</a:t>
            </a:r>
            <a:r>
              <a:rPr lang="en-US" dirty="0" smtClean="0"/>
              <a:t>=3</a:t>
            </a:r>
            <a:endParaRPr lang="en-US" dirty="0" smtClean="0"/>
          </a:p>
          <a:p>
            <a:pPr lvl="2"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any is the new </a:t>
            </a:r>
            <a:r>
              <a:rPr lang="en-US" dirty="0" smtClean="0"/>
              <a:t>value, ANY valid XML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Example:  </a:t>
            </a:r>
            <a:r>
              <a:rPr lang="en-US" dirty="0" smtClean="0"/>
              <a:t>&lt;</a:t>
            </a:r>
            <a:r>
              <a:rPr lang="en-US" dirty="0" err="1" smtClean="0"/>
              <a:t>shop:MeatItem</a:t>
            </a:r>
            <a:r>
              <a:rPr lang="en-US" dirty="0" smtClean="0"/>
              <a:t>&gt;Pork&lt;/</a:t>
            </a:r>
            <a:r>
              <a:rPr lang="en-US" dirty="0" err="1" smtClean="0"/>
              <a:t>shop:MeatItem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Full SOAP Example</a:t>
            </a:r>
          </a:p>
          <a:p>
            <a:pPr>
              <a:buNone/>
            </a:pPr>
            <a:r>
              <a:rPr lang="en-US" sz="1900" dirty="0" smtClean="0"/>
              <a:t>&lt;</a:t>
            </a:r>
            <a:r>
              <a:rPr lang="en-US" sz="1900" dirty="0" err="1" smtClean="0"/>
              <a:t>soapenv:Envelope</a:t>
            </a:r>
            <a:r>
              <a:rPr lang="en-US" sz="1900" dirty="0" smtClean="0"/>
              <a:t> </a:t>
            </a:r>
            <a:r>
              <a:rPr lang="en-US" sz="1900" dirty="0" err="1" smtClean="0"/>
              <a:t>xmlns:soapenv</a:t>
            </a:r>
            <a:r>
              <a:rPr lang="en-US" sz="1900" dirty="0" smtClean="0"/>
              <a:t>="http://schemas.xmlsoap.org/soap/envelope/" </a:t>
            </a:r>
          </a:p>
          <a:p>
            <a:pPr>
              <a:buNone/>
            </a:pPr>
            <a:r>
              <a:rPr lang="en-US" sz="1900" dirty="0" smtClean="0"/>
              <a:t>                  </a:t>
            </a:r>
            <a:r>
              <a:rPr lang="en-US" sz="1900" dirty="0" err="1" smtClean="0"/>
              <a:t>xmlns:urn</a:t>
            </a:r>
            <a:r>
              <a:rPr lang="en-US" sz="1900" dirty="0" smtClean="0"/>
              <a:t>="</a:t>
            </a:r>
            <a:r>
              <a:rPr lang="en-US" sz="1900" dirty="0" err="1" smtClean="0"/>
              <a:t>urn:UpdateService:Operations</a:t>
            </a:r>
            <a:r>
              <a:rPr lang="en-US" sz="1900" dirty="0" smtClean="0"/>
              <a:t>"</a:t>
            </a:r>
          </a:p>
          <a:p>
            <a:pPr>
              <a:buNone/>
            </a:pPr>
            <a:r>
              <a:rPr lang="en-US" sz="1900" dirty="0" smtClean="0"/>
              <a:t>                  </a:t>
            </a:r>
            <a:r>
              <a:rPr lang="en-US" sz="1900" dirty="0" err="1" smtClean="0"/>
              <a:t>xmlns:shop</a:t>
            </a:r>
            <a:r>
              <a:rPr lang="en-US" sz="1900" dirty="0" smtClean="0"/>
              <a:t>="</a:t>
            </a:r>
            <a:r>
              <a:rPr lang="en-US" sz="1900" dirty="0" err="1" smtClean="0"/>
              <a:t>urn:UpdateService:Shopping</a:t>
            </a:r>
            <a:r>
              <a:rPr lang="en-US" sz="1900" dirty="0" smtClean="0"/>
              <a:t>"&gt;</a:t>
            </a:r>
          </a:p>
          <a:p>
            <a:pPr>
              <a:buNone/>
            </a:pPr>
            <a:r>
              <a:rPr lang="en-US" sz="1900" dirty="0" smtClean="0"/>
              <a:t>  &lt;</a:t>
            </a:r>
            <a:r>
              <a:rPr lang="en-US" sz="1900" dirty="0" err="1" smtClean="0"/>
              <a:t>soapenv:Header</a:t>
            </a:r>
            <a:r>
              <a:rPr lang="en-US" sz="1900" dirty="0" smtClean="0"/>
              <a:t>/&gt;</a:t>
            </a:r>
          </a:p>
          <a:p>
            <a:pPr>
              <a:buNone/>
            </a:pPr>
            <a:r>
              <a:rPr lang="en-US" sz="1900" dirty="0" smtClean="0"/>
              <a:t>  &lt;</a:t>
            </a:r>
            <a:r>
              <a:rPr lang="en-US" sz="1900" dirty="0" err="1" smtClean="0"/>
              <a:t>soapenv:Body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    &lt;</a:t>
            </a:r>
            <a:r>
              <a:rPr lang="en-US" sz="1900" dirty="0" err="1" smtClean="0"/>
              <a:t>urn:update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      &lt;</a:t>
            </a:r>
            <a:r>
              <a:rPr lang="en-US" sz="1900" dirty="0" err="1" smtClean="0"/>
              <a:t>urn:className</a:t>
            </a:r>
            <a:r>
              <a:rPr lang="en-US" sz="1900" dirty="0" smtClean="0"/>
              <a:t>&gt;</a:t>
            </a:r>
            <a:r>
              <a:rPr lang="en-US" sz="1900" dirty="0" err="1" smtClean="0"/>
              <a:t>shop:ShoppingCart</a:t>
            </a:r>
            <a:r>
              <a:rPr lang="en-US" sz="1900" dirty="0" smtClean="0"/>
              <a:t>&lt;/</a:t>
            </a:r>
            <a:r>
              <a:rPr lang="en-US" sz="1900" dirty="0" err="1" smtClean="0"/>
              <a:t>urn:className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      &lt;</a:t>
            </a:r>
            <a:r>
              <a:rPr lang="en-US" sz="1900" dirty="0" err="1" smtClean="0"/>
              <a:t>urn:xpathValue</a:t>
            </a:r>
            <a:r>
              <a:rPr lang="en-US" sz="1900" dirty="0" smtClean="0"/>
              <a:t>&gt;id=12345/</a:t>
            </a:r>
            <a:r>
              <a:rPr lang="en-US" sz="1900" dirty="0" err="1" smtClean="0"/>
              <a:t>Item:id</a:t>
            </a:r>
            <a:r>
              <a:rPr lang="en-US" sz="1900" dirty="0" smtClean="0"/>
              <a:t>=3&lt;/</a:t>
            </a:r>
            <a:r>
              <a:rPr lang="en-US" sz="1900" dirty="0" err="1" smtClean="0"/>
              <a:t>urn:xpathValue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      &lt;</a:t>
            </a:r>
            <a:r>
              <a:rPr lang="en-US" sz="1900" dirty="0" err="1" smtClean="0"/>
              <a:t>shop:MeatItem</a:t>
            </a:r>
            <a:r>
              <a:rPr lang="en-US" sz="1900" dirty="0" smtClean="0"/>
              <a:t>&gt;Pork&lt;/</a:t>
            </a:r>
            <a:r>
              <a:rPr lang="en-US" sz="1900" dirty="0" err="1" smtClean="0"/>
              <a:t>shop:MeatItem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    &lt;/</a:t>
            </a:r>
            <a:r>
              <a:rPr lang="en-US" sz="1900" dirty="0" err="1" smtClean="0"/>
              <a:t>urn:update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   &lt;/</a:t>
            </a:r>
            <a:r>
              <a:rPr lang="en-US" sz="1900" dirty="0" err="1" smtClean="0"/>
              <a:t>soapenv:Body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&lt;/</a:t>
            </a:r>
            <a:r>
              <a:rPr lang="en-US" sz="1900" dirty="0" err="1" smtClean="0"/>
              <a:t>soapenv:Envelope</a:t>
            </a:r>
            <a:r>
              <a:rPr lang="en-US" sz="1900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solution uses a combination of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Java Persistence API (JPA)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Java Reflection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Modifications to generated JAXB classes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@</a:t>
            </a:r>
            <a:r>
              <a:rPr lang="en-US" sz="2200" dirty="0" err="1" smtClean="0">
                <a:solidFill>
                  <a:srgbClr val="0070C0"/>
                </a:solidFill>
              </a:rPr>
              <a:t>XmlRegistry</a:t>
            </a:r>
            <a:endParaRPr lang="en-US" sz="2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public class </a:t>
            </a:r>
            <a:r>
              <a:rPr lang="en-US" sz="2200" dirty="0" err="1" smtClean="0">
                <a:solidFill>
                  <a:srgbClr val="0070C0"/>
                </a:solidFill>
              </a:rPr>
              <a:t>ObjectFactory</a:t>
            </a:r>
            <a:r>
              <a:rPr lang="en-US" sz="2200" dirty="0" smtClean="0">
                <a:solidFill>
                  <a:srgbClr val="0070C0"/>
                </a:solidFill>
              </a:rPr>
              <a:t> {</a:t>
            </a:r>
          </a:p>
          <a:p>
            <a:pP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    private final static </a:t>
            </a:r>
            <a:r>
              <a:rPr lang="en-US" sz="2200" dirty="0" err="1" smtClean="0">
                <a:solidFill>
                  <a:srgbClr val="0070C0"/>
                </a:solidFill>
              </a:rPr>
              <a:t>QName</a:t>
            </a:r>
            <a:r>
              <a:rPr lang="en-US" sz="2200" dirty="0" smtClean="0">
                <a:solidFill>
                  <a:srgbClr val="0070C0"/>
                </a:solidFill>
              </a:rPr>
              <a:t> _</a:t>
            </a:r>
            <a:r>
              <a:rPr lang="en-US" sz="2200" dirty="0" err="1" smtClean="0">
                <a:solidFill>
                  <a:srgbClr val="0070C0"/>
                </a:solidFill>
              </a:rPr>
              <a:t>ShoppingCart_QNAME</a:t>
            </a:r>
            <a:r>
              <a:rPr lang="en-US" sz="2200" dirty="0" smtClean="0">
                <a:solidFill>
                  <a:srgbClr val="0070C0"/>
                </a:solidFill>
              </a:rPr>
              <a:t> = new </a:t>
            </a:r>
            <a:r>
              <a:rPr lang="en-US" sz="2200" dirty="0" err="1" smtClean="0">
                <a:solidFill>
                  <a:srgbClr val="0070C0"/>
                </a:solidFill>
              </a:rPr>
              <a:t>QName</a:t>
            </a:r>
            <a:r>
              <a:rPr lang="en-US" sz="2200" dirty="0" smtClean="0">
                <a:solidFill>
                  <a:srgbClr val="0070C0"/>
                </a:solidFill>
              </a:rPr>
              <a:t>("</a:t>
            </a:r>
            <a:r>
              <a:rPr lang="en-US" sz="2200" dirty="0" err="1" smtClean="0">
                <a:solidFill>
                  <a:srgbClr val="0070C0"/>
                </a:solidFill>
              </a:rPr>
              <a:t>urn:UpdateService:Shopping</a:t>
            </a:r>
            <a:r>
              <a:rPr lang="en-US" sz="2200" dirty="0" smtClean="0">
                <a:solidFill>
                  <a:srgbClr val="0070C0"/>
                </a:solidFill>
              </a:rPr>
              <a:t>", "</a:t>
            </a:r>
            <a:r>
              <a:rPr lang="en-US" sz="2200" dirty="0" err="1" smtClean="0">
                <a:solidFill>
                  <a:srgbClr val="0070C0"/>
                </a:solidFill>
              </a:rPr>
              <a:t>ShoppingCart</a:t>
            </a:r>
            <a:r>
              <a:rPr lang="en-US" sz="2200" dirty="0" smtClean="0">
                <a:solidFill>
                  <a:srgbClr val="0070C0"/>
                </a:solidFill>
              </a:rPr>
              <a:t>");</a:t>
            </a:r>
          </a:p>
          <a:p>
            <a:pPr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    private final static </a:t>
            </a:r>
            <a:r>
              <a:rPr lang="en-US" sz="2200" dirty="0" err="1" smtClean="0">
                <a:solidFill>
                  <a:srgbClr val="0070C0"/>
                </a:solidFill>
              </a:rPr>
              <a:t>QName</a:t>
            </a:r>
            <a:r>
              <a:rPr lang="en-US" sz="2200" dirty="0" smtClean="0">
                <a:solidFill>
                  <a:srgbClr val="0070C0"/>
                </a:solidFill>
              </a:rPr>
              <a:t> _</a:t>
            </a:r>
            <a:r>
              <a:rPr lang="en-US" sz="2200" dirty="0" err="1" smtClean="0">
                <a:solidFill>
                  <a:srgbClr val="0070C0"/>
                </a:solidFill>
              </a:rPr>
              <a:t>OrderItem_QNAME</a:t>
            </a:r>
            <a:r>
              <a:rPr lang="en-US" sz="2200" dirty="0" smtClean="0">
                <a:solidFill>
                  <a:srgbClr val="0070C0"/>
                </a:solidFill>
              </a:rPr>
              <a:t> = new </a:t>
            </a:r>
            <a:r>
              <a:rPr lang="en-US" sz="2200" dirty="0" err="1" smtClean="0">
                <a:solidFill>
                  <a:srgbClr val="0070C0"/>
                </a:solidFill>
              </a:rPr>
              <a:t>QName</a:t>
            </a:r>
            <a:r>
              <a:rPr lang="en-US" sz="2200" dirty="0" smtClean="0">
                <a:solidFill>
                  <a:srgbClr val="0070C0"/>
                </a:solidFill>
              </a:rPr>
              <a:t>("</a:t>
            </a:r>
            <a:r>
              <a:rPr lang="en-US" sz="2200" dirty="0" err="1" smtClean="0">
                <a:solidFill>
                  <a:srgbClr val="0070C0"/>
                </a:solidFill>
              </a:rPr>
              <a:t>urn:UpdateService:Shopping</a:t>
            </a:r>
            <a:r>
              <a:rPr lang="en-US" sz="2200" dirty="0" smtClean="0">
                <a:solidFill>
                  <a:srgbClr val="0070C0"/>
                </a:solidFill>
              </a:rPr>
              <a:t>", "</a:t>
            </a:r>
            <a:r>
              <a:rPr lang="en-US" sz="2200" dirty="0" err="1" smtClean="0">
                <a:solidFill>
                  <a:srgbClr val="0070C0"/>
                </a:solidFill>
              </a:rPr>
              <a:t>OrderItem</a:t>
            </a:r>
            <a:r>
              <a:rPr lang="en-US" sz="2200" dirty="0" smtClean="0">
                <a:solidFill>
                  <a:srgbClr val="0070C0"/>
                </a:solidFill>
              </a:rPr>
              <a:t>");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 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000" dirty="0" smtClean="0"/>
              <a:t>New Code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private static final Map&lt;</a:t>
            </a:r>
            <a:r>
              <a:rPr lang="en-US" dirty="0" err="1" smtClean="0">
                <a:solidFill>
                  <a:srgbClr val="0070C0"/>
                </a:solidFill>
              </a:rPr>
              <a:t>QName</a:t>
            </a:r>
            <a:r>
              <a:rPr lang="en-US" dirty="0" smtClean="0">
                <a:solidFill>
                  <a:srgbClr val="0070C0"/>
                </a:solidFill>
              </a:rPr>
              <a:t>, Class&gt; QNAME_CLASS_MAP;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static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{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Map&lt;</a:t>
            </a:r>
            <a:r>
              <a:rPr lang="en-US" dirty="0" err="1" smtClean="0">
                <a:solidFill>
                  <a:srgbClr val="0070C0"/>
                </a:solidFill>
              </a:rPr>
              <a:t>QName</a:t>
            </a:r>
            <a:r>
              <a:rPr lang="en-US" dirty="0" smtClean="0">
                <a:solidFill>
                  <a:srgbClr val="0070C0"/>
                </a:solidFill>
              </a:rPr>
              <a:t>, Class&gt; </a:t>
            </a:r>
            <a:r>
              <a:rPr lang="en-US" dirty="0" err="1" smtClean="0">
                <a:solidFill>
                  <a:srgbClr val="0070C0"/>
                </a:solidFill>
              </a:rPr>
              <a:t>tmp</a:t>
            </a:r>
            <a:r>
              <a:rPr lang="en-US" dirty="0" smtClean="0">
                <a:solidFill>
                  <a:srgbClr val="0070C0"/>
                </a:solidFill>
              </a:rPr>
              <a:t> = new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 smtClean="0">
                <a:solidFill>
                  <a:srgbClr val="0070C0"/>
                </a:solidFill>
              </a:rPr>
              <a:t>QName</a:t>
            </a:r>
            <a:r>
              <a:rPr lang="en-US" dirty="0" smtClean="0">
                <a:solidFill>
                  <a:srgbClr val="0070C0"/>
                </a:solidFill>
              </a:rPr>
              <a:t>, Class&gt;(2);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</a:t>
            </a:r>
            <a:r>
              <a:rPr lang="en-US" dirty="0" err="1" smtClean="0">
                <a:solidFill>
                  <a:srgbClr val="0070C0"/>
                </a:solidFill>
              </a:rPr>
              <a:t>tmp.put</a:t>
            </a:r>
            <a:r>
              <a:rPr lang="en-US" dirty="0" smtClean="0">
                <a:solidFill>
                  <a:srgbClr val="0070C0"/>
                </a:solidFill>
              </a:rPr>
              <a:t>(_</a:t>
            </a:r>
            <a:r>
              <a:rPr lang="en-US" dirty="0" err="1" smtClean="0">
                <a:solidFill>
                  <a:srgbClr val="0070C0"/>
                </a:solidFill>
              </a:rPr>
              <a:t>ShoppingCart_QNAME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ShoppingCartType.class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</a:t>
            </a:r>
            <a:r>
              <a:rPr lang="en-US" dirty="0" err="1" smtClean="0">
                <a:solidFill>
                  <a:srgbClr val="0070C0"/>
                </a:solidFill>
              </a:rPr>
              <a:t>tmp.put</a:t>
            </a:r>
            <a:r>
              <a:rPr lang="en-US" dirty="0" smtClean="0">
                <a:solidFill>
                  <a:srgbClr val="0070C0"/>
                </a:solidFill>
              </a:rPr>
              <a:t>(_</a:t>
            </a:r>
            <a:r>
              <a:rPr lang="en-US" dirty="0" err="1" smtClean="0">
                <a:solidFill>
                  <a:srgbClr val="0070C0"/>
                </a:solidFill>
              </a:rPr>
              <a:t>OrderItem_QNAME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OrderItemType.class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QNAME_CLASS_MAP = </a:t>
            </a:r>
            <a:r>
              <a:rPr lang="en-US" dirty="0" err="1" smtClean="0">
                <a:solidFill>
                  <a:srgbClr val="0070C0"/>
                </a:solidFill>
              </a:rPr>
              <a:t>Collections.unmodifiableMap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tmp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}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public Class </a:t>
            </a:r>
            <a:r>
              <a:rPr lang="en-US" dirty="0" err="1" smtClean="0">
                <a:solidFill>
                  <a:srgbClr val="0070C0"/>
                </a:solidFill>
              </a:rPr>
              <a:t>getClass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QName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qname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{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return QNAME_CLASS_MAP.get(</a:t>
            </a:r>
            <a:r>
              <a:rPr lang="en-US" dirty="0" err="1" smtClean="0">
                <a:solidFill>
                  <a:srgbClr val="0070C0"/>
                </a:solidFill>
              </a:rPr>
              <a:t>qname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Conclusion</a:t>
            </a:r>
          </a:p>
          <a:p>
            <a:r>
              <a:rPr lang="en-US" dirty="0" smtClean="0"/>
              <a:t>This prototype is not the final solution</a:t>
            </a:r>
          </a:p>
          <a:p>
            <a:r>
              <a:rPr lang="en-US" dirty="0" smtClean="0"/>
              <a:t>A Document Object Model solution may be easier</a:t>
            </a:r>
          </a:p>
          <a:p>
            <a:r>
              <a:rPr lang="en-US" dirty="0" smtClean="0"/>
              <a:t>Changes to the generated JAXB classes are required</a:t>
            </a:r>
          </a:p>
          <a:p>
            <a:r>
              <a:rPr lang="en-US" dirty="0" smtClean="0"/>
              <a:t>Submission to W3C for acceptance and inclusion into milestone releases and specification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0"/>
            <a:ext cx="8229600" cy="35083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/>
              <a:t>George Turner CS526</a:t>
            </a:r>
            <a:endParaRPr 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391</Words>
  <Application>Microsoft Office PowerPoint</Application>
  <PresentationFormat>On-screen Show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Concourse</vt:lpstr>
      <vt:lpstr>Single SOAP Update Operation</vt:lpstr>
      <vt:lpstr>George Turner CS526</vt:lpstr>
      <vt:lpstr>George Turner CS526</vt:lpstr>
      <vt:lpstr>George Turner CS526</vt:lpstr>
      <vt:lpstr>George Turner CS526</vt:lpstr>
      <vt:lpstr>George Turner CS526</vt:lpstr>
      <vt:lpstr>George Turner CS526</vt:lpstr>
      <vt:lpstr>George Turner CS526</vt:lpstr>
      <vt:lpstr>George Turner CS526</vt:lpstr>
      <vt:lpstr>George Turner CS526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SOAP Update Operation</dc:title>
  <dc:creator>George E. Turner</dc:creator>
  <cp:lastModifiedBy>George E. Turner</cp:lastModifiedBy>
  <cp:revision>7</cp:revision>
  <dcterms:created xsi:type="dcterms:W3CDTF">2009-05-02T21:41:05Z</dcterms:created>
  <dcterms:modified xsi:type="dcterms:W3CDTF">2009-05-02T22:46:51Z</dcterms:modified>
</cp:coreProperties>
</file>