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89" r:id="rId3"/>
    <p:sldId id="274" r:id="rId4"/>
    <p:sldId id="293" r:id="rId5"/>
    <p:sldId id="275" r:id="rId6"/>
    <p:sldId id="287" r:id="rId7"/>
    <p:sldId id="268" r:id="rId8"/>
    <p:sldId id="277" r:id="rId9"/>
    <p:sldId id="278" r:id="rId10"/>
    <p:sldId id="272" r:id="rId11"/>
    <p:sldId id="279" r:id="rId12"/>
    <p:sldId id="296" r:id="rId13"/>
    <p:sldId id="294" r:id="rId14"/>
    <p:sldId id="280" r:id="rId15"/>
    <p:sldId id="281" r:id="rId16"/>
    <p:sldId id="282" r:id="rId17"/>
    <p:sldId id="291" r:id="rId18"/>
    <p:sldId id="292" r:id="rId19"/>
    <p:sldId id="261" r:id="rId20"/>
    <p:sldId id="29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4697" autoAdjust="0"/>
  </p:normalViewPr>
  <p:slideViewPr>
    <p:cSldViewPr>
      <p:cViewPr>
        <p:scale>
          <a:sx n="85" d="100"/>
          <a:sy n="85" d="100"/>
        </p:scale>
        <p:origin x="-39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AE143-0EF2-4441-8FC1-69B0995ED427}" type="datetimeFigureOut">
              <a:rPr lang="en-US" smtClean="0"/>
              <a:pPr/>
              <a:t>2/23/2011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AA37B-3FBD-47A5-912C-08F542A9195D}" type="slidenum">
              <a:rPr lang="en-US" smtClean="0"/>
              <a:pPr/>
              <a:t>‹#›</a:t>
            </a:fld>
            <a:endParaRPr lang="en-US"/>
          </a:p>
        </p:txBody>
      </p:sp>
    </p:spTree>
    <p:extLst>
      <p:ext uri="{BB962C8B-B14F-4D97-AF65-F5344CB8AC3E}">
        <p14:creationId xmlns:p14="http://schemas.microsoft.com/office/powerpoint/2010/main" val="26604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am I?</a:t>
            </a:r>
          </a:p>
          <a:p>
            <a:r>
              <a:rPr lang="en-US" dirty="0" smtClean="0"/>
              <a:t>Where</a:t>
            </a:r>
            <a:r>
              <a:rPr lang="en-US" baseline="0" dirty="0" smtClean="0"/>
              <a:t> did I come from?</a:t>
            </a:r>
          </a:p>
          <a:p>
            <a:r>
              <a:rPr lang="en-US" baseline="0" dirty="0" smtClean="0"/>
              <a:t>What is my training?</a:t>
            </a:r>
          </a:p>
          <a:p>
            <a:r>
              <a:rPr lang="en-US" baseline="0" dirty="0" smtClean="0"/>
              <a:t>What will this talk be about?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AAA37B-3FBD-47A5-912C-08F542A9195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AAA37B-3FBD-47A5-912C-08F542A9195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AAA37B-3FBD-47A5-912C-08F542A9195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Emma</a:t>
            </a:r>
            <a:r>
              <a:rPr lang="en-US" baseline="0" dirty="0" smtClean="0"/>
              <a:t> what she means by user covariates. </a:t>
            </a:r>
            <a:endParaRPr lang="en-US" dirty="0"/>
          </a:p>
        </p:txBody>
      </p:sp>
      <p:sp>
        <p:nvSpPr>
          <p:cNvPr id="4" name="Slide Number Placeholder 3"/>
          <p:cNvSpPr>
            <a:spLocks noGrp="1"/>
          </p:cNvSpPr>
          <p:nvPr>
            <p:ph type="sldNum" sz="quarter" idx="10"/>
          </p:nvPr>
        </p:nvSpPr>
        <p:spPr/>
        <p:txBody>
          <a:bodyPr/>
          <a:lstStyle/>
          <a:p>
            <a:fld id="{FCAAA37B-3FBD-47A5-912C-08F542A9195D}"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AAA37B-3FBD-47A5-912C-08F542A9195D}"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where</a:t>
            </a:r>
            <a:r>
              <a:rPr lang="en-US" baseline="0" dirty="0" smtClean="0"/>
              <a:t> this belongs in the slide set…</a:t>
            </a:r>
            <a:endParaRPr lang="en-US" dirty="0"/>
          </a:p>
        </p:txBody>
      </p:sp>
      <p:sp>
        <p:nvSpPr>
          <p:cNvPr id="4" name="Slide Number Placeholder 3"/>
          <p:cNvSpPr>
            <a:spLocks noGrp="1"/>
          </p:cNvSpPr>
          <p:nvPr>
            <p:ph type="sldNum" sz="quarter" idx="10"/>
          </p:nvPr>
        </p:nvSpPr>
        <p:spPr/>
        <p:txBody>
          <a:bodyPr/>
          <a:lstStyle/>
          <a:p>
            <a:fld id="{FCAAA37B-3FBD-47A5-912C-08F542A9195D}"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was the primary topical content? See Matt’s work </a:t>
            </a:r>
            <a:endParaRPr lang="en-US" dirty="0"/>
          </a:p>
        </p:txBody>
      </p:sp>
      <p:sp>
        <p:nvSpPr>
          <p:cNvPr id="4" name="Slide Number Placeholder 3"/>
          <p:cNvSpPr>
            <a:spLocks noGrp="1"/>
          </p:cNvSpPr>
          <p:nvPr>
            <p:ph type="sldNum" sz="quarter" idx="10"/>
          </p:nvPr>
        </p:nvSpPr>
        <p:spPr/>
        <p:txBody>
          <a:bodyPr/>
          <a:lstStyle/>
          <a:p>
            <a:fld id="{FCAAA37B-3FBD-47A5-912C-08F542A9195D}"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how this differs from sentiment analysis. </a:t>
            </a:r>
            <a:endParaRPr lang="en-US" dirty="0"/>
          </a:p>
        </p:txBody>
      </p:sp>
      <p:sp>
        <p:nvSpPr>
          <p:cNvPr id="4" name="Slide Number Placeholder 3"/>
          <p:cNvSpPr>
            <a:spLocks noGrp="1"/>
          </p:cNvSpPr>
          <p:nvPr>
            <p:ph type="sldNum" sz="quarter" idx="10"/>
          </p:nvPr>
        </p:nvSpPr>
        <p:spPr/>
        <p:txBody>
          <a:bodyPr/>
          <a:lstStyle/>
          <a:p>
            <a:fld id="{FCAAA37B-3FBD-47A5-912C-08F542A9195D}"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might these differences exist in the type of information that is shared in response to different events?</a:t>
            </a:r>
          </a:p>
          <a:p>
            <a:r>
              <a:rPr lang="en-US" baseline="0" dirty="0" smtClean="0"/>
              <a:t>Is it the nature of the event? </a:t>
            </a:r>
          </a:p>
          <a:p>
            <a:r>
              <a:rPr lang="en-US" baseline="0" dirty="0" smtClean="0"/>
              <a:t>Trust in the officials who share information?  </a:t>
            </a:r>
          </a:p>
          <a:p>
            <a:r>
              <a:rPr lang="en-US" baseline="0" dirty="0" smtClean="0"/>
              <a:t>The direct or indirect impact on populations?  </a:t>
            </a:r>
          </a:p>
          <a:p>
            <a:r>
              <a:rPr lang="en-US" baseline="0" dirty="0" smtClean="0"/>
              <a:t>Is this kind of information sharing activity specific to disaster events in general?  To this kind of disaster event in specific? </a:t>
            </a:r>
          </a:p>
          <a:p>
            <a:r>
              <a:rPr lang="en-US" baseline="0" dirty="0" smtClean="0"/>
              <a:t>Next steps – to finish coding a third time series event; to code “off topic” tweets using the RIAS scheme for all three events; to code a set of control keywords in comparison with the oil spill event tweets.  </a:t>
            </a:r>
            <a:endParaRPr lang="en-US" dirty="0"/>
          </a:p>
        </p:txBody>
      </p:sp>
      <p:sp>
        <p:nvSpPr>
          <p:cNvPr id="4" name="Slide Number Placeholder 3"/>
          <p:cNvSpPr>
            <a:spLocks noGrp="1"/>
          </p:cNvSpPr>
          <p:nvPr>
            <p:ph type="sldNum" sz="quarter" idx="10"/>
          </p:nvPr>
        </p:nvSpPr>
        <p:spPr/>
        <p:txBody>
          <a:bodyPr/>
          <a:lstStyle/>
          <a:p>
            <a:fld id="{FCAAA37B-3FBD-47A5-912C-08F542A9195D}"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AAA37B-3FBD-47A5-912C-08F542A9195D}"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21FCD03-AE2D-413E-8D8C-B96C1572915E}"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1340C-C70C-4E4C-B303-D3F2E2C318B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1FCD03-AE2D-413E-8D8C-B96C1572915E}"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1340C-C70C-4E4C-B303-D3F2E2C318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1FCD03-AE2D-413E-8D8C-B96C1572915E}" type="datetimeFigureOut">
              <a:rPr lang="en-US" smtClean="0"/>
              <a:pPr/>
              <a:t>2/23/2011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6E1340C-C70C-4E4C-B303-D3F2E2C318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1FCD03-AE2D-413E-8D8C-B96C1572915E}"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1340C-C70C-4E4C-B303-D3F2E2C318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1FCD03-AE2D-413E-8D8C-B96C1572915E}"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1340C-C70C-4E4C-B303-D3F2E2C318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1FCD03-AE2D-413E-8D8C-B96C1572915E}"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1340C-C70C-4E4C-B303-D3F2E2C318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1FCD03-AE2D-413E-8D8C-B96C1572915E}" type="datetimeFigureOut">
              <a:rPr lang="en-US" smtClean="0"/>
              <a:pPr/>
              <a:t>2/23/2011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E1340C-C70C-4E4C-B303-D3F2E2C318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1FCD03-AE2D-413E-8D8C-B96C1572915E}" type="datetimeFigureOut">
              <a:rPr lang="en-US" smtClean="0"/>
              <a:pPr/>
              <a:t>2/23/2011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E1340C-C70C-4E4C-B303-D3F2E2C318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FCD03-AE2D-413E-8D8C-B96C1572915E}" type="datetimeFigureOut">
              <a:rPr lang="en-US" smtClean="0"/>
              <a:pPr/>
              <a:t>2/23/2011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E1340C-C70C-4E4C-B303-D3F2E2C318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1FCD03-AE2D-413E-8D8C-B96C1572915E}"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1340C-C70C-4E4C-B303-D3F2E2C318B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21FCD03-AE2D-413E-8D8C-B96C1572915E}" type="datetimeFigureOut">
              <a:rPr lang="en-US" smtClean="0"/>
              <a:pPr/>
              <a:t>2/23/2011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6E1340C-C70C-4E4C-B303-D3F2E2C318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21FCD03-AE2D-413E-8D8C-B96C1572915E}" type="datetimeFigureOut">
              <a:rPr lang="en-US" smtClean="0"/>
              <a:pPr/>
              <a:t>2/23/2011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6E1340C-C70C-4E4C-B303-D3F2E2C318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fontScale="90000"/>
          </a:bodyPr>
          <a:lstStyle/>
          <a:p>
            <a:r>
              <a:rPr lang="en-US" dirty="0" smtClean="0"/>
              <a:t>Project HEROIC</a:t>
            </a:r>
            <a:br>
              <a:rPr lang="en-US" dirty="0" smtClean="0"/>
            </a:br>
            <a:r>
              <a:rPr lang="en-US" sz="3600" dirty="0" smtClean="0"/>
              <a:t>What Online Informal Communications Reveal About Social Structure and Process in Disaster</a:t>
            </a:r>
            <a:endParaRPr lang="en-US" sz="3600" dirty="0"/>
          </a:p>
        </p:txBody>
      </p:sp>
      <p:sp>
        <p:nvSpPr>
          <p:cNvPr id="3" name="Subtitle 2"/>
          <p:cNvSpPr>
            <a:spLocks noGrp="1"/>
          </p:cNvSpPr>
          <p:nvPr>
            <p:ph type="subTitle" idx="1"/>
          </p:nvPr>
        </p:nvSpPr>
        <p:spPr>
          <a:xfrm>
            <a:off x="457200" y="4876800"/>
            <a:ext cx="8077200" cy="1499616"/>
          </a:xfrm>
        </p:spPr>
        <p:txBody>
          <a:bodyPr>
            <a:normAutofit/>
          </a:bodyPr>
          <a:lstStyle/>
          <a:p>
            <a:r>
              <a:rPr lang="en-US" dirty="0" smtClean="0"/>
              <a:t>Jeannette Sutton</a:t>
            </a:r>
          </a:p>
          <a:p>
            <a:r>
              <a:rPr lang="en-US" dirty="0" smtClean="0"/>
              <a:t>Trauma Health and Hazards Center</a:t>
            </a:r>
          </a:p>
          <a:p>
            <a:r>
              <a:rPr lang="en-US" dirty="0" smtClean="0"/>
              <a:t>February 23,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Deepwater Horizon Oil Spill 2010</a:t>
            </a:r>
            <a:endParaRPr lang="en-US" dirty="0"/>
          </a:p>
        </p:txBody>
      </p:sp>
      <p:sp>
        <p:nvSpPr>
          <p:cNvPr id="3" name="Content Placeholder 2"/>
          <p:cNvSpPr>
            <a:spLocks noGrp="1"/>
          </p:cNvSpPr>
          <p:nvPr>
            <p:ph idx="1"/>
          </p:nvPr>
        </p:nvSpPr>
        <p:spPr>
          <a:xfrm>
            <a:off x="457200" y="1775191"/>
            <a:ext cx="8229600" cy="1577609"/>
          </a:xfrm>
        </p:spPr>
        <p:txBody>
          <a:bodyPr>
            <a:normAutofit fontScale="77500" lnSpcReduction="20000"/>
          </a:bodyPr>
          <a:lstStyle/>
          <a:p>
            <a:r>
              <a:rPr lang="en-US" dirty="0" smtClean="0"/>
              <a:t>On 20 April 2010, an explosion on the Deepwater Horizon offshore drilling rig killed 11 crewmen and resulted in an massive oil spill.  It is the largest accidental marine oil spill in the history of the petroleum industry.  </a:t>
            </a:r>
          </a:p>
          <a:p>
            <a:pPr>
              <a:buNone/>
            </a:pPr>
            <a:endParaRPr lang="en-US" dirty="0" smtClean="0"/>
          </a:p>
          <a:p>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2743200" y="3505200"/>
            <a:ext cx="3778968" cy="2904702"/>
          </a:xfrm>
          <a:prstGeom prst="rect">
            <a:avLst/>
          </a:prstGeom>
          <a:noFill/>
          <a:ln w="9525">
            <a:solidFill>
              <a:srgbClr val="FFC000"/>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Deepwater Horizon Oil Spill Dataset</a:t>
            </a:r>
            <a:endParaRPr lang="en-US" dirty="0"/>
          </a:p>
        </p:txBody>
      </p:sp>
      <p:sp>
        <p:nvSpPr>
          <p:cNvPr id="3" name="Content Placeholder 2"/>
          <p:cNvSpPr>
            <a:spLocks noGrp="1"/>
          </p:cNvSpPr>
          <p:nvPr>
            <p:ph idx="1"/>
          </p:nvPr>
        </p:nvSpPr>
        <p:spPr/>
        <p:txBody>
          <a:bodyPr>
            <a:normAutofit lnSpcReduction="10000"/>
          </a:bodyPr>
          <a:lstStyle/>
          <a:p>
            <a:r>
              <a:rPr lang="en-US" dirty="0" smtClean="0"/>
              <a:t>10 week period immediately following the event: May 6-July 15 2010</a:t>
            </a:r>
          </a:p>
          <a:p>
            <a:r>
              <a:rPr lang="en-US" dirty="0" smtClean="0"/>
              <a:t>8 week period post event: August 27-November 23, 2010</a:t>
            </a:r>
          </a:p>
          <a:p>
            <a:endParaRPr lang="en-US" dirty="0" smtClean="0"/>
          </a:p>
          <a:p>
            <a:r>
              <a:rPr lang="en-US" b="1" dirty="0" smtClean="0"/>
              <a:t>Oil Spill Event keywords</a:t>
            </a:r>
            <a:r>
              <a:rPr lang="en-US" dirty="0" smtClean="0"/>
              <a:t>:  oil spill, coast guard, oil slick, environmental disaster, cleanup, BP, ocean, wildlife, gulf, deepwater horizon, </a:t>
            </a:r>
            <a:r>
              <a:rPr lang="en-US" dirty="0" err="1" smtClean="0"/>
              <a:t>spillcam</a:t>
            </a:r>
            <a:r>
              <a:rPr lang="en-US" dirty="0" smtClean="0"/>
              <a:t>, </a:t>
            </a:r>
            <a:r>
              <a:rPr lang="en-US" dirty="0" err="1" smtClean="0"/>
              <a:t>blacktide</a:t>
            </a:r>
            <a:r>
              <a:rPr lang="en-US" dirty="0" smtClean="0"/>
              <a:t>, disaster, </a:t>
            </a:r>
            <a:r>
              <a:rPr lang="en-US" dirty="0" err="1" smtClean="0"/>
              <a:t>bpdisaster</a:t>
            </a:r>
            <a:r>
              <a:rPr lang="en-US" dirty="0" smtClean="0"/>
              <a:t>, </a:t>
            </a:r>
            <a:r>
              <a:rPr lang="en-US" dirty="0" err="1" smtClean="0"/>
              <a:t>bpspillmap</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Spill Research 	</a:t>
            </a:r>
            <a:endParaRPr lang="en-US" dirty="0"/>
          </a:p>
        </p:txBody>
      </p:sp>
      <p:sp>
        <p:nvSpPr>
          <p:cNvPr id="3" name="Content Placeholder 2"/>
          <p:cNvSpPr>
            <a:spLocks noGrp="1"/>
          </p:cNvSpPr>
          <p:nvPr>
            <p:ph idx="1"/>
          </p:nvPr>
        </p:nvSpPr>
        <p:spPr/>
        <p:txBody>
          <a:bodyPr>
            <a:normAutofit lnSpcReduction="10000"/>
          </a:bodyPr>
          <a:lstStyle/>
          <a:p>
            <a:r>
              <a:rPr lang="en-US" dirty="0" smtClean="0"/>
              <a:t>What kind of rumoring activity can be found? </a:t>
            </a:r>
          </a:p>
          <a:p>
            <a:r>
              <a:rPr lang="en-US" dirty="0" smtClean="0"/>
              <a:t>When does rumoring activity differ?</a:t>
            </a:r>
          </a:p>
          <a:p>
            <a:r>
              <a:rPr lang="en-US" dirty="0" smtClean="0"/>
              <a:t>How does rumoring activity differ?</a:t>
            </a:r>
          </a:p>
          <a:p>
            <a:endParaRPr lang="en-US" dirty="0" smtClean="0"/>
          </a:p>
          <a:p>
            <a:r>
              <a:rPr lang="en-US" u="sng" dirty="0" smtClean="0"/>
              <a:t>Rumor definition</a:t>
            </a:r>
            <a:r>
              <a:rPr lang="en-US" dirty="0" smtClean="0"/>
              <a:t>: </a:t>
            </a:r>
          </a:p>
          <a:p>
            <a:r>
              <a:rPr lang="en-US" i="1" dirty="0" smtClean="0"/>
              <a:t>An </a:t>
            </a:r>
            <a:r>
              <a:rPr lang="en-US" b="1" i="1" dirty="0" smtClean="0"/>
              <a:t>unverified proposition </a:t>
            </a:r>
            <a:r>
              <a:rPr lang="en-US" i="1" dirty="0" smtClean="0"/>
              <a:t>for belief that bears </a:t>
            </a:r>
            <a:r>
              <a:rPr lang="en-US" b="1" i="1" dirty="0" smtClean="0"/>
              <a:t>topical relevance</a:t>
            </a:r>
            <a:r>
              <a:rPr lang="en-US" i="1" dirty="0" smtClean="0"/>
              <a:t> for persons actively involved in its dissemination</a:t>
            </a:r>
          </a:p>
          <a:p>
            <a:pPr lvl="1"/>
            <a:r>
              <a:rPr lang="en-US" i="1" dirty="0" smtClean="0"/>
              <a:t>Factual, lacking authenticity</a:t>
            </a:r>
          </a:p>
          <a:p>
            <a:pPr lvl="1"/>
            <a:r>
              <a:rPr lang="en-US" i="1" dirty="0" smtClean="0"/>
              <a:t>Current or topical issues of importance for a group</a:t>
            </a:r>
          </a:p>
          <a:p>
            <a:pPr lvl="1"/>
            <a:endParaRPr lang="en-US" i="1" dirty="0" smtClean="0"/>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Rumoring Research</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Allport</a:t>
            </a:r>
            <a:r>
              <a:rPr lang="en-US" dirty="0" smtClean="0"/>
              <a:t> and Postman (1945)</a:t>
            </a:r>
          </a:p>
          <a:p>
            <a:pPr lvl="1"/>
            <a:r>
              <a:rPr lang="en-US" dirty="0" smtClean="0"/>
              <a:t>Perceived importance of the information shared</a:t>
            </a:r>
          </a:p>
          <a:p>
            <a:pPr lvl="1"/>
            <a:r>
              <a:rPr lang="en-US" dirty="0" smtClean="0"/>
              <a:t>Degree of cognitive </a:t>
            </a:r>
            <a:r>
              <a:rPr lang="en-US" dirty="0" err="1" smtClean="0"/>
              <a:t>unclarity</a:t>
            </a:r>
            <a:r>
              <a:rPr lang="en-US" dirty="0" smtClean="0"/>
              <a:t> surrounding the information</a:t>
            </a:r>
          </a:p>
          <a:p>
            <a:pPr lvl="1"/>
            <a:r>
              <a:rPr lang="en-US" dirty="0" smtClean="0"/>
              <a:t>Suggested behavioral change resulting from information</a:t>
            </a:r>
          </a:p>
          <a:p>
            <a:pPr lvl="1"/>
            <a:endParaRPr lang="en-US" dirty="0" smtClean="0"/>
          </a:p>
          <a:p>
            <a:r>
              <a:rPr lang="en-US" dirty="0" smtClean="0"/>
              <a:t>Anxiety leads to increased rumor activity (Anthony 1973)</a:t>
            </a:r>
          </a:p>
          <a:p>
            <a:endParaRPr lang="en-US" dirty="0" smtClean="0"/>
          </a:p>
          <a:p>
            <a:r>
              <a:rPr lang="en-US" dirty="0" smtClean="0"/>
              <a:t>On the other hand </a:t>
            </a:r>
            <a:r>
              <a:rPr lang="en-US" dirty="0" err="1" smtClean="0"/>
              <a:t>Caplow</a:t>
            </a:r>
            <a:r>
              <a:rPr lang="en-US" dirty="0" smtClean="0"/>
              <a:t> (1947) argued that the presence of “official” information tends to suppress rumoring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Spill Tweet Content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Content analysis for key points within the time series</a:t>
            </a:r>
          </a:p>
          <a:p>
            <a:pPr>
              <a:buNone/>
            </a:pPr>
            <a:endParaRPr lang="en-US" dirty="0" smtClean="0"/>
          </a:p>
          <a:p>
            <a:r>
              <a:rPr lang="en-US" dirty="0" smtClean="0"/>
              <a:t>Dates correspond with official press releases that were provided by the Joint Information Center and describe:</a:t>
            </a:r>
          </a:p>
          <a:p>
            <a:pPr lvl="1"/>
            <a:r>
              <a:rPr lang="en-US" dirty="0" smtClean="0"/>
              <a:t>May 6, 2010:  Efforts to cap or reduce the flow of the oil using a containment dam</a:t>
            </a:r>
          </a:p>
          <a:p>
            <a:pPr lvl="1"/>
            <a:r>
              <a:rPr lang="en-US" dirty="0" smtClean="0"/>
              <a:t>May 19, 2010: Reports from NOAA on the spread of the oil into the Loop Current</a:t>
            </a:r>
          </a:p>
          <a:p>
            <a:pPr lvl="1">
              <a:buNone/>
            </a:pPr>
            <a:endParaRPr lang="en-US" dirty="0" smtClean="0"/>
          </a:p>
          <a:p>
            <a:r>
              <a:rPr lang="en-US" dirty="0" smtClean="0"/>
              <a:t>All tweets posted 3 hours immediately following the event containing the phrase </a:t>
            </a:r>
            <a:r>
              <a:rPr lang="en-US" b="1" dirty="0" smtClean="0"/>
              <a:t>oil spill</a:t>
            </a:r>
            <a:r>
              <a:rPr lang="en-US" dirty="0" smtClean="0"/>
              <a:t> are considered</a:t>
            </a:r>
          </a:p>
          <a:p>
            <a:endParaRPr lang="en-US" dirty="0" smtClean="0"/>
          </a:p>
          <a:p>
            <a:r>
              <a:rPr lang="en-US" dirty="0" smtClean="0"/>
              <a:t>Basic content analysis using coding schema developed by Chew and </a:t>
            </a:r>
            <a:r>
              <a:rPr lang="en-US" dirty="0" err="1" smtClean="0"/>
              <a:t>Eysenbach</a:t>
            </a:r>
            <a:r>
              <a:rPr lang="en-US" dirty="0" smtClean="0"/>
              <a:t> (2010)</a:t>
            </a:r>
          </a:p>
          <a:p>
            <a:endParaRPr lang="en-US" dirty="0" smtClean="0"/>
          </a:p>
          <a:p>
            <a:r>
              <a:rPr lang="en-US" dirty="0" smtClean="0"/>
              <a:t>Tweets are coded as on topic: showing some relationship to the content of the press releases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Rumor Coding</a:t>
            </a:r>
            <a:endParaRPr lang="en-US" dirty="0"/>
          </a:p>
        </p:txBody>
      </p:sp>
      <p:sp>
        <p:nvSpPr>
          <p:cNvPr id="3" name="Content Placeholder 2"/>
          <p:cNvSpPr>
            <a:spLocks noGrp="1"/>
          </p:cNvSpPr>
          <p:nvPr>
            <p:ph idx="1"/>
          </p:nvPr>
        </p:nvSpPr>
        <p:spPr>
          <a:xfrm>
            <a:off x="457200" y="1775191"/>
            <a:ext cx="8229600" cy="4778009"/>
          </a:xfrm>
        </p:spPr>
        <p:txBody>
          <a:bodyPr>
            <a:normAutofit fontScale="55000" lnSpcReduction="20000"/>
          </a:bodyPr>
          <a:lstStyle/>
          <a:p>
            <a:pPr>
              <a:buNone/>
            </a:pPr>
            <a:r>
              <a:rPr lang="en-US" b="1" dirty="0" smtClean="0"/>
              <a:t>Rumor coding adapted from </a:t>
            </a:r>
            <a:r>
              <a:rPr lang="en-US" b="1" dirty="0" err="1" smtClean="0"/>
              <a:t>Bordia</a:t>
            </a:r>
            <a:r>
              <a:rPr lang="en-US" b="1" dirty="0" smtClean="0"/>
              <a:t> and </a:t>
            </a:r>
            <a:r>
              <a:rPr lang="en-US" b="1" dirty="0" err="1" smtClean="0"/>
              <a:t>DiFonzo</a:t>
            </a:r>
            <a:r>
              <a:rPr lang="en-US" b="1" dirty="0" smtClean="0"/>
              <a:t> (2004) “Rumor Interaction Analysis System (RIAS)”</a:t>
            </a:r>
          </a:p>
          <a:p>
            <a:pPr>
              <a:buNone/>
            </a:pPr>
            <a:endParaRPr lang="en-US" b="1" dirty="0" smtClean="0"/>
          </a:p>
          <a:p>
            <a:pPr>
              <a:buNone/>
            </a:pPr>
            <a:r>
              <a:rPr lang="en-US" dirty="0" smtClean="0"/>
              <a:t>1. Prudent (Pr) - cautionary and qualifying statements: “I am not sure if</a:t>
            </a:r>
          </a:p>
          <a:p>
            <a:pPr>
              <a:buNone/>
            </a:pPr>
            <a:r>
              <a:rPr lang="en-US" dirty="0" smtClean="0"/>
              <a:t>this is true or not“</a:t>
            </a:r>
          </a:p>
          <a:p>
            <a:pPr>
              <a:buNone/>
            </a:pPr>
            <a:r>
              <a:rPr lang="en-US" dirty="0" smtClean="0"/>
              <a:t>2. Apprehensive (</a:t>
            </a:r>
            <a:r>
              <a:rPr lang="en-US" dirty="0" err="1" smtClean="0"/>
              <a:t>Ap</a:t>
            </a:r>
            <a:r>
              <a:rPr lang="en-US" dirty="0" smtClean="0"/>
              <a:t>) - fearful or threatened statements: “I am scared that</a:t>
            </a:r>
          </a:p>
          <a:p>
            <a:pPr>
              <a:buNone/>
            </a:pPr>
            <a:r>
              <a:rPr lang="en-US" dirty="0" smtClean="0"/>
              <a:t>this will occur“</a:t>
            </a:r>
          </a:p>
          <a:p>
            <a:pPr>
              <a:buNone/>
            </a:pPr>
            <a:r>
              <a:rPr lang="en-US" dirty="0" smtClean="0"/>
              <a:t> 3. Authenticating (Au) - adds credence: “I read it in the Wall Street Journal"</a:t>
            </a:r>
          </a:p>
          <a:p>
            <a:pPr>
              <a:buNone/>
            </a:pPr>
            <a:r>
              <a:rPr lang="en-US" dirty="0" smtClean="0"/>
              <a:t>4. Interrogatory (I) - seeking information: “what will happen if a hurricane</a:t>
            </a:r>
          </a:p>
          <a:p>
            <a:pPr>
              <a:buNone/>
            </a:pPr>
            <a:r>
              <a:rPr lang="en-US" dirty="0" smtClean="0"/>
              <a:t>hits the gulf coast?"</a:t>
            </a:r>
          </a:p>
          <a:p>
            <a:pPr>
              <a:buNone/>
            </a:pPr>
            <a:r>
              <a:rPr lang="en-US" dirty="0" smtClean="0"/>
              <a:t>5. Providing information (PI) – “it happened in Exxon Valdez"</a:t>
            </a:r>
          </a:p>
          <a:p>
            <a:pPr>
              <a:buNone/>
            </a:pPr>
            <a:r>
              <a:rPr lang="en-US" dirty="0" smtClean="0"/>
              <a:t>6. Belief statements (B) – “opinion oriented statements: \it's true"</a:t>
            </a:r>
          </a:p>
          <a:p>
            <a:pPr>
              <a:buNone/>
            </a:pPr>
            <a:r>
              <a:rPr lang="en-US" dirty="0" smtClean="0"/>
              <a:t>7. Broadcast (Br) – “information sharing</a:t>
            </a:r>
          </a:p>
          <a:p>
            <a:pPr>
              <a:buNone/>
            </a:pPr>
            <a:r>
              <a:rPr lang="en-US" dirty="0" smtClean="0"/>
              <a:t>8. Disbelief statements (Di) - opinion oriented statements: “don't believe it"</a:t>
            </a:r>
          </a:p>
          <a:p>
            <a:pPr>
              <a:buNone/>
            </a:pPr>
            <a:r>
              <a:rPr lang="en-US" dirty="0" smtClean="0"/>
              <a:t>9. </a:t>
            </a:r>
            <a:r>
              <a:rPr lang="en-US" dirty="0" err="1" smtClean="0"/>
              <a:t>Sensemaking</a:t>
            </a:r>
            <a:r>
              <a:rPr lang="en-US" dirty="0" smtClean="0"/>
              <a:t> (SM) - analyzing, disputing, disagreeing with: “what could</a:t>
            </a:r>
          </a:p>
          <a:p>
            <a:pPr>
              <a:buNone/>
            </a:pPr>
            <a:r>
              <a:rPr lang="en-US" dirty="0" smtClean="0"/>
              <a:t>be happening is"</a:t>
            </a:r>
          </a:p>
          <a:p>
            <a:pPr>
              <a:buNone/>
            </a:pPr>
            <a:r>
              <a:rPr lang="en-US" dirty="0" smtClean="0"/>
              <a:t>10. Directive(Dr) - action oriented statements: “</a:t>
            </a:r>
            <a:r>
              <a:rPr lang="en-US" dirty="0" err="1" smtClean="0"/>
              <a:t>pls</a:t>
            </a:r>
            <a:r>
              <a:rPr lang="en-US" dirty="0" smtClean="0"/>
              <a:t> </a:t>
            </a:r>
            <a:r>
              <a:rPr lang="en-US" dirty="0" err="1" smtClean="0"/>
              <a:t>retweet</a:t>
            </a:r>
            <a:r>
              <a:rPr lang="en-US" dirty="0" smtClean="0"/>
              <a:t>"</a:t>
            </a:r>
          </a:p>
          <a:p>
            <a:pPr>
              <a:buNone/>
            </a:pPr>
            <a:r>
              <a:rPr lang="en-US" dirty="0" smtClean="0"/>
              <a:t>11. Sarcastic (S) - ridiculing someone else's beliefs or comments; humor or</a:t>
            </a:r>
          </a:p>
          <a:p>
            <a:pPr>
              <a:buNone/>
            </a:pPr>
            <a:r>
              <a:rPr lang="en-US" dirty="0" smtClean="0"/>
              <a:t>parody</a:t>
            </a:r>
          </a:p>
          <a:p>
            <a:pPr>
              <a:buNone/>
            </a:pPr>
            <a:r>
              <a:rPr lang="en-US" dirty="0" smtClean="0"/>
              <a:t>12. Wish statements (W) – “I hope this works."</a:t>
            </a:r>
          </a:p>
          <a:p>
            <a:pPr>
              <a:buNone/>
            </a:pPr>
            <a:r>
              <a:rPr lang="en-US" dirty="0" smtClean="0"/>
              <a:t>13. Personal involvement (P) – “my friend lives on the gulf coast"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Comparison</a:t>
            </a:r>
            <a:endParaRPr lang="en-US" dirty="0"/>
          </a:p>
        </p:txBody>
      </p:sp>
      <p:sp>
        <p:nvSpPr>
          <p:cNvPr id="3" name="Content Placeholder 2"/>
          <p:cNvSpPr>
            <a:spLocks noGrp="1"/>
          </p:cNvSpPr>
          <p:nvPr>
            <p:ph idx="1"/>
          </p:nvPr>
        </p:nvSpPr>
        <p:spPr>
          <a:xfrm>
            <a:off x="457200" y="1524000"/>
            <a:ext cx="8229600" cy="1958609"/>
          </a:xfrm>
        </p:spPr>
        <p:txBody>
          <a:bodyPr>
            <a:normAutofit fontScale="70000" lnSpcReduction="20000"/>
          </a:bodyPr>
          <a:lstStyle/>
          <a:p>
            <a:r>
              <a:rPr lang="en-US" dirty="0" smtClean="0"/>
              <a:t>Most of the tweets will be what we call “broadcast“ information resource/information</a:t>
            </a:r>
          </a:p>
          <a:p>
            <a:endParaRPr lang="en-US" dirty="0" smtClean="0"/>
          </a:p>
          <a:p>
            <a:r>
              <a:rPr lang="en-US" dirty="0" smtClean="0"/>
              <a:t>Not </a:t>
            </a:r>
            <a:r>
              <a:rPr lang="en-US" dirty="0" err="1" smtClean="0"/>
              <a:t>retweets</a:t>
            </a:r>
            <a:r>
              <a:rPr lang="en-US" dirty="0" smtClean="0"/>
              <a:t> (RT), but linked directly to a news item (it appears that they come from "share this" type of mechanisms on different articles by major news outlets)</a:t>
            </a:r>
            <a:endParaRPr lang="en-US" dirty="0"/>
          </a:p>
        </p:txBody>
      </p:sp>
      <p:graphicFrame>
        <p:nvGraphicFramePr>
          <p:cNvPr id="4" name="Table 3"/>
          <p:cNvGraphicFramePr>
            <a:graphicFrameLocks noGrp="1"/>
          </p:cNvGraphicFramePr>
          <p:nvPr/>
        </p:nvGraphicFramePr>
        <p:xfrm>
          <a:off x="762000" y="3276600"/>
          <a:ext cx="7620000" cy="3352800"/>
        </p:xfrm>
        <a:graphic>
          <a:graphicData uri="http://schemas.openxmlformats.org/drawingml/2006/table">
            <a:tbl>
              <a:tblPr firstRow="1" bandRow="1">
                <a:tableStyleId>{5C22544A-7EE6-4342-B048-85BDC9FD1C3A}</a:tableStyleId>
              </a:tblPr>
              <a:tblGrid>
                <a:gridCol w="2344615"/>
                <a:gridCol w="1465385"/>
                <a:gridCol w="2491154"/>
                <a:gridCol w="1318846"/>
              </a:tblGrid>
              <a:tr h="318100">
                <a:tc gridSpan="2">
                  <a:txBody>
                    <a:bodyPr/>
                    <a:lstStyle/>
                    <a:p>
                      <a:pPr algn="ctr"/>
                      <a:r>
                        <a:rPr lang="en-US" dirty="0" smtClean="0"/>
                        <a:t>Loop Current Event</a:t>
                      </a:r>
                      <a:endParaRPr lang="en-US" dirty="0"/>
                    </a:p>
                  </a:txBody>
                  <a:tcPr/>
                </a:tc>
                <a:tc hMerge="1">
                  <a:txBody>
                    <a:bodyPr/>
                    <a:lstStyle/>
                    <a:p>
                      <a:endParaRPr lang="en-US"/>
                    </a:p>
                  </a:txBody>
                  <a:tcPr/>
                </a:tc>
                <a:tc gridSpan="2">
                  <a:txBody>
                    <a:bodyPr/>
                    <a:lstStyle/>
                    <a:p>
                      <a:pPr algn="ctr"/>
                      <a:r>
                        <a:rPr lang="en-US" dirty="0" smtClean="0"/>
                        <a:t>Containment Dome Event</a:t>
                      </a:r>
                      <a:endParaRPr lang="en-US" dirty="0"/>
                    </a:p>
                  </a:txBody>
                  <a:tcPr/>
                </a:tc>
                <a:tc hMerge="1">
                  <a:txBody>
                    <a:bodyPr/>
                    <a:lstStyle/>
                    <a:p>
                      <a:endParaRPr lang="en-US"/>
                    </a:p>
                  </a:txBody>
                  <a:tcPr/>
                </a:tc>
              </a:tr>
              <a:tr h="318100">
                <a:tc>
                  <a:txBody>
                    <a:bodyPr/>
                    <a:lstStyle/>
                    <a:p>
                      <a:r>
                        <a:rPr lang="en-US" dirty="0" smtClean="0"/>
                        <a:t>RIAS Category</a:t>
                      </a:r>
                      <a:endParaRPr lang="en-US" dirty="0"/>
                    </a:p>
                  </a:txBody>
                  <a:tcPr/>
                </a:tc>
                <a:tc>
                  <a:txBody>
                    <a:bodyPr/>
                    <a:lstStyle/>
                    <a:p>
                      <a:r>
                        <a:rPr lang="en-US" dirty="0" smtClean="0"/>
                        <a:t>Percent</a:t>
                      </a:r>
                      <a:endParaRPr lang="en-US" dirty="0"/>
                    </a:p>
                  </a:txBody>
                  <a:tcPr/>
                </a:tc>
                <a:tc>
                  <a:txBody>
                    <a:bodyPr/>
                    <a:lstStyle/>
                    <a:p>
                      <a:r>
                        <a:rPr lang="en-US" dirty="0" smtClean="0"/>
                        <a:t>RIAS Category</a:t>
                      </a:r>
                      <a:endParaRPr lang="en-US" dirty="0"/>
                    </a:p>
                  </a:txBody>
                  <a:tcPr/>
                </a:tc>
                <a:tc>
                  <a:txBody>
                    <a:bodyPr/>
                    <a:lstStyle/>
                    <a:p>
                      <a:r>
                        <a:rPr lang="en-US" dirty="0" smtClean="0"/>
                        <a:t>Percent</a:t>
                      </a:r>
                      <a:endParaRPr lang="en-US" dirty="0"/>
                    </a:p>
                  </a:txBody>
                  <a:tcPr/>
                </a:tc>
              </a:tr>
              <a:tr h="2279719">
                <a:tc>
                  <a:txBody>
                    <a:bodyPr/>
                    <a:lstStyle/>
                    <a:p>
                      <a:r>
                        <a:rPr lang="en-US" sz="1600" dirty="0" smtClean="0"/>
                        <a:t>Apprehensive</a:t>
                      </a:r>
                    </a:p>
                    <a:p>
                      <a:r>
                        <a:rPr lang="en-US" sz="1600" dirty="0" smtClean="0"/>
                        <a:t>Broadcast</a:t>
                      </a:r>
                    </a:p>
                    <a:p>
                      <a:r>
                        <a:rPr lang="en-US" sz="1600" dirty="0" smtClean="0"/>
                        <a:t>Interrogatory</a:t>
                      </a:r>
                    </a:p>
                    <a:p>
                      <a:r>
                        <a:rPr lang="en-US" sz="1600" dirty="0" smtClean="0"/>
                        <a:t>Providing information</a:t>
                      </a:r>
                    </a:p>
                    <a:p>
                      <a:r>
                        <a:rPr lang="en-US" sz="1600" dirty="0" smtClean="0"/>
                        <a:t>Sarcastic</a:t>
                      </a:r>
                    </a:p>
                    <a:p>
                      <a:r>
                        <a:rPr lang="en-US" sz="1600" dirty="0" err="1" smtClean="0"/>
                        <a:t>Sensemaking</a:t>
                      </a:r>
                      <a:endParaRPr lang="en-US" sz="1600" dirty="0" smtClean="0"/>
                    </a:p>
                    <a:p>
                      <a:r>
                        <a:rPr lang="en-US" sz="1600" dirty="0" smtClean="0"/>
                        <a:t>Wish</a:t>
                      </a:r>
                    </a:p>
                    <a:p>
                      <a:endParaRPr lang="en-US" sz="1600" dirty="0"/>
                    </a:p>
                  </a:txBody>
                  <a:tcPr/>
                </a:tc>
                <a:tc>
                  <a:txBody>
                    <a:bodyPr/>
                    <a:lstStyle/>
                    <a:p>
                      <a:r>
                        <a:rPr lang="en-US" sz="1600" dirty="0" smtClean="0"/>
                        <a:t>6.0</a:t>
                      </a:r>
                    </a:p>
                    <a:p>
                      <a:r>
                        <a:rPr lang="en-US" sz="1600" dirty="0" smtClean="0"/>
                        <a:t>84.0</a:t>
                      </a:r>
                    </a:p>
                    <a:p>
                      <a:r>
                        <a:rPr lang="en-US" sz="1600" dirty="0" smtClean="0"/>
                        <a:t>1.0</a:t>
                      </a:r>
                    </a:p>
                    <a:p>
                      <a:r>
                        <a:rPr lang="en-US" sz="1600" dirty="0" smtClean="0"/>
                        <a:t>1.0</a:t>
                      </a:r>
                    </a:p>
                    <a:p>
                      <a:r>
                        <a:rPr lang="en-US" sz="1600" dirty="0" smtClean="0"/>
                        <a:t>5.0</a:t>
                      </a:r>
                    </a:p>
                    <a:p>
                      <a:r>
                        <a:rPr lang="en-US" sz="1600" dirty="0" smtClean="0"/>
                        <a:t>2.0</a:t>
                      </a:r>
                    </a:p>
                    <a:p>
                      <a:r>
                        <a:rPr lang="en-US" sz="1600" dirty="0" smtClean="0"/>
                        <a:t>1.0</a:t>
                      </a:r>
                    </a:p>
                    <a:p>
                      <a:endParaRPr lang="en-US" dirty="0" smtClean="0"/>
                    </a:p>
                    <a:p>
                      <a:endParaRPr lang="en-US" dirty="0" smtClean="0"/>
                    </a:p>
                    <a:p>
                      <a:endParaRPr lang="en-US" dirty="0"/>
                    </a:p>
                  </a:txBody>
                  <a:tcPr/>
                </a:tc>
                <a:tc>
                  <a:txBody>
                    <a:bodyPr/>
                    <a:lstStyle/>
                    <a:p>
                      <a:r>
                        <a:rPr lang="en-US" sz="1600" dirty="0" smtClean="0"/>
                        <a:t>Apprehensive</a:t>
                      </a:r>
                    </a:p>
                    <a:p>
                      <a:r>
                        <a:rPr lang="en-US" sz="1600" dirty="0" smtClean="0"/>
                        <a:t>Broadcast</a:t>
                      </a:r>
                    </a:p>
                    <a:p>
                      <a:r>
                        <a:rPr lang="en-US" sz="1600" dirty="0" smtClean="0"/>
                        <a:t>Interrogatory</a:t>
                      </a:r>
                    </a:p>
                    <a:p>
                      <a:r>
                        <a:rPr lang="en-US" sz="1600" dirty="0" smtClean="0"/>
                        <a:t>Providing information</a:t>
                      </a:r>
                    </a:p>
                    <a:p>
                      <a:r>
                        <a:rPr lang="en-US" sz="1600" dirty="0" smtClean="0"/>
                        <a:t>Sarcastic</a:t>
                      </a:r>
                    </a:p>
                    <a:p>
                      <a:r>
                        <a:rPr lang="en-US" sz="1600" dirty="0" err="1" smtClean="0"/>
                        <a:t>Sensemaking</a:t>
                      </a:r>
                      <a:endParaRPr lang="en-US" sz="1600" dirty="0" smtClean="0"/>
                    </a:p>
                    <a:p>
                      <a:r>
                        <a:rPr lang="en-US" sz="1600" dirty="0" smtClean="0"/>
                        <a:t>Wish</a:t>
                      </a:r>
                    </a:p>
                    <a:p>
                      <a:endParaRPr lang="en-US" sz="1600" dirty="0"/>
                    </a:p>
                  </a:txBody>
                  <a:tcPr/>
                </a:tc>
                <a:tc>
                  <a:txBody>
                    <a:bodyPr/>
                    <a:lstStyle/>
                    <a:p>
                      <a:r>
                        <a:rPr lang="en-US" sz="1600" dirty="0" smtClean="0"/>
                        <a:t>0.0</a:t>
                      </a:r>
                    </a:p>
                    <a:p>
                      <a:r>
                        <a:rPr lang="en-US" sz="1600" dirty="0" smtClean="0"/>
                        <a:t>84.0</a:t>
                      </a:r>
                    </a:p>
                    <a:p>
                      <a:r>
                        <a:rPr lang="en-US" sz="1600" dirty="0" smtClean="0"/>
                        <a:t>1.0</a:t>
                      </a:r>
                    </a:p>
                    <a:p>
                      <a:r>
                        <a:rPr lang="en-US" sz="1600" dirty="0" smtClean="0"/>
                        <a:t>1.0</a:t>
                      </a:r>
                    </a:p>
                    <a:p>
                      <a:r>
                        <a:rPr lang="en-US" sz="1600" dirty="0" smtClean="0"/>
                        <a:t>5.0</a:t>
                      </a:r>
                    </a:p>
                    <a:p>
                      <a:r>
                        <a:rPr lang="en-US" sz="1600" dirty="0" smtClean="0"/>
                        <a:t>1.0</a:t>
                      </a:r>
                    </a:p>
                    <a:p>
                      <a:r>
                        <a:rPr lang="en-US" sz="1600" dirty="0" smtClean="0"/>
                        <a:t>1.0</a:t>
                      </a:r>
                      <a:endParaRPr lang="en-US"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Analysis</a:t>
            </a:r>
            <a:endParaRPr lang="en-US" dirty="0"/>
          </a:p>
        </p:txBody>
      </p:sp>
      <p:sp>
        <p:nvSpPr>
          <p:cNvPr id="3" name="Content Placeholder 2"/>
          <p:cNvSpPr>
            <a:spLocks noGrp="1"/>
          </p:cNvSpPr>
          <p:nvPr>
            <p:ph idx="1"/>
          </p:nvPr>
        </p:nvSpPr>
        <p:spPr/>
        <p:txBody>
          <a:bodyPr/>
          <a:lstStyle/>
          <a:p>
            <a:r>
              <a:rPr lang="en-US" dirty="0" smtClean="0"/>
              <a:t>Scale: Local, National, International</a:t>
            </a:r>
          </a:p>
          <a:p>
            <a:endParaRPr lang="en-US" dirty="0" smtClean="0"/>
          </a:p>
          <a:p>
            <a:r>
              <a:rPr lang="en-US" dirty="0" smtClean="0"/>
              <a:t>Hazard Type: Natural, technological disaster, human induced, public health</a:t>
            </a:r>
          </a:p>
          <a:p>
            <a:endParaRPr lang="en-US" dirty="0" smtClean="0"/>
          </a:p>
          <a:p>
            <a:r>
              <a:rPr lang="en-US" dirty="0" smtClean="0"/>
              <a:t>Location:  Rural, suburban, urban</a:t>
            </a:r>
          </a:p>
          <a:p>
            <a:endParaRPr lang="en-US" dirty="0" smtClean="0"/>
          </a:p>
          <a:p>
            <a:r>
              <a:rPr lang="en-US" dirty="0" smtClean="0"/>
              <a:t>Timing: short fuse, long lead time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Methodological:</a:t>
            </a:r>
          </a:p>
          <a:p>
            <a:pPr lvl="1"/>
            <a:r>
              <a:rPr lang="en-US" dirty="0" smtClean="0"/>
              <a:t>Rumors are fleeting, temporal phenomena that leave little trace.  Online research changes this. </a:t>
            </a:r>
          </a:p>
          <a:p>
            <a:r>
              <a:rPr lang="en-US" dirty="0" smtClean="0"/>
              <a:t>Theoretical:</a:t>
            </a:r>
          </a:p>
          <a:p>
            <a:pPr lvl="1"/>
            <a:r>
              <a:rPr lang="en-US" dirty="0" smtClean="0"/>
              <a:t>Indications of “serial transmission” (i.e. “broadcast”) in disaster events</a:t>
            </a:r>
          </a:p>
          <a:p>
            <a:r>
              <a:rPr lang="en-US" dirty="0" smtClean="0"/>
              <a:t>Practical:</a:t>
            </a:r>
          </a:p>
          <a:p>
            <a:pPr lvl="1"/>
            <a:r>
              <a:rPr lang="en-US" dirty="0" smtClean="0"/>
              <a:t>May result in different types of online informal communication</a:t>
            </a:r>
          </a:p>
          <a:p>
            <a:pPr lvl="1">
              <a:buNone/>
            </a:pPr>
            <a:r>
              <a:rPr lang="en-US" dirty="0" smtClean="0"/>
              <a:t>	May require different official communication strategies</a:t>
            </a:r>
          </a:p>
          <a:p>
            <a:r>
              <a:rPr lang="en-US" dirty="0" smtClean="0"/>
              <a:t>Design:</a:t>
            </a:r>
          </a:p>
          <a:p>
            <a:pPr lvl="1"/>
            <a:r>
              <a:rPr lang="en-US" dirty="0" smtClean="0"/>
              <a:t>Technological solutions coupled with social solutions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Humanitarian Aid and Disaster Relief</a:t>
            </a:r>
            <a:endParaRPr lang="en-US" dirty="0"/>
          </a:p>
        </p:txBody>
      </p:sp>
      <p:sp>
        <p:nvSpPr>
          <p:cNvPr id="3" name="Content Placeholder 2"/>
          <p:cNvSpPr>
            <a:spLocks noGrp="1"/>
          </p:cNvSpPr>
          <p:nvPr>
            <p:ph idx="1"/>
          </p:nvPr>
        </p:nvSpPr>
        <p:spPr/>
        <p:txBody>
          <a:bodyPr>
            <a:normAutofit lnSpcReduction="10000"/>
          </a:bodyPr>
          <a:lstStyle/>
          <a:p>
            <a:r>
              <a:rPr lang="en-US" dirty="0" smtClean="0"/>
              <a:t>Spurred by the Haiti Disaster and </a:t>
            </a:r>
            <a:r>
              <a:rPr lang="en-US" dirty="0" err="1" smtClean="0"/>
              <a:t>crowdsourcing</a:t>
            </a:r>
            <a:r>
              <a:rPr lang="en-US" dirty="0" smtClean="0"/>
              <a:t> activities that occurred in response. </a:t>
            </a:r>
          </a:p>
          <a:p>
            <a:r>
              <a:rPr lang="en-US" dirty="0" smtClean="0"/>
              <a:t>Crisis Mapping, </a:t>
            </a:r>
            <a:r>
              <a:rPr lang="en-US" dirty="0" err="1" smtClean="0"/>
              <a:t>Ushahidi</a:t>
            </a:r>
            <a:r>
              <a:rPr lang="en-US" dirty="0" smtClean="0"/>
              <a:t>, and </a:t>
            </a:r>
            <a:r>
              <a:rPr lang="en-US" dirty="0" err="1" smtClean="0"/>
              <a:t>CrisisCommons</a:t>
            </a:r>
            <a:r>
              <a:rPr lang="en-US" dirty="0" smtClean="0"/>
              <a:t> as exemplifiers of organized </a:t>
            </a:r>
            <a:r>
              <a:rPr lang="en-US" dirty="0" err="1" smtClean="0"/>
              <a:t>crowdsourcing</a:t>
            </a:r>
            <a:endParaRPr lang="en-US" dirty="0" smtClean="0"/>
          </a:p>
          <a:p>
            <a:r>
              <a:rPr lang="en-US" dirty="0" smtClean="0"/>
              <a:t>How do you share information across government, non government, military, academic, and volunteer communities? </a:t>
            </a:r>
          </a:p>
          <a:p>
            <a:endParaRPr lang="en-US" dirty="0" smtClean="0"/>
          </a:p>
          <a:p>
            <a:r>
              <a:rPr lang="en-US" dirty="0" smtClean="0"/>
              <a:t>May 25-26, 2011</a:t>
            </a:r>
          </a:p>
          <a:p>
            <a:pPr>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Introductory Thoughts…</a:t>
            </a:r>
            <a:endParaRPr lang="en-US" dirty="0"/>
          </a:p>
        </p:txBody>
      </p:sp>
      <p:sp>
        <p:nvSpPr>
          <p:cNvPr id="3" name="Content Placeholder 2"/>
          <p:cNvSpPr>
            <a:spLocks noGrp="1"/>
          </p:cNvSpPr>
          <p:nvPr>
            <p:ph idx="1"/>
          </p:nvPr>
        </p:nvSpPr>
        <p:spPr/>
        <p:txBody>
          <a:bodyPr>
            <a:normAutofit lnSpcReduction="10000"/>
          </a:bodyPr>
          <a:lstStyle/>
          <a:p>
            <a:r>
              <a:rPr lang="en-US" dirty="0" smtClean="0"/>
              <a:t>The public is a liability 	</a:t>
            </a:r>
          </a:p>
          <a:p>
            <a:r>
              <a:rPr lang="en-US" i="1" dirty="0" smtClean="0"/>
              <a:t>The public is a resource</a:t>
            </a:r>
          </a:p>
          <a:p>
            <a:r>
              <a:rPr lang="en-US" dirty="0" smtClean="0"/>
              <a:t>Rumoring is malicious and harmful </a:t>
            </a:r>
          </a:p>
          <a:p>
            <a:r>
              <a:rPr lang="en-US" i="1" dirty="0" smtClean="0"/>
              <a:t>Rumoring is a process of </a:t>
            </a:r>
            <a:r>
              <a:rPr lang="en-US" i="1" dirty="0" err="1" smtClean="0"/>
              <a:t>sensemaking</a:t>
            </a:r>
            <a:r>
              <a:rPr lang="en-US" i="1" dirty="0" smtClean="0"/>
              <a:t> and information sharing</a:t>
            </a:r>
          </a:p>
          <a:p>
            <a:r>
              <a:rPr lang="en-US" dirty="0" smtClean="0"/>
              <a:t>Social media use is a waste of time </a:t>
            </a:r>
          </a:p>
          <a:p>
            <a:r>
              <a:rPr lang="en-US" i="1" dirty="0" smtClean="0"/>
              <a:t>Social media is a window into social milling activities</a:t>
            </a:r>
          </a:p>
          <a:p>
            <a:r>
              <a:rPr lang="en-US" dirty="0" smtClean="0"/>
              <a:t>Officials can control information flow</a:t>
            </a:r>
          </a:p>
          <a:p>
            <a:r>
              <a:rPr lang="en-US" i="1" dirty="0" smtClean="0"/>
              <a:t>Officials may become irrelevant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HADR Tech Participants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Domestic and International Humanitarian Aid Agencies </a:t>
            </a:r>
          </a:p>
          <a:p>
            <a:r>
              <a:rPr lang="en-US" dirty="0" smtClean="0"/>
              <a:t>Defense Agencies and Combatant Commands </a:t>
            </a:r>
          </a:p>
          <a:p>
            <a:r>
              <a:rPr lang="en-US" dirty="0" smtClean="0"/>
              <a:t>Federal Partners</a:t>
            </a:r>
          </a:p>
          <a:p>
            <a:r>
              <a:rPr lang="en-US" dirty="0" smtClean="0"/>
              <a:t>Volunteer Technology Communities</a:t>
            </a:r>
          </a:p>
          <a:p>
            <a:r>
              <a:rPr lang="en-US" dirty="0" smtClean="0"/>
              <a:t>Academics  </a:t>
            </a:r>
          </a:p>
          <a:p>
            <a:r>
              <a:rPr lang="en-US" dirty="0" smtClean="0"/>
              <a:t>Foundations and Sponsors</a:t>
            </a:r>
          </a:p>
          <a:p>
            <a:r>
              <a:rPr lang="en-US" dirty="0" smtClean="0"/>
              <a:t>For Profit Technology Companies</a:t>
            </a:r>
          </a:p>
          <a:p>
            <a:endParaRPr lang="en-US" dirty="0" smtClean="0"/>
          </a:p>
          <a:p>
            <a:r>
              <a:rPr lang="en-US" dirty="0" smtClean="0"/>
              <a:t>Student Volunteers needed!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HEROIC Goals</a:t>
            </a:r>
            <a:endParaRPr lang="en-US" dirty="0"/>
          </a:p>
        </p:txBody>
      </p:sp>
      <p:sp>
        <p:nvSpPr>
          <p:cNvPr id="3" name="Content Placeholder 2"/>
          <p:cNvSpPr>
            <a:spLocks noGrp="1"/>
          </p:cNvSpPr>
          <p:nvPr>
            <p:ph idx="1"/>
          </p:nvPr>
        </p:nvSpPr>
        <p:spPr/>
        <p:txBody>
          <a:bodyPr>
            <a:normAutofit/>
          </a:bodyPr>
          <a:lstStyle/>
          <a:p>
            <a:pPr lvl="0" defTabSz="914400" fontAlgn="base">
              <a:spcBef>
                <a:spcPct val="0"/>
              </a:spcBef>
              <a:spcAft>
                <a:spcPct val="0"/>
              </a:spcAft>
            </a:pPr>
            <a:r>
              <a:rPr lang="en-US" dirty="0" smtClean="0">
                <a:solidFill>
                  <a:srgbClr val="000000"/>
                </a:solidFill>
                <a:cs typeface="Arial" pitchFamily="34" charset="0"/>
              </a:rPr>
              <a:t>Using a longitudinal and comparative approach, this project examines the content, structure, and dynamics of online interaction in response to multiple events, across multiple hazards. </a:t>
            </a:r>
          </a:p>
          <a:p>
            <a:pPr lvl="0" defTabSz="914400" fontAlgn="base">
              <a:spcBef>
                <a:spcPct val="0"/>
              </a:spcBef>
              <a:spcAft>
                <a:spcPct val="0"/>
              </a:spcAft>
              <a:buNone/>
            </a:pPr>
            <a:r>
              <a:rPr lang="en-US" dirty="0" smtClean="0">
                <a:solidFill>
                  <a:srgbClr val="000000"/>
                </a:solidFill>
                <a:cs typeface="Arial" pitchFamily="34" charset="0"/>
              </a:rPr>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Motivations</a:t>
            </a:r>
            <a:endParaRPr lang="en-US" dirty="0"/>
          </a:p>
        </p:txBody>
      </p:sp>
      <p:sp>
        <p:nvSpPr>
          <p:cNvPr id="3" name="Content Placeholder 2"/>
          <p:cNvSpPr>
            <a:spLocks noGrp="1"/>
          </p:cNvSpPr>
          <p:nvPr>
            <p:ph idx="1"/>
          </p:nvPr>
        </p:nvSpPr>
        <p:spPr/>
        <p:txBody>
          <a:bodyPr>
            <a:normAutofit fontScale="70000" lnSpcReduction="20000"/>
          </a:bodyPr>
          <a:lstStyle/>
          <a:p>
            <a:pPr marL="0" indent="0" fontAlgn="base">
              <a:spcBef>
                <a:spcPct val="0"/>
              </a:spcBef>
              <a:spcAft>
                <a:spcPct val="0"/>
              </a:spcAft>
              <a:buClrTx/>
              <a:buSzTx/>
            </a:pPr>
            <a:r>
              <a:rPr lang="en-US" dirty="0" smtClean="0">
                <a:solidFill>
                  <a:srgbClr val="000000"/>
                </a:solidFill>
                <a:cs typeface="Arial" pitchFamily="34" charset="0"/>
              </a:rPr>
              <a:t> Informal exchange of information, including gossip and rumor, is a characteristic human behavior (Dunbar 1997). </a:t>
            </a:r>
          </a:p>
          <a:p>
            <a:pPr marL="0" indent="0" fontAlgn="base">
              <a:spcBef>
                <a:spcPct val="0"/>
              </a:spcBef>
              <a:spcAft>
                <a:spcPct val="0"/>
              </a:spcAft>
              <a:buClrTx/>
              <a:buSzTx/>
              <a:buNone/>
            </a:pPr>
            <a:endParaRPr lang="en-US" dirty="0" smtClean="0">
              <a:solidFill>
                <a:srgbClr val="000000"/>
              </a:solidFill>
              <a:cs typeface="Arial" pitchFamily="34" charset="0"/>
            </a:endParaRPr>
          </a:p>
          <a:p>
            <a:pPr marL="0" indent="0" fontAlgn="base">
              <a:spcBef>
                <a:spcPct val="0"/>
              </a:spcBef>
              <a:spcAft>
                <a:spcPct val="0"/>
              </a:spcAft>
              <a:buClrTx/>
              <a:buSzTx/>
            </a:pPr>
            <a:r>
              <a:rPr lang="en-US" dirty="0" smtClean="0">
                <a:solidFill>
                  <a:srgbClr val="000000"/>
                </a:solidFill>
                <a:cs typeface="Arial" pitchFamily="34" charset="0"/>
              </a:rPr>
              <a:t>Actors in crisis settings use their social networks to obtain factual information regarding imminent hazards (</a:t>
            </a:r>
            <a:r>
              <a:rPr lang="en-US" dirty="0" err="1" smtClean="0">
                <a:solidFill>
                  <a:srgbClr val="000000"/>
                </a:solidFill>
                <a:cs typeface="Arial" pitchFamily="34" charset="0"/>
              </a:rPr>
              <a:t>Drabek</a:t>
            </a:r>
            <a:r>
              <a:rPr lang="en-US" dirty="0" smtClean="0">
                <a:solidFill>
                  <a:srgbClr val="000000"/>
                </a:solidFill>
                <a:cs typeface="Arial" pitchFamily="34" charset="0"/>
              </a:rPr>
              <a:t> 1969)</a:t>
            </a:r>
          </a:p>
          <a:p>
            <a:pPr marL="0" indent="0" fontAlgn="base">
              <a:spcBef>
                <a:spcPct val="0"/>
              </a:spcBef>
              <a:spcAft>
                <a:spcPct val="0"/>
              </a:spcAft>
              <a:buClrTx/>
              <a:buSzTx/>
            </a:pPr>
            <a:endParaRPr lang="en-US" dirty="0" smtClean="0">
              <a:solidFill>
                <a:srgbClr val="000000"/>
              </a:solidFill>
              <a:cs typeface="Arial" pitchFamily="34" charset="0"/>
            </a:endParaRPr>
          </a:p>
          <a:p>
            <a:pPr marL="0" indent="0" fontAlgn="base">
              <a:spcBef>
                <a:spcPct val="0"/>
              </a:spcBef>
              <a:spcAft>
                <a:spcPct val="0"/>
              </a:spcAft>
              <a:buClrTx/>
              <a:buSzTx/>
            </a:pPr>
            <a:r>
              <a:rPr lang="en-US" dirty="0" smtClean="0">
                <a:solidFill>
                  <a:srgbClr val="000000"/>
                </a:solidFill>
                <a:cs typeface="Arial" pitchFamily="34" charset="0"/>
              </a:rPr>
              <a:t>Social media technologies aid in collecting and disseminating disaster-relevant information</a:t>
            </a:r>
          </a:p>
          <a:p>
            <a:pPr marL="0" indent="0" fontAlgn="base">
              <a:spcBef>
                <a:spcPct val="0"/>
              </a:spcBef>
              <a:spcAft>
                <a:spcPct val="0"/>
              </a:spcAft>
              <a:buClrTx/>
              <a:buSzTx/>
            </a:pPr>
            <a:endParaRPr lang="en-US" dirty="0" smtClean="0">
              <a:solidFill>
                <a:srgbClr val="000000"/>
              </a:solidFill>
              <a:cs typeface="Arial" pitchFamily="34" charset="0"/>
            </a:endParaRPr>
          </a:p>
          <a:p>
            <a:pPr marL="0" indent="0" fontAlgn="base">
              <a:spcBef>
                <a:spcPct val="0"/>
              </a:spcBef>
              <a:spcAft>
                <a:spcPct val="0"/>
              </a:spcAft>
              <a:buClrTx/>
              <a:buSzTx/>
            </a:pPr>
            <a:r>
              <a:rPr lang="en-US" dirty="0" smtClean="0">
                <a:solidFill>
                  <a:srgbClr val="000000"/>
                </a:solidFill>
                <a:cs typeface="Arial" pitchFamily="34" charset="0"/>
              </a:rPr>
              <a:t>In addition, they allow individuals to reach much larger numbers of contacts over greater distances</a:t>
            </a:r>
          </a:p>
          <a:p>
            <a:pPr marL="0" indent="0" fontAlgn="base">
              <a:spcBef>
                <a:spcPct val="0"/>
              </a:spcBef>
              <a:spcAft>
                <a:spcPct val="0"/>
              </a:spcAft>
              <a:buClrTx/>
              <a:buSzTx/>
            </a:pPr>
            <a:endParaRPr lang="en-US" dirty="0" smtClean="0">
              <a:solidFill>
                <a:srgbClr val="000000"/>
              </a:solidFill>
              <a:cs typeface="Arial" pitchFamily="34" charset="0"/>
            </a:endParaRPr>
          </a:p>
          <a:p>
            <a:pPr marL="0" indent="0" fontAlgn="base">
              <a:spcBef>
                <a:spcPct val="0"/>
              </a:spcBef>
              <a:spcAft>
                <a:spcPct val="0"/>
              </a:spcAft>
              <a:buClrTx/>
              <a:buSzTx/>
            </a:pPr>
            <a:r>
              <a:rPr lang="en-US" dirty="0" smtClean="0">
                <a:solidFill>
                  <a:srgbClr val="000000"/>
                </a:solidFill>
                <a:cs typeface="Arial" pitchFamily="34" charset="0"/>
              </a:rPr>
              <a:t>Relatively little is known about the dynamics of informal online communication in response to extreme events.</a:t>
            </a:r>
          </a:p>
          <a:p>
            <a:pPr lvl="0" defTabSz="914400" fontAlgn="base">
              <a:spcBef>
                <a:spcPct val="0"/>
              </a:spcBef>
              <a:spcAft>
                <a:spcPct val="0"/>
              </a:spcAft>
              <a:buNone/>
            </a:pPr>
            <a:r>
              <a:rPr lang="en-US" dirty="0" smtClean="0">
                <a:solidFill>
                  <a:srgbClr val="000000"/>
                </a:solidFill>
                <a:cs typeface="Arial" pitchFamily="34"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Project HEROIC Activities </a:t>
            </a:r>
            <a:endParaRPr lang="en-US" dirty="0"/>
          </a:p>
        </p:txBody>
      </p:sp>
      <p:sp>
        <p:nvSpPr>
          <p:cNvPr id="3" name="Content Placeholder 2"/>
          <p:cNvSpPr>
            <a:spLocks noGrp="1"/>
          </p:cNvSpPr>
          <p:nvPr>
            <p:ph idx="1"/>
          </p:nvPr>
        </p:nvSpPr>
        <p:spPr/>
        <p:txBody>
          <a:bodyPr/>
          <a:lstStyle/>
          <a:p>
            <a:r>
              <a:rPr lang="en-US" dirty="0" smtClean="0"/>
              <a:t>Intensive data collection efforts (UCI)</a:t>
            </a:r>
          </a:p>
          <a:p>
            <a:r>
              <a:rPr lang="en-US" dirty="0" smtClean="0"/>
              <a:t>Modeling conversation volume and local structural properties (UCI)</a:t>
            </a:r>
          </a:p>
          <a:p>
            <a:r>
              <a:rPr lang="en-US" dirty="0" smtClean="0"/>
              <a:t>Content analysis of conversation streams (UCCS)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Research</a:t>
            </a:r>
            <a:endParaRPr lang="en-US" dirty="0"/>
          </a:p>
        </p:txBody>
      </p:sp>
      <p:sp>
        <p:nvSpPr>
          <p:cNvPr id="3" name="Content Placeholder 2"/>
          <p:cNvSpPr>
            <a:spLocks noGrp="1"/>
          </p:cNvSpPr>
          <p:nvPr>
            <p:ph idx="1"/>
          </p:nvPr>
        </p:nvSpPr>
        <p:spPr/>
        <p:txBody>
          <a:bodyPr/>
          <a:lstStyle/>
          <a:p>
            <a:r>
              <a:rPr lang="en-US" dirty="0" smtClean="0"/>
              <a:t>Virginia Tech School Shooting (2007)</a:t>
            </a:r>
          </a:p>
          <a:p>
            <a:r>
              <a:rPr lang="en-US" dirty="0" smtClean="0"/>
              <a:t>Southern California Wildfires (2007)</a:t>
            </a:r>
          </a:p>
          <a:p>
            <a:r>
              <a:rPr lang="en-US" dirty="0" smtClean="0"/>
              <a:t>Democratic National Convention (2008)</a:t>
            </a:r>
          </a:p>
          <a:p>
            <a:r>
              <a:rPr lang="en-US" dirty="0" smtClean="0"/>
              <a:t>Tennessee Valley Coal Ash Disaster (2008)</a:t>
            </a:r>
          </a:p>
          <a:p>
            <a:endParaRPr lang="en-US" dirty="0" smtClean="0"/>
          </a:p>
          <a:p>
            <a:r>
              <a:rPr lang="en-US" dirty="0" smtClean="0"/>
              <a:t>How do members of the public make use of social media technologies to communicate in disaster events?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a:t>
            </a:r>
            <a:endParaRPr lang="en-US" dirty="0"/>
          </a:p>
        </p:txBody>
      </p:sp>
      <p:sp>
        <p:nvSpPr>
          <p:cNvPr id="3" name="Content Placeholder 2"/>
          <p:cNvSpPr>
            <a:spLocks noGrp="1"/>
          </p:cNvSpPr>
          <p:nvPr>
            <p:ph idx="1"/>
          </p:nvPr>
        </p:nvSpPr>
        <p:spPr>
          <a:xfrm>
            <a:off x="457200" y="1775191"/>
            <a:ext cx="5562600" cy="4625609"/>
          </a:xfrm>
        </p:spPr>
        <p:txBody>
          <a:bodyPr>
            <a:normAutofit fontScale="77500" lnSpcReduction="20000"/>
          </a:bodyPr>
          <a:lstStyle/>
          <a:p>
            <a:pPr marL="0" indent="0" fontAlgn="base">
              <a:spcBef>
                <a:spcPct val="0"/>
              </a:spcBef>
              <a:spcAft>
                <a:spcPts val="900"/>
              </a:spcAft>
              <a:buClrTx/>
              <a:buSzTx/>
            </a:pPr>
            <a:r>
              <a:rPr lang="en-US" dirty="0" smtClean="0">
                <a:solidFill>
                  <a:srgbClr val="000000"/>
                </a:solidFill>
                <a:cs typeface="Arial" pitchFamily="34" charset="0"/>
              </a:rPr>
              <a:t>Twitter is a popular </a:t>
            </a:r>
            <a:r>
              <a:rPr lang="en-US" dirty="0" err="1" smtClean="0">
                <a:solidFill>
                  <a:srgbClr val="000000"/>
                </a:solidFill>
                <a:cs typeface="Arial" pitchFamily="34" charset="0"/>
              </a:rPr>
              <a:t>microblogging</a:t>
            </a:r>
            <a:r>
              <a:rPr lang="en-US" dirty="0" smtClean="0">
                <a:solidFill>
                  <a:srgbClr val="000000"/>
                </a:solidFill>
                <a:cs typeface="Arial" pitchFamily="34" charset="0"/>
              </a:rPr>
              <a:t> service with 190 million visitors monthly. </a:t>
            </a:r>
          </a:p>
          <a:p>
            <a:pPr marL="0" indent="0" fontAlgn="base">
              <a:spcBef>
                <a:spcPct val="0"/>
              </a:spcBef>
              <a:spcAft>
                <a:spcPts val="900"/>
              </a:spcAft>
              <a:buClrTx/>
              <a:buSzTx/>
              <a:buNone/>
            </a:pPr>
            <a:endParaRPr lang="en-US" dirty="0" smtClean="0">
              <a:solidFill>
                <a:srgbClr val="000000"/>
              </a:solidFill>
              <a:cs typeface="Arial" pitchFamily="34" charset="0"/>
            </a:endParaRPr>
          </a:p>
          <a:p>
            <a:pPr marL="0" indent="0" fontAlgn="base">
              <a:spcBef>
                <a:spcPct val="0"/>
              </a:spcBef>
              <a:spcAft>
                <a:spcPct val="0"/>
              </a:spcAft>
              <a:buClrTx/>
              <a:buSzTx/>
            </a:pPr>
            <a:r>
              <a:rPr lang="en-US" dirty="0" smtClean="0">
                <a:solidFill>
                  <a:srgbClr val="000000"/>
                </a:solidFill>
                <a:cs typeface="Arial" pitchFamily="34" charset="0"/>
              </a:rPr>
              <a:t> Users exchange short 140 characters and maintain a directed social network of friends and followers. </a:t>
            </a:r>
          </a:p>
          <a:p>
            <a:pPr marL="0" indent="0" fontAlgn="base">
              <a:spcBef>
                <a:spcPct val="0"/>
              </a:spcBef>
              <a:spcAft>
                <a:spcPct val="0"/>
              </a:spcAft>
              <a:buClrTx/>
              <a:buSzTx/>
              <a:buNone/>
            </a:pPr>
            <a:endParaRPr lang="en-US" dirty="0" smtClean="0">
              <a:solidFill>
                <a:srgbClr val="000000"/>
              </a:solidFill>
              <a:cs typeface="Arial" pitchFamily="34" charset="0"/>
            </a:endParaRPr>
          </a:p>
          <a:p>
            <a:pPr marL="0" indent="0" fontAlgn="base">
              <a:spcBef>
                <a:spcPct val="0"/>
              </a:spcBef>
              <a:spcAft>
                <a:spcPct val="0"/>
              </a:spcAft>
              <a:buClrTx/>
              <a:buSzTx/>
            </a:pPr>
            <a:r>
              <a:rPr lang="en-US" dirty="0" smtClean="0">
                <a:solidFill>
                  <a:srgbClr val="000000"/>
                </a:solidFill>
                <a:cs typeface="Arial" pitchFamily="34" charset="0"/>
              </a:rPr>
              <a:t>Large scale, dynamic online communication network.</a:t>
            </a:r>
          </a:p>
          <a:p>
            <a:pPr marL="0" indent="0" fontAlgn="base">
              <a:spcBef>
                <a:spcPct val="0"/>
              </a:spcBef>
              <a:spcAft>
                <a:spcPct val="0"/>
              </a:spcAft>
              <a:buClrTx/>
              <a:buSzTx/>
              <a:buNone/>
            </a:pPr>
            <a:endParaRPr lang="en-US" dirty="0" smtClean="0">
              <a:solidFill>
                <a:srgbClr val="000000"/>
              </a:solidFill>
              <a:cs typeface="Arial" pitchFamily="34" charset="0"/>
            </a:endParaRPr>
          </a:p>
          <a:p>
            <a:pPr marL="0" indent="0" fontAlgn="base">
              <a:spcBef>
                <a:spcPct val="0"/>
              </a:spcBef>
              <a:spcAft>
                <a:spcPct val="0"/>
              </a:spcAft>
              <a:buClrTx/>
              <a:buSzTx/>
            </a:pPr>
            <a:r>
              <a:rPr lang="en-US" dirty="0" smtClean="0">
                <a:solidFill>
                  <a:srgbClr val="000000"/>
                </a:solidFill>
                <a:cs typeface="Arial" pitchFamily="34" charset="0"/>
              </a:rPr>
              <a:t>Publicly available and particularly well-suited to rapid information dissemination and informal communication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248400" y="2514600"/>
            <a:ext cx="2519803" cy="2438400"/>
          </a:xfrm>
          <a:prstGeom prst="rect">
            <a:avLst/>
          </a:prstGeom>
          <a:noFill/>
          <a:ln w="9525">
            <a:solidFill>
              <a:srgbClr val="FFC000"/>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HEROIC Data Collection</a:t>
            </a:r>
            <a:endParaRPr lang="en-US" dirty="0"/>
          </a:p>
        </p:txBody>
      </p:sp>
      <p:sp>
        <p:nvSpPr>
          <p:cNvPr id="3" name="Content Placeholder 2"/>
          <p:cNvSpPr>
            <a:spLocks noGrp="1"/>
          </p:cNvSpPr>
          <p:nvPr>
            <p:ph idx="1"/>
          </p:nvPr>
        </p:nvSpPr>
        <p:spPr/>
        <p:txBody>
          <a:bodyPr/>
          <a:lstStyle/>
          <a:p>
            <a:r>
              <a:rPr lang="en-US" dirty="0" smtClean="0"/>
              <a:t>Begin with a list of control (Ogden’s Basic English core word list) and hazard or event related keywords</a:t>
            </a:r>
          </a:p>
          <a:p>
            <a:r>
              <a:rPr lang="en-US" dirty="0" smtClean="0"/>
              <a:t>Capture all public tweets containing the given set of keywords</a:t>
            </a:r>
          </a:p>
          <a:p>
            <a:r>
              <a:rPr lang="en-US" dirty="0" smtClean="0"/>
              <a:t>For a sample of users capture social ties daily for a period of one week</a:t>
            </a:r>
          </a:p>
          <a:p>
            <a:r>
              <a:rPr lang="en-US" dirty="0" smtClean="0"/>
              <a:t>User covariates are also collected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Statistics</a:t>
            </a:r>
            <a:endParaRPr lang="en-US" dirty="0"/>
          </a:p>
        </p:txBody>
      </p:sp>
      <p:sp>
        <p:nvSpPr>
          <p:cNvPr id="3" name="Content Placeholder 2"/>
          <p:cNvSpPr>
            <a:spLocks noGrp="1"/>
          </p:cNvSpPr>
          <p:nvPr>
            <p:ph idx="1"/>
          </p:nvPr>
        </p:nvSpPr>
        <p:spPr/>
        <p:txBody>
          <a:bodyPr/>
          <a:lstStyle/>
          <a:p>
            <a:r>
              <a:rPr lang="en-US" dirty="0" smtClean="0"/>
              <a:t>6 different hazard types (and adding more)</a:t>
            </a:r>
          </a:p>
          <a:p>
            <a:r>
              <a:rPr lang="en-US" dirty="0" smtClean="0"/>
              <a:t>163 keywords tracked</a:t>
            </a:r>
          </a:p>
          <a:p>
            <a:r>
              <a:rPr lang="en-US" dirty="0" smtClean="0"/>
              <a:t>300 million tweets since 10/15/2009</a:t>
            </a:r>
          </a:p>
          <a:p>
            <a:r>
              <a:rPr lang="en-US" dirty="0" smtClean="0"/>
              <a:t>550 million social ties from 30,000 unique users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503</TotalTime>
  <Words>1375</Words>
  <Application>Microsoft Office PowerPoint</Application>
  <PresentationFormat>On-screen Show (4:3)</PresentationFormat>
  <Paragraphs>211</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Project HEROIC What Online Informal Communications Reveal About Social Structure and Process in Disaster</vt:lpstr>
      <vt:lpstr>Introductory Thoughts…</vt:lpstr>
      <vt:lpstr>Project HEROIC Goals</vt:lpstr>
      <vt:lpstr>Research Motivations</vt:lpstr>
      <vt:lpstr>Core Project HEROIC Activities </vt:lpstr>
      <vt:lpstr>Social Media Research</vt:lpstr>
      <vt:lpstr>Twitter</vt:lpstr>
      <vt:lpstr>Project HEROIC Data Collection</vt:lpstr>
      <vt:lpstr>Dataset Statistics</vt:lpstr>
      <vt:lpstr>Deepwater Horizon Oil Spill 2010</vt:lpstr>
      <vt:lpstr>Deepwater Horizon Oil Spill Dataset</vt:lpstr>
      <vt:lpstr>Oil Spill Research  </vt:lpstr>
      <vt:lpstr>Rumoring Research</vt:lpstr>
      <vt:lpstr>Oil Spill Tweet Content</vt:lpstr>
      <vt:lpstr>Rumor Coding</vt:lpstr>
      <vt:lpstr>Event Comparison</vt:lpstr>
      <vt:lpstr>Comparative Analysis</vt:lpstr>
      <vt:lpstr>Implications </vt:lpstr>
      <vt:lpstr>Humanitarian Aid and Disaster Relief</vt:lpstr>
      <vt:lpstr>HADR Tech Participants</vt:lpstr>
    </vt:vector>
  </TitlesOfParts>
  <Company>UCCS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#disasterresearch Where Community and Technology Meet Online</dc:title>
  <dc:creator>Institute of Behavioral Science</dc:creator>
  <cp:lastModifiedBy>chow</cp:lastModifiedBy>
  <cp:revision>30</cp:revision>
  <dcterms:created xsi:type="dcterms:W3CDTF">2011-02-08T18:38:47Z</dcterms:created>
  <dcterms:modified xsi:type="dcterms:W3CDTF">2011-02-23T23:30:45Z</dcterms:modified>
</cp:coreProperties>
</file>