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9"/>
  </p:notesMasterIdLst>
  <p:handoutMasterIdLst>
    <p:handoutMasterId r:id="rId80"/>
  </p:handoutMasterIdLst>
  <p:sldIdLst>
    <p:sldId id="278" r:id="rId2"/>
    <p:sldId id="290" r:id="rId3"/>
    <p:sldId id="291" r:id="rId4"/>
    <p:sldId id="258" r:id="rId5"/>
    <p:sldId id="259" r:id="rId6"/>
    <p:sldId id="260" r:id="rId7"/>
    <p:sldId id="257" r:id="rId8"/>
    <p:sldId id="293" r:id="rId9"/>
    <p:sldId id="295" r:id="rId10"/>
    <p:sldId id="296" r:id="rId11"/>
    <p:sldId id="305" r:id="rId12"/>
    <p:sldId id="298" r:id="rId13"/>
    <p:sldId id="301" r:id="rId14"/>
    <p:sldId id="348" r:id="rId15"/>
    <p:sldId id="299" r:id="rId16"/>
    <p:sldId id="300" r:id="rId17"/>
    <p:sldId id="350" r:id="rId18"/>
    <p:sldId id="279" r:id="rId19"/>
    <p:sldId id="280" r:id="rId20"/>
    <p:sldId id="302" r:id="rId21"/>
    <p:sldId id="355" r:id="rId22"/>
    <p:sldId id="349" r:id="rId23"/>
    <p:sldId id="276" r:id="rId24"/>
    <p:sldId id="267" r:id="rId25"/>
    <p:sldId id="268" r:id="rId26"/>
    <p:sldId id="269" r:id="rId27"/>
    <p:sldId id="270" r:id="rId28"/>
    <p:sldId id="281" r:id="rId29"/>
    <p:sldId id="271" r:id="rId30"/>
    <p:sldId id="272" r:id="rId31"/>
    <p:sldId id="312" r:id="rId32"/>
    <p:sldId id="313" r:id="rId33"/>
    <p:sldId id="314" r:id="rId34"/>
    <p:sldId id="315" r:id="rId35"/>
    <p:sldId id="316" r:id="rId36"/>
    <p:sldId id="317" r:id="rId37"/>
    <p:sldId id="286" r:id="rId38"/>
    <p:sldId id="287" r:id="rId39"/>
    <p:sldId id="288" r:id="rId40"/>
    <p:sldId id="289" r:id="rId41"/>
    <p:sldId id="318" r:id="rId42"/>
    <p:sldId id="319" r:id="rId43"/>
    <p:sldId id="320" r:id="rId44"/>
    <p:sldId id="294" r:id="rId45"/>
    <p:sldId id="321" r:id="rId46"/>
    <p:sldId id="322" r:id="rId47"/>
    <p:sldId id="297" r:id="rId48"/>
    <p:sldId id="323" r:id="rId49"/>
    <p:sldId id="324" r:id="rId50"/>
    <p:sldId id="325" r:id="rId51"/>
    <p:sldId id="326" r:id="rId52"/>
    <p:sldId id="327" r:id="rId53"/>
    <p:sldId id="328" r:id="rId54"/>
    <p:sldId id="304" r:id="rId55"/>
    <p:sldId id="274" r:id="rId56"/>
    <p:sldId id="361" r:id="rId57"/>
    <p:sldId id="362" r:id="rId58"/>
    <p:sldId id="363" r:id="rId59"/>
    <p:sldId id="360" r:id="rId60"/>
    <p:sldId id="303" r:id="rId61"/>
    <p:sldId id="256" r:id="rId62"/>
    <p:sldId id="292" r:id="rId63"/>
    <p:sldId id="329" r:id="rId64"/>
    <p:sldId id="307" r:id="rId65"/>
    <p:sldId id="308" r:id="rId66"/>
    <p:sldId id="309" r:id="rId67"/>
    <p:sldId id="310" r:id="rId68"/>
    <p:sldId id="311" r:id="rId69"/>
    <p:sldId id="306" r:id="rId70"/>
    <p:sldId id="273" r:id="rId71"/>
    <p:sldId id="353" r:id="rId72"/>
    <p:sldId id="285" r:id="rId73"/>
    <p:sldId id="283" r:id="rId74"/>
    <p:sldId id="284" r:id="rId75"/>
    <p:sldId id="352" r:id="rId76"/>
    <p:sldId id="356" r:id="rId77"/>
    <p:sldId id="357" r:id="rId78"/>
  </p:sldIdLst>
  <p:sldSz cx="9144000" cy="6858000" type="screen4x3"/>
  <p:notesSz cx="6985000" cy="9282113"/>
  <p:defaultTextStyle>
    <a:defPPr>
      <a:defRPr lang="en-US"/>
    </a:defPPr>
    <a:lvl1pPr algn="ctr" rtl="0" eaLnBrk="0" fontAlgn="base" hangingPunct="0">
      <a:spcBef>
        <a:spcPct val="0"/>
      </a:spcBef>
      <a:spcAft>
        <a:spcPct val="0"/>
      </a:spcAft>
      <a:defRPr b="1" kern="1200">
        <a:solidFill>
          <a:schemeClr val="hlink"/>
        </a:solidFill>
        <a:latin typeface="Arial" charset="0"/>
        <a:ea typeface="+mn-ea"/>
        <a:cs typeface="+mn-cs"/>
      </a:defRPr>
    </a:lvl1pPr>
    <a:lvl2pPr marL="457200" algn="ctr" rtl="0" eaLnBrk="0" fontAlgn="base" hangingPunct="0">
      <a:spcBef>
        <a:spcPct val="0"/>
      </a:spcBef>
      <a:spcAft>
        <a:spcPct val="0"/>
      </a:spcAft>
      <a:defRPr b="1" kern="1200">
        <a:solidFill>
          <a:schemeClr val="hlink"/>
        </a:solidFill>
        <a:latin typeface="Arial" charset="0"/>
        <a:ea typeface="+mn-ea"/>
        <a:cs typeface="+mn-cs"/>
      </a:defRPr>
    </a:lvl2pPr>
    <a:lvl3pPr marL="914400" algn="ctr" rtl="0" eaLnBrk="0" fontAlgn="base" hangingPunct="0">
      <a:spcBef>
        <a:spcPct val="0"/>
      </a:spcBef>
      <a:spcAft>
        <a:spcPct val="0"/>
      </a:spcAft>
      <a:defRPr b="1" kern="1200">
        <a:solidFill>
          <a:schemeClr val="hlink"/>
        </a:solidFill>
        <a:latin typeface="Arial" charset="0"/>
        <a:ea typeface="+mn-ea"/>
        <a:cs typeface="+mn-cs"/>
      </a:defRPr>
    </a:lvl3pPr>
    <a:lvl4pPr marL="1371600" algn="ctr" rtl="0" eaLnBrk="0" fontAlgn="base" hangingPunct="0">
      <a:spcBef>
        <a:spcPct val="0"/>
      </a:spcBef>
      <a:spcAft>
        <a:spcPct val="0"/>
      </a:spcAft>
      <a:defRPr b="1" kern="1200">
        <a:solidFill>
          <a:schemeClr val="hlink"/>
        </a:solidFill>
        <a:latin typeface="Arial" charset="0"/>
        <a:ea typeface="+mn-ea"/>
        <a:cs typeface="+mn-cs"/>
      </a:defRPr>
    </a:lvl4pPr>
    <a:lvl5pPr marL="1828800" algn="ctr" rtl="0" eaLnBrk="0" fontAlgn="base" hangingPunct="0">
      <a:spcBef>
        <a:spcPct val="0"/>
      </a:spcBef>
      <a:spcAft>
        <a:spcPct val="0"/>
      </a:spcAft>
      <a:defRPr b="1" kern="1200">
        <a:solidFill>
          <a:schemeClr val="hlink"/>
        </a:solidFill>
        <a:latin typeface="Arial" charset="0"/>
        <a:ea typeface="+mn-ea"/>
        <a:cs typeface="+mn-cs"/>
      </a:defRPr>
    </a:lvl5pPr>
    <a:lvl6pPr marL="2286000" algn="l" defTabSz="914400" rtl="0" eaLnBrk="1" latinLnBrk="0" hangingPunct="1">
      <a:defRPr b="1" kern="1200">
        <a:solidFill>
          <a:schemeClr val="hlink"/>
        </a:solidFill>
        <a:latin typeface="Arial" charset="0"/>
        <a:ea typeface="+mn-ea"/>
        <a:cs typeface="+mn-cs"/>
      </a:defRPr>
    </a:lvl6pPr>
    <a:lvl7pPr marL="2743200" algn="l" defTabSz="914400" rtl="0" eaLnBrk="1" latinLnBrk="0" hangingPunct="1">
      <a:defRPr b="1" kern="1200">
        <a:solidFill>
          <a:schemeClr val="hlink"/>
        </a:solidFill>
        <a:latin typeface="Arial" charset="0"/>
        <a:ea typeface="+mn-ea"/>
        <a:cs typeface="+mn-cs"/>
      </a:defRPr>
    </a:lvl7pPr>
    <a:lvl8pPr marL="3200400" algn="l" defTabSz="914400" rtl="0" eaLnBrk="1" latinLnBrk="0" hangingPunct="1">
      <a:defRPr b="1" kern="1200">
        <a:solidFill>
          <a:schemeClr val="hlink"/>
        </a:solidFill>
        <a:latin typeface="Arial" charset="0"/>
        <a:ea typeface="+mn-ea"/>
        <a:cs typeface="+mn-cs"/>
      </a:defRPr>
    </a:lvl8pPr>
    <a:lvl9pPr marL="3657600" algn="l" defTabSz="914400" rtl="0" eaLnBrk="1" latinLnBrk="0" hangingPunct="1">
      <a:defRPr b="1" kern="1200">
        <a:solidFill>
          <a:schemeClr val="hlink"/>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snapToGrid="0">
      <p:cViewPr>
        <p:scale>
          <a:sx n="66" d="100"/>
          <a:sy n="66" d="100"/>
        </p:scale>
        <p:origin x="-19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7938" y="-26988"/>
            <a:ext cx="3035301" cy="527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667" tIns="0" rIns="19667" bIns="0" numCol="1" anchor="t" anchorCtr="0" compatLnSpc="1">
            <a:prstTxWarp prst="textNoShape">
              <a:avLst/>
            </a:prstTxWarp>
          </a:bodyPr>
          <a:lstStyle>
            <a:lvl1pPr algn="l" defTabSz="908050">
              <a:defRPr sz="1000" b="0" i="1">
                <a:solidFill>
                  <a:schemeClr val="tx1"/>
                </a:solidFill>
              </a:defRPr>
            </a:lvl1pPr>
          </a:lstStyle>
          <a:p>
            <a:endParaRPr lang="en-US"/>
          </a:p>
        </p:txBody>
      </p:sp>
      <p:sp>
        <p:nvSpPr>
          <p:cNvPr id="3075" name="Rectangle 3"/>
          <p:cNvSpPr>
            <a:spLocks noGrp="1" noChangeArrowheads="1"/>
          </p:cNvSpPr>
          <p:nvPr>
            <p:ph type="dt" sz="quarter" idx="1"/>
          </p:nvPr>
        </p:nvSpPr>
        <p:spPr bwMode="auto">
          <a:xfrm>
            <a:off x="3957638" y="-26988"/>
            <a:ext cx="3035300" cy="527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667" tIns="0" rIns="19667" bIns="0" numCol="1" anchor="t" anchorCtr="0" compatLnSpc="1">
            <a:prstTxWarp prst="textNoShape">
              <a:avLst/>
            </a:prstTxWarp>
          </a:bodyPr>
          <a:lstStyle>
            <a:lvl1pPr algn="r" defTabSz="908050">
              <a:defRPr sz="1000" b="0" i="1">
                <a:solidFill>
                  <a:schemeClr val="tx1"/>
                </a:solidFill>
              </a:defRPr>
            </a:lvl1pPr>
          </a:lstStyle>
          <a:p>
            <a:fld id="{10515F97-0EA9-4438-9A22-EE6374125115}" type="datetime1">
              <a:rPr lang="en-US"/>
              <a:pPr/>
              <a:t>4/2/2012</a:t>
            </a:fld>
            <a:endParaRPr lang="en-US"/>
          </a:p>
        </p:txBody>
      </p:sp>
      <p:sp>
        <p:nvSpPr>
          <p:cNvPr id="3076" name="Rectangle 4"/>
          <p:cNvSpPr>
            <a:spLocks noGrp="1" noChangeArrowheads="1"/>
          </p:cNvSpPr>
          <p:nvPr>
            <p:ph type="ftr" sz="quarter" idx="2"/>
          </p:nvPr>
        </p:nvSpPr>
        <p:spPr bwMode="auto">
          <a:xfrm>
            <a:off x="-7938" y="8780463"/>
            <a:ext cx="3035301"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667" tIns="0" rIns="19667" bIns="0" numCol="1" anchor="b" anchorCtr="0" compatLnSpc="1">
            <a:prstTxWarp prst="textNoShape">
              <a:avLst/>
            </a:prstTxWarp>
          </a:bodyPr>
          <a:lstStyle>
            <a:lvl1pPr algn="l" defTabSz="908050">
              <a:defRPr sz="1000" b="0" i="1">
                <a:solidFill>
                  <a:schemeClr val="tx1"/>
                </a:solidFill>
              </a:defRPr>
            </a:lvl1pPr>
          </a:lstStyle>
          <a:p>
            <a:endParaRPr lang="en-US"/>
          </a:p>
        </p:txBody>
      </p:sp>
      <p:sp>
        <p:nvSpPr>
          <p:cNvPr id="3077" name="Rectangle 5"/>
          <p:cNvSpPr>
            <a:spLocks noGrp="1" noChangeArrowheads="1"/>
          </p:cNvSpPr>
          <p:nvPr>
            <p:ph type="sldNum" sz="quarter" idx="3"/>
          </p:nvPr>
        </p:nvSpPr>
        <p:spPr bwMode="auto">
          <a:xfrm>
            <a:off x="3957638" y="8780463"/>
            <a:ext cx="3035300"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667" tIns="0" rIns="19667" bIns="0" numCol="1" anchor="b" anchorCtr="0" compatLnSpc="1">
            <a:prstTxWarp prst="textNoShape">
              <a:avLst/>
            </a:prstTxWarp>
          </a:bodyPr>
          <a:lstStyle>
            <a:lvl1pPr algn="r" defTabSz="908050">
              <a:defRPr sz="1000" b="0" i="1">
                <a:solidFill>
                  <a:schemeClr val="tx1"/>
                </a:solidFill>
              </a:defRPr>
            </a:lvl1pPr>
          </a:lstStyle>
          <a:p>
            <a:fld id="{166A3EE6-4DC9-44E9-8285-9A53D6FFB1AA}" type="slidenum">
              <a:rPr lang="en-US"/>
              <a:pPr/>
              <a:t>‹#›</a:t>
            </a:fld>
            <a:endParaRPr lang="en-US"/>
          </a:p>
        </p:txBody>
      </p:sp>
    </p:spTree>
    <p:extLst>
      <p:ext uri="{BB962C8B-B14F-4D97-AF65-F5344CB8AC3E}">
        <p14:creationId xmlns:p14="http://schemas.microsoft.com/office/powerpoint/2010/main" val="6432835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588"/>
            <a:ext cx="3028950" cy="463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667" tIns="0" rIns="19667" bIns="0" numCol="1" anchor="t" anchorCtr="0" compatLnSpc="1">
            <a:prstTxWarp prst="textNoShape">
              <a:avLst/>
            </a:prstTxWarp>
          </a:bodyPr>
          <a:lstStyle>
            <a:lvl1pPr algn="l" defTabSz="908050">
              <a:defRPr sz="1000" b="0" i="1">
                <a:solidFill>
                  <a:schemeClr val="tx1"/>
                </a:solidFill>
                <a:latin typeface="Times New Roman" charset="0"/>
              </a:defRPr>
            </a:lvl1pPr>
          </a:lstStyle>
          <a:p>
            <a:endParaRPr lang="en-US"/>
          </a:p>
        </p:txBody>
      </p:sp>
      <p:sp>
        <p:nvSpPr>
          <p:cNvPr id="2051" name="Rectangle 3"/>
          <p:cNvSpPr>
            <a:spLocks noGrp="1" noChangeArrowheads="1"/>
          </p:cNvSpPr>
          <p:nvPr>
            <p:ph type="dt" idx="1"/>
          </p:nvPr>
        </p:nvSpPr>
        <p:spPr bwMode="auto">
          <a:xfrm>
            <a:off x="3956050" y="-1588"/>
            <a:ext cx="3028950" cy="463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667" tIns="0" rIns="19667" bIns="0" numCol="1" anchor="t" anchorCtr="0" compatLnSpc="1">
            <a:prstTxWarp prst="textNoShape">
              <a:avLst/>
            </a:prstTxWarp>
          </a:bodyPr>
          <a:lstStyle>
            <a:lvl1pPr algn="r" defTabSz="908050">
              <a:defRPr sz="1000" b="0" i="1">
                <a:solidFill>
                  <a:schemeClr val="tx1"/>
                </a:solidFill>
                <a:latin typeface="Times New Roman" charset="0"/>
              </a:defRPr>
            </a:lvl1pPr>
          </a:lstStyle>
          <a:p>
            <a:fld id="{DD9CB0DC-904F-4053-B9C9-E3F7BFB5D1AF}" type="datetime1">
              <a:rPr lang="en-US"/>
              <a:pPr/>
              <a:t>4/2/2012</a:t>
            </a:fld>
            <a:endParaRPr lang="en-US"/>
          </a:p>
        </p:txBody>
      </p:sp>
      <p:sp>
        <p:nvSpPr>
          <p:cNvPr id="2052" name="Rectangle 4"/>
          <p:cNvSpPr>
            <a:spLocks noChangeArrowheads="1" noTextEdit="1"/>
          </p:cNvSpPr>
          <p:nvPr>
            <p:ph type="sldImg" idx="2"/>
          </p:nvPr>
        </p:nvSpPr>
        <p:spPr bwMode="auto">
          <a:xfrm>
            <a:off x="1181100" y="701675"/>
            <a:ext cx="4624388"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3450" y="4408488"/>
            <a:ext cx="511810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20" tIns="45890" rIns="93420" bIns="4589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0" y="8818563"/>
            <a:ext cx="30289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667" tIns="0" rIns="19667" bIns="0" numCol="1" anchor="b" anchorCtr="0" compatLnSpc="1">
            <a:prstTxWarp prst="textNoShape">
              <a:avLst/>
            </a:prstTxWarp>
          </a:bodyPr>
          <a:lstStyle>
            <a:lvl1pPr algn="l" defTabSz="908050">
              <a:defRPr sz="1000" b="0" i="1">
                <a:solidFill>
                  <a:schemeClr val="tx1"/>
                </a:solidFill>
                <a:latin typeface="Times New Roman" charset="0"/>
              </a:defRPr>
            </a:lvl1pPr>
          </a:lstStyle>
          <a:p>
            <a:endParaRPr lang="en-US"/>
          </a:p>
        </p:txBody>
      </p:sp>
      <p:sp>
        <p:nvSpPr>
          <p:cNvPr id="2055" name="Rectangle 7"/>
          <p:cNvSpPr>
            <a:spLocks noGrp="1" noChangeArrowheads="1"/>
          </p:cNvSpPr>
          <p:nvPr>
            <p:ph type="sldNum" sz="quarter" idx="5"/>
          </p:nvPr>
        </p:nvSpPr>
        <p:spPr bwMode="auto">
          <a:xfrm>
            <a:off x="3956050" y="8818563"/>
            <a:ext cx="302895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667" tIns="0" rIns="19667" bIns="0" numCol="1" anchor="b" anchorCtr="0" compatLnSpc="1">
            <a:prstTxWarp prst="textNoShape">
              <a:avLst/>
            </a:prstTxWarp>
          </a:bodyPr>
          <a:lstStyle>
            <a:lvl1pPr algn="r" defTabSz="908050">
              <a:defRPr sz="1000" b="0" i="1">
                <a:solidFill>
                  <a:schemeClr val="tx1"/>
                </a:solidFill>
                <a:latin typeface="Times New Roman" charset="0"/>
              </a:defRPr>
            </a:lvl1pPr>
          </a:lstStyle>
          <a:p>
            <a:fld id="{5DF0E4EE-CF22-47EE-91E3-76251C5D818E}" type="slidenum">
              <a:rPr lang="en-US"/>
              <a:pPr/>
              <a:t>‹#›</a:t>
            </a:fld>
            <a:endParaRPr lang="en-US"/>
          </a:p>
        </p:txBody>
      </p:sp>
    </p:spTree>
    <p:extLst>
      <p:ext uri="{BB962C8B-B14F-4D97-AF65-F5344CB8AC3E}">
        <p14:creationId xmlns:p14="http://schemas.microsoft.com/office/powerpoint/2010/main" val="46389187"/>
      </p:ext>
    </p:extLst>
  </p:cSld>
  <p:clrMap bg1="lt1" tx1="dk1" bg2="lt2" tx2="dk2" accent1="accent1" accent2="accent2" accent3="accent3" accent4="accent4" accent5="accent5" accent6="accent6" hlink="hlink" folHlink="folHlink"/>
  <p:hf hdr="0" ftr="0"/>
  <p:notesStyle>
    <a:lvl1pPr algn="l" defTabSz="879475" rtl="0" eaLnBrk="0" fontAlgn="base" hangingPunct="0">
      <a:spcBef>
        <a:spcPct val="30000"/>
      </a:spcBef>
      <a:spcAft>
        <a:spcPct val="0"/>
      </a:spcAft>
      <a:defRPr sz="1200" kern="1200">
        <a:solidFill>
          <a:schemeClr val="tx1"/>
        </a:solidFill>
        <a:latin typeface="Times New Roman" charset="0"/>
        <a:ea typeface="+mn-ea"/>
        <a:cs typeface="+mn-cs"/>
      </a:defRPr>
    </a:lvl1pPr>
    <a:lvl2pPr marL="447675" algn="l" defTabSz="879475" rtl="0" eaLnBrk="0" fontAlgn="base" hangingPunct="0">
      <a:spcBef>
        <a:spcPct val="30000"/>
      </a:spcBef>
      <a:spcAft>
        <a:spcPct val="0"/>
      </a:spcAft>
      <a:defRPr sz="1200" kern="1200">
        <a:solidFill>
          <a:schemeClr val="tx1"/>
        </a:solidFill>
        <a:latin typeface="Times New Roman" charset="0"/>
        <a:ea typeface="+mn-ea"/>
        <a:cs typeface="+mn-cs"/>
      </a:defRPr>
    </a:lvl2pPr>
    <a:lvl3pPr marL="896938" algn="l" defTabSz="879475" rtl="0" eaLnBrk="0" fontAlgn="base" hangingPunct="0">
      <a:spcBef>
        <a:spcPct val="30000"/>
      </a:spcBef>
      <a:spcAft>
        <a:spcPct val="0"/>
      </a:spcAft>
      <a:defRPr sz="1200" kern="1200">
        <a:solidFill>
          <a:schemeClr val="tx1"/>
        </a:solidFill>
        <a:latin typeface="Times New Roman" charset="0"/>
        <a:ea typeface="+mn-ea"/>
        <a:cs typeface="+mn-cs"/>
      </a:defRPr>
    </a:lvl3pPr>
    <a:lvl4pPr marL="1344613" algn="l" defTabSz="879475" rtl="0" eaLnBrk="0" fontAlgn="base" hangingPunct="0">
      <a:spcBef>
        <a:spcPct val="30000"/>
      </a:spcBef>
      <a:spcAft>
        <a:spcPct val="0"/>
      </a:spcAft>
      <a:defRPr sz="1200" kern="1200">
        <a:solidFill>
          <a:schemeClr val="tx1"/>
        </a:solidFill>
        <a:latin typeface="Times New Roman" charset="0"/>
        <a:ea typeface="+mn-ea"/>
        <a:cs typeface="+mn-cs"/>
      </a:defRPr>
    </a:lvl4pPr>
    <a:lvl5pPr marL="1793875" algn="l" defTabSz="879475"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01ABA00F-271B-45A4-80CF-D554DEAE81DD}"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30F29EB7-B2B5-45FE-B77C-0F31351B0FB9}" type="slidenum">
              <a:rPr lang="en-US"/>
              <a:pPr/>
              <a:t>1</a:t>
            </a:fld>
            <a:endParaRPr lang="en-US"/>
          </a:p>
        </p:txBody>
      </p:sp>
      <p:sp>
        <p:nvSpPr>
          <p:cNvPr id="79874" name="Rectangle 2"/>
          <p:cNvSpPr>
            <a:spLocks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BDA4E12F-482C-41B4-8BA6-F74A89A231FB}"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A35981F6-6B1D-477D-B3C1-3EF8A3C159BC}" type="slidenum">
              <a:rPr lang="en-US"/>
              <a:pPr/>
              <a:t>10</a:t>
            </a:fld>
            <a:endParaRPr lang="en-US"/>
          </a:p>
        </p:txBody>
      </p:sp>
      <p:sp>
        <p:nvSpPr>
          <p:cNvPr id="89090" name="Rectangle 2"/>
          <p:cNvSpPr>
            <a:spLocks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A2952282-8479-47F4-80AC-00B675B6480D}"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04EAE3EE-51DC-41D3-BCCE-6C5DA40BD9F5}" type="slidenum">
              <a:rPr lang="en-US"/>
              <a:pPr/>
              <a:t>11</a:t>
            </a:fld>
            <a:endParaRPr lang="en-US"/>
          </a:p>
        </p:txBody>
      </p:sp>
      <p:sp>
        <p:nvSpPr>
          <p:cNvPr id="90114" name="Rectangle 2"/>
          <p:cNvSpPr>
            <a:spLocks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6885E6B7-58A8-44F4-8079-D2FDCB1C707F}"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417C6487-F46D-4B4D-8B04-9FB1130298F8}" type="slidenum">
              <a:rPr lang="en-US"/>
              <a:pPr/>
              <a:t>12</a:t>
            </a:fld>
            <a:endParaRPr lang="en-US"/>
          </a:p>
        </p:txBody>
      </p:sp>
      <p:sp>
        <p:nvSpPr>
          <p:cNvPr id="91138" name="Rectangle 2"/>
          <p:cNvSpPr>
            <a:spLocks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DD075D99-11A0-486F-9116-5A7C6107F85C}"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004DCFB9-95AB-4314-999F-AED98FF2C709}" type="slidenum">
              <a:rPr lang="en-US"/>
              <a:pPr/>
              <a:t>13</a:t>
            </a:fld>
            <a:endParaRPr lang="en-US"/>
          </a:p>
        </p:txBody>
      </p:sp>
      <p:sp>
        <p:nvSpPr>
          <p:cNvPr id="92162" name="Rectangle 2"/>
          <p:cNvSpPr>
            <a:spLocks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2FF22EEE-2692-4808-8730-FF242F55C0E2}"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D3CA51FA-7534-4B63-9C24-E79849D4A4E6}" type="slidenum">
              <a:rPr lang="en-US"/>
              <a:pPr/>
              <a:t>14</a:t>
            </a:fld>
            <a:endParaRPr lang="en-US"/>
          </a:p>
        </p:txBody>
      </p:sp>
      <p:sp>
        <p:nvSpPr>
          <p:cNvPr id="93186" name="Rectangle 2"/>
          <p:cNvSpPr>
            <a:spLocks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4089F38E-7E38-43D5-96BA-E5046147D7B9}"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8204418B-1A1B-4397-8055-A70EFE9CAC3C}" type="slidenum">
              <a:rPr lang="en-US"/>
              <a:pPr/>
              <a:t>15</a:t>
            </a:fld>
            <a:endParaRPr lang="en-US"/>
          </a:p>
        </p:txBody>
      </p:sp>
      <p:sp>
        <p:nvSpPr>
          <p:cNvPr id="94210" name="Rectangle 2"/>
          <p:cNvSpPr>
            <a:spLocks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2196258B-D24E-4DE2-BC12-C2F44303955D}"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4615EF0F-9071-4708-A5A8-DCC038F43A62}" type="slidenum">
              <a:rPr lang="en-US"/>
              <a:pPr/>
              <a:t>16</a:t>
            </a:fld>
            <a:endParaRPr lang="en-US"/>
          </a:p>
        </p:txBody>
      </p:sp>
      <p:sp>
        <p:nvSpPr>
          <p:cNvPr id="95234" name="Rectangle 2"/>
          <p:cNvSpPr>
            <a:spLocks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945E37DE-BE7A-4058-8F6C-380A342C1780}"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D7D2B2A7-478B-45C6-BF5F-95C7B8E50981}" type="slidenum">
              <a:rPr lang="en-US"/>
              <a:pPr/>
              <a:t>17</a:t>
            </a:fld>
            <a:endParaRPr lang="en-US"/>
          </a:p>
        </p:txBody>
      </p:sp>
      <p:sp>
        <p:nvSpPr>
          <p:cNvPr id="96258" name="Rectangle 2"/>
          <p:cNvSpPr>
            <a:spLocks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F6D4EA60-9431-4EE5-B60C-46E3811A6E00}"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09E8C5DC-323F-4FF9-B54A-286BC7316F91}" type="slidenum">
              <a:rPr lang="en-US"/>
              <a:pPr/>
              <a:t>18</a:t>
            </a:fld>
            <a:endParaRPr lang="en-US"/>
          </a:p>
        </p:txBody>
      </p:sp>
      <p:sp>
        <p:nvSpPr>
          <p:cNvPr id="97282" name="Rectangle 2"/>
          <p:cNvSpPr>
            <a:spLocks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1432E585-D4D4-4048-9B10-58FF93B2A54A}"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49B44F34-2C7F-4FC1-855F-98E2CDDFC356}" type="slidenum">
              <a:rPr lang="en-US"/>
              <a:pPr/>
              <a:t>19</a:t>
            </a:fld>
            <a:endParaRPr lang="en-US"/>
          </a:p>
        </p:txBody>
      </p:sp>
      <p:sp>
        <p:nvSpPr>
          <p:cNvPr id="98306" name="Rectangle 2"/>
          <p:cNvSpPr>
            <a:spLocks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BA98D58D-521E-4736-8CD7-C7E24B083FD3}"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0F38945E-5CB5-4117-8F11-F20D4397A45F}" type="slidenum">
              <a:rPr lang="en-US"/>
              <a:pPr/>
              <a:t>2</a:t>
            </a:fld>
            <a:endParaRPr lang="en-US"/>
          </a:p>
        </p:txBody>
      </p:sp>
      <p:sp>
        <p:nvSpPr>
          <p:cNvPr id="80898" name="Rectangle 2"/>
          <p:cNvSpPr>
            <a:spLocks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F8D9F5F9-7516-4415-8200-572580D2F19F}"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8B951930-F4F0-4669-BCFF-2665C0F0572A}" type="slidenum">
              <a:rPr lang="en-US"/>
              <a:pPr/>
              <a:t>20</a:t>
            </a:fld>
            <a:endParaRPr lang="en-US"/>
          </a:p>
        </p:txBody>
      </p:sp>
      <p:sp>
        <p:nvSpPr>
          <p:cNvPr id="99330" name="Rectangle 2"/>
          <p:cNvSpPr>
            <a:spLocks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A07B1508-7CD8-410F-AA5F-FBA55E1C662F}"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5FA26105-8A70-415D-9906-68E92A4F6D07}" type="slidenum">
              <a:rPr lang="en-US"/>
              <a:pPr/>
              <a:t>21</a:t>
            </a:fld>
            <a:endParaRPr lang="en-US"/>
          </a:p>
        </p:txBody>
      </p:sp>
      <p:sp>
        <p:nvSpPr>
          <p:cNvPr id="100354" name="Rectangle 2"/>
          <p:cNvSpPr>
            <a:spLocks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A1C4AB6D-C81D-48C7-9976-1A9D191B265C}"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C82ECD01-AFC5-4263-9EE8-6AF52837A17E}" type="slidenum">
              <a:rPr lang="en-US"/>
              <a:pPr/>
              <a:t>22</a:t>
            </a:fld>
            <a:endParaRPr lang="en-US"/>
          </a:p>
        </p:txBody>
      </p:sp>
      <p:sp>
        <p:nvSpPr>
          <p:cNvPr id="101378" name="Rectangle 2"/>
          <p:cNvSpPr>
            <a:spLocks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96A2002D-4834-4C80-8BBA-C2D002819C7C}"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54F95349-BFEE-442B-9734-5D3F1C11081D}" type="slidenum">
              <a:rPr lang="en-US"/>
              <a:pPr/>
              <a:t>23</a:t>
            </a:fld>
            <a:endParaRPr lang="en-US"/>
          </a:p>
        </p:txBody>
      </p:sp>
      <p:sp>
        <p:nvSpPr>
          <p:cNvPr id="102402" name="Rectangle 2"/>
          <p:cNvSpPr>
            <a:spLocks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D9F49066-9D9F-4A5F-A077-4AB371C6FFA9}"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B4CCCED1-7D21-4EC6-AC23-0874754667AF}" type="slidenum">
              <a:rPr lang="en-US"/>
              <a:pPr/>
              <a:t>24</a:t>
            </a:fld>
            <a:endParaRPr lang="en-US"/>
          </a:p>
        </p:txBody>
      </p:sp>
      <p:sp>
        <p:nvSpPr>
          <p:cNvPr id="103426" name="Rectangle 2"/>
          <p:cNvSpPr>
            <a:spLocks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E205850A-D78E-4C61-BC6B-5B52097A3985}"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53DC97D0-9FF1-4C80-8A6D-1CFAE5EE985F}" type="slidenum">
              <a:rPr lang="en-US"/>
              <a:pPr/>
              <a:t>25</a:t>
            </a:fld>
            <a:endParaRPr lang="en-US"/>
          </a:p>
        </p:txBody>
      </p:sp>
      <p:sp>
        <p:nvSpPr>
          <p:cNvPr id="104450" name="Rectangle 2"/>
          <p:cNvSpPr>
            <a:spLocks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02C42EF7-FBA7-4D49-84B5-1A7965C357D2}"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2E2E3BA1-0AC3-48D8-8D3F-7E78514C03AF}" type="slidenum">
              <a:rPr lang="en-US"/>
              <a:pPr/>
              <a:t>26</a:t>
            </a:fld>
            <a:endParaRPr lang="en-US"/>
          </a:p>
        </p:txBody>
      </p:sp>
      <p:sp>
        <p:nvSpPr>
          <p:cNvPr id="105474" name="Rectangle 2"/>
          <p:cNvSpPr>
            <a:spLocks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FF608A79-853D-4E22-9E1E-60E6A32DFD7C}"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96270C94-4A24-408D-8004-801708D7110F}" type="slidenum">
              <a:rPr lang="en-US"/>
              <a:pPr/>
              <a:t>27</a:t>
            </a:fld>
            <a:endParaRPr lang="en-US"/>
          </a:p>
        </p:txBody>
      </p:sp>
      <p:sp>
        <p:nvSpPr>
          <p:cNvPr id="106498" name="Rectangle 2"/>
          <p:cNvSpPr>
            <a:spLocks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C9F82CD3-B6D8-41B1-9FCD-B7295BE668A3}"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FEB71F73-90BD-4BAB-B9B9-95AF1F71014F}" type="slidenum">
              <a:rPr lang="en-US"/>
              <a:pPr/>
              <a:t>28</a:t>
            </a:fld>
            <a:endParaRPr lang="en-US"/>
          </a:p>
        </p:txBody>
      </p:sp>
      <p:sp>
        <p:nvSpPr>
          <p:cNvPr id="107522" name="Rectangle 2"/>
          <p:cNvSpPr>
            <a:spLocks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F0DC46DE-152C-4B6E-846B-C5837F5DACD3}"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C84669F6-9D27-4098-B868-3E2C8547AA24}" type="slidenum">
              <a:rPr lang="en-US"/>
              <a:pPr/>
              <a:t>29</a:t>
            </a:fld>
            <a:endParaRPr lang="en-US"/>
          </a:p>
        </p:txBody>
      </p:sp>
      <p:sp>
        <p:nvSpPr>
          <p:cNvPr id="108546" name="Rectangle 2"/>
          <p:cNvSpPr>
            <a:spLocks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EAF2B13C-BFC4-437B-8F26-3FB1B6C144C6}"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A580C5C0-576A-4462-81F1-C48D2B26E3D9}" type="slidenum">
              <a:rPr lang="en-US"/>
              <a:pPr/>
              <a:t>3</a:t>
            </a:fld>
            <a:endParaRPr lang="en-US"/>
          </a:p>
        </p:txBody>
      </p:sp>
      <p:sp>
        <p:nvSpPr>
          <p:cNvPr id="81922" name="Rectangle 2"/>
          <p:cNvSpPr>
            <a:spLocks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ED4F7B28-D3AA-4D40-8AAE-B84F048CB159}"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4F9FB07C-E86A-461B-AE17-D369D0676BD1}" type="slidenum">
              <a:rPr lang="en-US"/>
              <a:pPr/>
              <a:t>30</a:t>
            </a:fld>
            <a:endParaRPr lang="en-US"/>
          </a:p>
        </p:txBody>
      </p:sp>
      <p:sp>
        <p:nvSpPr>
          <p:cNvPr id="109570" name="Rectangle 2"/>
          <p:cNvSpPr>
            <a:spLocks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7D90B401-E6FA-48D8-86A1-DCB3ACF05737}"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4E28C667-1B51-4F62-9FCC-DD06EBFE5D56}" type="slidenum">
              <a:rPr lang="en-US"/>
              <a:pPr/>
              <a:t>31</a:t>
            </a:fld>
            <a:endParaRPr lang="en-US"/>
          </a:p>
        </p:txBody>
      </p:sp>
      <p:sp>
        <p:nvSpPr>
          <p:cNvPr id="110594" name="Rectangle 2"/>
          <p:cNvSpPr>
            <a:spLocks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2591248E-6F8A-43EA-A977-F94578DC32BD}"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324BDE9F-BFE4-4FA6-9C0B-362BF6388571}" type="slidenum">
              <a:rPr lang="en-US"/>
              <a:pPr/>
              <a:t>32</a:t>
            </a:fld>
            <a:endParaRPr lang="en-US"/>
          </a:p>
        </p:txBody>
      </p:sp>
      <p:sp>
        <p:nvSpPr>
          <p:cNvPr id="111618" name="Rectangle 2"/>
          <p:cNvSpPr>
            <a:spLocks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C183C658-BE71-4A77-B58D-1B55EAEF1EDE}"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D6B715FE-B0BA-494C-BDF8-66B8B9BD17E3}" type="slidenum">
              <a:rPr lang="en-US"/>
              <a:pPr/>
              <a:t>33</a:t>
            </a:fld>
            <a:endParaRPr lang="en-US"/>
          </a:p>
        </p:txBody>
      </p:sp>
      <p:sp>
        <p:nvSpPr>
          <p:cNvPr id="112642" name="Rectangle 2"/>
          <p:cNvSpPr>
            <a:spLocks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E301811E-09DC-40D9-88A4-2CF7D9D60D56}"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D7C84CEA-A37E-4235-BC6C-818489688235}" type="slidenum">
              <a:rPr lang="en-US"/>
              <a:pPr/>
              <a:t>34</a:t>
            </a:fld>
            <a:endParaRPr lang="en-US"/>
          </a:p>
        </p:txBody>
      </p:sp>
      <p:sp>
        <p:nvSpPr>
          <p:cNvPr id="113666" name="Rectangle 2"/>
          <p:cNvSpPr>
            <a:spLocks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7AB5A063-F384-4094-BFC8-1E027078F65D}"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80D92EB9-D43B-43FE-B810-D075405CF6A5}" type="slidenum">
              <a:rPr lang="en-US"/>
              <a:pPr/>
              <a:t>35</a:t>
            </a:fld>
            <a:endParaRPr lang="en-US"/>
          </a:p>
        </p:txBody>
      </p:sp>
      <p:sp>
        <p:nvSpPr>
          <p:cNvPr id="114690" name="Rectangle 2"/>
          <p:cNvSpPr>
            <a:spLocks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716FF956-3A80-40A8-B7C5-FB87CB56D813}"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A62AACCB-A2A5-44C8-A182-92A43F7F8CC1}" type="slidenum">
              <a:rPr lang="en-US"/>
              <a:pPr/>
              <a:t>36</a:t>
            </a:fld>
            <a:endParaRPr lang="en-US"/>
          </a:p>
        </p:txBody>
      </p:sp>
      <p:sp>
        <p:nvSpPr>
          <p:cNvPr id="115714" name="Rectangle 2"/>
          <p:cNvSpPr>
            <a:spLocks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536B809A-A7A8-41CD-954B-D6DB9BA564E3}"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9D6811A6-EE71-46E0-9320-C1113845596C}" type="slidenum">
              <a:rPr lang="en-US"/>
              <a:pPr/>
              <a:t>37</a:t>
            </a:fld>
            <a:endParaRPr lang="en-US"/>
          </a:p>
        </p:txBody>
      </p:sp>
      <p:sp>
        <p:nvSpPr>
          <p:cNvPr id="116738" name="Rectangle 2"/>
          <p:cNvSpPr>
            <a:spLocks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9B045236-92FB-4169-90EC-BB1394AF1917}"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7D00F6C2-4AD3-40A3-8D2B-9158E1B481EC}" type="slidenum">
              <a:rPr lang="en-US"/>
              <a:pPr/>
              <a:t>38</a:t>
            </a:fld>
            <a:endParaRPr lang="en-US"/>
          </a:p>
        </p:txBody>
      </p:sp>
      <p:sp>
        <p:nvSpPr>
          <p:cNvPr id="117762" name="Rectangle 2"/>
          <p:cNvSpPr>
            <a:spLocks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ED4BD5B2-6A51-40B1-9140-2C5751871A73}"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14C908A9-18E8-45F5-9407-81CD77E7223D}" type="slidenum">
              <a:rPr lang="en-US"/>
              <a:pPr/>
              <a:t>39</a:t>
            </a:fld>
            <a:endParaRPr lang="en-US"/>
          </a:p>
        </p:txBody>
      </p:sp>
      <p:sp>
        <p:nvSpPr>
          <p:cNvPr id="118786" name="Rectangle 2"/>
          <p:cNvSpPr>
            <a:spLocks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D44357BB-FAA5-4144-8ACA-7D83FB1215C1}"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1E1EE34C-5E25-4BF2-8E8F-631D81838040}" type="slidenum">
              <a:rPr lang="en-US"/>
              <a:pPr/>
              <a:t>4</a:t>
            </a:fld>
            <a:endParaRPr lang="en-US"/>
          </a:p>
        </p:txBody>
      </p:sp>
      <p:sp>
        <p:nvSpPr>
          <p:cNvPr id="82946" name="Rectangle 2"/>
          <p:cNvSpPr>
            <a:spLocks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A011F7C9-1CA5-4DE4-981E-5A61B67CE768}"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4078A7F5-6B1F-44C0-A381-64418C90C650}" type="slidenum">
              <a:rPr lang="en-US"/>
              <a:pPr/>
              <a:t>40</a:t>
            </a:fld>
            <a:endParaRPr lang="en-US"/>
          </a:p>
        </p:txBody>
      </p:sp>
      <p:sp>
        <p:nvSpPr>
          <p:cNvPr id="119810" name="Rectangle 2"/>
          <p:cNvSpPr>
            <a:spLocks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9027997B-FD55-4D1C-8B8A-0892792B19B2}"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944B5887-494A-4C9D-826C-B4D2E6391F25}" type="slidenum">
              <a:rPr lang="en-US"/>
              <a:pPr/>
              <a:t>41</a:t>
            </a:fld>
            <a:endParaRPr lang="en-US"/>
          </a:p>
        </p:txBody>
      </p:sp>
      <p:sp>
        <p:nvSpPr>
          <p:cNvPr id="120834" name="Rectangle 2"/>
          <p:cNvSpPr>
            <a:spLocks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7C375FB8-B84B-4477-8E24-5BE1B033640E}"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8371115B-1556-4955-BC0D-1EE8E949F05F}" type="slidenum">
              <a:rPr lang="en-US"/>
              <a:pPr/>
              <a:t>42</a:t>
            </a:fld>
            <a:endParaRPr lang="en-US"/>
          </a:p>
        </p:txBody>
      </p:sp>
      <p:sp>
        <p:nvSpPr>
          <p:cNvPr id="121858" name="Rectangle 2"/>
          <p:cNvSpPr>
            <a:spLocks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E3DD4DD1-4A1F-4A3F-9C54-99F227E67EB6}"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07D16171-2CEB-4CB5-A026-FD9521B57363}" type="slidenum">
              <a:rPr lang="en-US"/>
              <a:pPr/>
              <a:t>43</a:t>
            </a:fld>
            <a:endParaRPr lang="en-US"/>
          </a:p>
        </p:txBody>
      </p:sp>
      <p:sp>
        <p:nvSpPr>
          <p:cNvPr id="122882" name="Rectangle 2"/>
          <p:cNvSpPr>
            <a:spLocks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CE793EC3-8609-4C87-B6EF-5A7F84CA4C9E}"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BD7072F4-5BEF-401B-ADEF-A25FA30403C6}" type="slidenum">
              <a:rPr lang="en-US"/>
              <a:pPr/>
              <a:t>44</a:t>
            </a:fld>
            <a:endParaRPr lang="en-US"/>
          </a:p>
        </p:txBody>
      </p:sp>
      <p:sp>
        <p:nvSpPr>
          <p:cNvPr id="123906" name="Rectangle 2"/>
          <p:cNvSpPr>
            <a:spLocks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AAB13FBC-54B4-48A8-908C-B39A3415C909}"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99FA93CA-1C51-4CCF-BD4A-749B4211A3E5}" type="slidenum">
              <a:rPr lang="en-US"/>
              <a:pPr/>
              <a:t>45</a:t>
            </a:fld>
            <a:endParaRPr lang="en-US"/>
          </a:p>
        </p:txBody>
      </p:sp>
      <p:sp>
        <p:nvSpPr>
          <p:cNvPr id="124930" name="Rectangle 2"/>
          <p:cNvSpPr>
            <a:spLocks noChangeArrowheads="1" noTextEdit="1"/>
          </p:cNvSpPr>
          <p:nvPr>
            <p:ph type="sldImg"/>
          </p:nvPr>
        </p:nvSpPr>
        <p:spPr>
          <a:ln/>
        </p:spPr>
      </p:sp>
      <p:sp>
        <p:nvSpPr>
          <p:cNvPr id="124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2FDAD124-5CDC-4E93-AE46-D4DF2B7A1B97}"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CF5D6F65-0F66-4B60-A5B0-2E1DBA463230}" type="slidenum">
              <a:rPr lang="en-US"/>
              <a:pPr/>
              <a:t>46</a:t>
            </a:fld>
            <a:endParaRPr lang="en-US"/>
          </a:p>
        </p:txBody>
      </p:sp>
      <p:sp>
        <p:nvSpPr>
          <p:cNvPr id="125954" name="Rectangle 2"/>
          <p:cNvSpPr>
            <a:spLocks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9386A19D-159B-4D9B-8EF0-D7FED7FE37A2}"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6F9E69D3-F192-47BF-B4DF-C4E2B5026728}" type="slidenum">
              <a:rPr lang="en-US"/>
              <a:pPr/>
              <a:t>47</a:t>
            </a:fld>
            <a:endParaRPr lang="en-US"/>
          </a:p>
        </p:txBody>
      </p:sp>
      <p:sp>
        <p:nvSpPr>
          <p:cNvPr id="126978" name="Rectangle 2"/>
          <p:cNvSpPr>
            <a:spLocks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31D515BA-49F0-47A4-9472-71E1D4EE7595}"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726FB402-3740-4636-A3F6-FE113A7CC9D4}" type="slidenum">
              <a:rPr lang="en-US"/>
              <a:pPr/>
              <a:t>48</a:t>
            </a:fld>
            <a:endParaRPr lang="en-US"/>
          </a:p>
        </p:txBody>
      </p:sp>
      <p:sp>
        <p:nvSpPr>
          <p:cNvPr id="128002" name="Rectangle 2"/>
          <p:cNvSpPr>
            <a:spLocks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B5D7015E-1448-4EDB-A970-8288F2E2A661}"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47D05CB0-6839-4B77-9EC8-7C984BE8D8FF}" type="slidenum">
              <a:rPr lang="en-US"/>
              <a:pPr/>
              <a:t>49</a:t>
            </a:fld>
            <a:endParaRPr lang="en-US"/>
          </a:p>
        </p:txBody>
      </p:sp>
      <p:sp>
        <p:nvSpPr>
          <p:cNvPr id="129026" name="Rectangle 2"/>
          <p:cNvSpPr>
            <a:spLocks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EB194811-632C-48C7-ADB0-0D2E6BAE3964}"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974BD8A8-4D7E-4A2C-A65C-8BDB664138D7}" type="slidenum">
              <a:rPr lang="en-US"/>
              <a:pPr/>
              <a:t>5</a:t>
            </a:fld>
            <a:endParaRPr lang="en-US"/>
          </a:p>
        </p:txBody>
      </p:sp>
      <p:sp>
        <p:nvSpPr>
          <p:cNvPr id="83970" name="Rectangle 2"/>
          <p:cNvSpPr>
            <a:spLocks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AFC125FE-1C2B-4A15-BA62-466D4730E7D4}"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38247450-B966-426C-8204-B4492C81162B}" type="slidenum">
              <a:rPr lang="en-US"/>
              <a:pPr/>
              <a:t>50</a:t>
            </a:fld>
            <a:endParaRPr lang="en-US"/>
          </a:p>
        </p:txBody>
      </p:sp>
      <p:sp>
        <p:nvSpPr>
          <p:cNvPr id="130050" name="Rectangle 2"/>
          <p:cNvSpPr>
            <a:spLocks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0780E367-7569-4949-A242-7C90DC6B5E89}"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B33745DD-17DF-4062-A6BD-9667A963636A}" type="slidenum">
              <a:rPr lang="en-US"/>
              <a:pPr/>
              <a:t>51</a:t>
            </a:fld>
            <a:endParaRPr lang="en-US"/>
          </a:p>
        </p:txBody>
      </p:sp>
      <p:sp>
        <p:nvSpPr>
          <p:cNvPr id="131074" name="Rectangle 2"/>
          <p:cNvSpPr>
            <a:spLocks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9C7A1776-27E1-41BB-92FD-32ECA8C0C93B}"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9F515B53-9E8B-4108-B170-4DB60B0D72DD}" type="slidenum">
              <a:rPr lang="en-US"/>
              <a:pPr/>
              <a:t>52</a:t>
            </a:fld>
            <a:endParaRPr lang="en-US"/>
          </a:p>
        </p:txBody>
      </p:sp>
      <p:sp>
        <p:nvSpPr>
          <p:cNvPr id="132098" name="Rectangle 2"/>
          <p:cNvSpPr>
            <a:spLocks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90A815F2-95EA-4510-B920-7501E7CAD63B}"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8F7043A2-133D-4455-BCCD-0B02B70ED0A8}" type="slidenum">
              <a:rPr lang="en-US"/>
              <a:pPr/>
              <a:t>53</a:t>
            </a:fld>
            <a:endParaRPr lang="en-US"/>
          </a:p>
        </p:txBody>
      </p:sp>
      <p:sp>
        <p:nvSpPr>
          <p:cNvPr id="133122" name="Rectangle 2"/>
          <p:cNvSpPr>
            <a:spLocks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8B2492B5-632A-46DF-AF4B-C2740E8FA79D}"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58594EB2-D12C-4E0E-B101-584C2F633268}" type="slidenum">
              <a:rPr lang="en-US"/>
              <a:pPr/>
              <a:t>54</a:t>
            </a:fld>
            <a:endParaRPr lang="en-US"/>
          </a:p>
        </p:txBody>
      </p:sp>
      <p:sp>
        <p:nvSpPr>
          <p:cNvPr id="134146" name="Rectangle 2"/>
          <p:cNvSpPr>
            <a:spLocks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3A451F61-B0FA-45D5-8480-7D6D0C6C6731}"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5563FB5C-9FDA-482F-B7DA-BFB5915536DE}" type="slidenum">
              <a:rPr lang="en-US"/>
              <a:pPr/>
              <a:t>55</a:t>
            </a:fld>
            <a:endParaRPr lang="en-US"/>
          </a:p>
        </p:txBody>
      </p:sp>
      <p:sp>
        <p:nvSpPr>
          <p:cNvPr id="135170" name="Rectangle 2"/>
          <p:cNvSpPr>
            <a:spLocks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62447079-C016-4983-8F54-BC6FD3F35E8B}"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262AC893-498C-4E0F-BC12-1F9BBE7055C1}" type="slidenum">
              <a:rPr lang="en-US"/>
              <a:pPr/>
              <a:t>56</a:t>
            </a:fld>
            <a:endParaRPr lang="en-US"/>
          </a:p>
        </p:txBody>
      </p:sp>
      <p:sp>
        <p:nvSpPr>
          <p:cNvPr id="157698" name="Rectangle 2"/>
          <p:cNvSpPr>
            <a:spLocks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DFE0F5FE-8F00-49C6-897D-EBA3933EBDE6}"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E14AF8EA-77D3-4F51-8FE5-298B35225B54}" type="slidenum">
              <a:rPr lang="en-US"/>
              <a:pPr/>
              <a:t>57</a:t>
            </a:fld>
            <a:endParaRPr lang="en-US"/>
          </a:p>
        </p:txBody>
      </p:sp>
      <p:sp>
        <p:nvSpPr>
          <p:cNvPr id="160770" name="Rectangle 2"/>
          <p:cNvSpPr>
            <a:spLocks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3776661C-83F0-4B24-8951-8B0CF8998EED}"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35BE32DE-A8F1-40DF-B938-2A65A67922F5}" type="slidenum">
              <a:rPr lang="en-US"/>
              <a:pPr/>
              <a:t>58</a:t>
            </a:fld>
            <a:endParaRPr lang="en-US"/>
          </a:p>
        </p:txBody>
      </p:sp>
      <p:sp>
        <p:nvSpPr>
          <p:cNvPr id="161794" name="Rectangle 2"/>
          <p:cNvSpPr>
            <a:spLocks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73A9E503-664C-47C2-8F5D-4A90DDBA6449}"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9823730E-5DAF-4E7A-BE6D-3A4CA7D31316}" type="slidenum">
              <a:rPr lang="en-US"/>
              <a:pPr/>
              <a:t>59</a:t>
            </a:fld>
            <a:endParaRPr lang="en-US"/>
          </a:p>
        </p:txBody>
      </p:sp>
      <p:sp>
        <p:nvSpPr>
          <p:cNvPr id="136194" name="Rectangle 2"/>
          <p:cNvSpPr>
            <a:spLocks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237F22AE-ABE1-4F4C-99BB-63F9A2AE3CE7}"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DCEDB1C5-8B71-42EC-A1CA-233012920BFA}" type="slidenum">
              <a:rPr lang="en-US"/>
              <a:pPr/>
              <a:t>6</a:t>
            </a:fld>
            <a:endParaRPr lang="en-US"/>
          </a:p>
        </p:txBody>
      </p:sp>
      <p:sp>
        <p:nvSpPr>
          <p:cNvPr id="84994" name="Rectangle 2"/>
          <p:cNvSpPr>
            <a:spLocks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FF630EE2-07B7-418F-B3DA-DBBAADE6F73C}"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9D347D69-FC57-4482-9A53-F2DF86D25ADB}" type="slidenum">
              <a:rPr lang="en-US"/>
              <a:pPr/>
              <a:t>60</a:t>
            </a:fld>
            <a:endParaRPr lang="en-US"/>
          </a:p>
        </p:txBody>
      </p:sp>
      <p:sp>
        <p:nvSpPr>
          <p:cNvPr id="137218" name="Rectangle 2"/>
          <p:cNvSpPr>
            <a:spLocks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D6348913-8E8B-490C-82A5-7EF593702444}"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6947E4F4-5D35-476D-BCA1-E6A15C42359F}" type="slidenum">
              <a:rPr lang="en-US"/>
              <a:pPr/>
              <a:t>61</a:t>
            </a:fld>
            <a:endParaRPr lang="en-US"/>
          </a:p>
        </p:txBody>
      </p:sp>
      <p:sp>
        <p:nvSpPr>
          <p:cNvPr id="138242" name="Rectangle 2"/>
          <p:cNvSpPr>
            <a:spLocks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96C648F2-E773-4C71-AC9A-66AB971AC7C6}"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A71603C0-BBCC-4ABB-9C23-9ABCE7EC6FC4}" type="slidenum">
              <a:rPr lang="en-US"/>
              <a:pPr/>
              <a:t>62</a:t>
            </a:fld>
            <a:endParaRPr lang="en-US"/>
          </a:p>
        </p:txBody>
      </p:sp>
      <p:sp>
        <p:nvSpPr>
          <p:cNvPr id="139266" name="Rectangle 2"/>
          <p:cNvSpPr>
            <a:spLocks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B72FBAB6-96F5-438F-AC4D-892A80B43FBF}"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050F5481-26E8-4D42-8A1C-3084D6A70047}" type="slidenum">
              <a:rPr lang="en-US"/>
              <a:pPr/>
              <a:t>63</a:t>
            </a:fld>
            <a:endParaRPr lang="en-US"/>
          </a:p>
        </p:txBody>
      </p:sp>
      <p:sp>
        <p:nvSpPr>
          <p:cNvPr id="140290" name="Rectangle 2"/>
          <p:cNvSpPr>
            <a:spLocks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D0C6FB62-E92A-4463-A3D7-7F9B6E70F903}"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B3CD86B9-32C9-41FB-B6BB-57CAD45F1388}" type="slidenum">
              <a:rPr lang="en-US"/>
              <a:pPr/>
              <a:t>64</a:t>
            </a:fld>
            <a:endParaRPr lang="en-US"/>
          </a:p>
        </p:txBody>
      </p:sp>
      <p:sp>
        <p:nvSpPr>
          <p:cNvPr id="141314" name="Rectangle 2"/>
          <p:cNvSpPr>
            <a:spLocks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F5553070-4ABD-405D-9CF9-6890B9C01177}"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4D782592-ADB2-414D-B551-A22D402CEC94}" type="slidenum">
              <a:rPr lang="en-US"/>
              <a:pPr/>
              <a:t>65</a:t>
            </a:fld>
            <a:endParaRPr lang="en-US"/>
          </a:p>
        </p:txBody>
      </p:sp>
      <p:sp>
        <p:nvSpPr>
          <p:cNvPr id="142338" name="Rectangle 2"/>
          <p:cNvSpPr>
            <a:spLocks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9BC30501-D309-42F2-AC5D-864FDF81483F}"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BEA8E398-347C-4064-8128-663B6AF45294}" type="slidenum">
              <a:rPr lang="en-US"/>
              <a:pPr/>
              <a:t>66</a:t>
            </a:fld>
            <a:endParaRPr lang="en-US"/>
          </a:p>
        </p:txBody>
      </p:sp>
      <p:sp>
        <p:nvSpPr>
          <p:cNvPr id="143362" name="Rectangle 2"/>
          <p:cNvSpPr>
            <a:spLocks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792008F2-B4B2-4E66-88A8-BB10A4DC6395}"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201DE3BC-7ECD-4A8C-8801-9C7214DD269B}" type="slidenum">
              <a:rPr lang="en-US"/>
              <a:pPr/>
              <a:t>67</a:t>
            </a:fld>
            <a:endParaRPr lang="en-US"/>
          </a:p>
        </p:txBody>
      </p:sp>
      <p:sp>
        <p:nvSpPr>
          <p:cNvPr id="144386" name="Rectangle 2"/>
          <p:cNvSpPr>
            <a:spLocks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2B956916-FC3F-47D1-8C49-9793B3D769A6}"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DE6428D4-967C-437E-AB17-9CFCE0155A5F}" type="slidenum">
              <a:rPr lang="en-US"/>
              <a:pPr/>
              <a:t>68</a:t>
            </a:fld>
            <a:endParaRPr lang="en-US"/>
          </a:p>
        </p:txBody>
      </p:sp>
      <p:sp>
        <p:nvSpPr>
          <p:cNvPr id="145410" name="Rectangle 2"/>
          <p:cNvSpPr>
            <a:spLocks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E929B3E2-9367-4DDF-8AC6-E411DE2C25E8}"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95A88834-BE0D-4647-B011-341CCD15BFFC}" type="slidenum">
              <a:rPr lang="en-US"/>
              <a:pPr/>
              <a:t>69</a:t>
            </a:fld>
            <a:endParaRPr lang="en-US"/>
          </a:p>
        </p:txBody>
      </p:sp>
      <p:sp>
        <p:nvSpPr>
          <p:cNvPr id="146434" name="Rectangle 2"/>
          <p:cNvSpPr>
            <a:spLocks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B681C057-10D7-42DF-B412-BAF816E3DE30}"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2DD936F1-3580-43B5-9178-4F3F10DB08F9}" type="slidenum">
              <a:rPr lang="en-US"/>
              <a:pPr/>
              <a:t>7</a:t>
            </a:fld>
            <a:endParaRPr lang="en-US"/>
          </a:p>
        </p:txBody>
      </p:sp>
      <p:sp>
        <p:nvSpPr>
          <p:cNvPr id="86018" name="Rectangle 2"/>
          <p:cNvSpPr>
            <a:spLocks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1F70BE09-5F59-4F36-9309-F9F0A96A96C0}"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9EE34C6C-DF8E-4F92-B212-FDCDACF88F04}" type="slidenum">
              <a:rPr lang="en-US"/>
              <a:pPr/>
              <a:t>70</a:t>
            </a:fld>
            <a:endParaRPr lang="en-US"/>
          </a:p>
        </p:txBody>
      </p:sp>
      <p:sp>
        <p:nvSpPr>
          <p:cNvPr id="147458" name="Rectangle 2"/>
          <p:cNvSpPr>
            <a:spLocks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CC715A42-A048-4DCD-B2E0-55FD4BB4FF2B}"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76D56306-E10B-4620-9668-EF863E71F3EE}" type="slidenum">
              <a:rPr lang="en-US"/>
              <a:pPr/>
              <a:t>71</a:t>
            </a:fld>
            <a:endParaRPr lang="en-US"/>
          </a:p>
        </p:txBody>
      </p:sp>
      <p:sp>
        <p:nvSpPr>
          <p:cNvPr id="148482" name="Rectangle 2"/>
          <p:cNvSpPr>
            <a:spLocks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45BB5347-415C-4D73-B1AF-A65F447A4F3B}"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EC531BC6-9B92-4411-892C-DFD3B229AC88}" type="slidenum">
              <a:rPr lang="en-US"/>
              <a:pPr/>
              <a:t>72</a:t>
            </a:fld>
            <a:endParaRPr lang="en-US"/>
          </a:p>
        </p:txBody>
      </p:sp>
      <p:sp>
        <p:nvSpPr>
          <p:cNvPr id="149506" name="Rectangle 2"/>
          <p:cNvSpPr>
            <a:spLocks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2C5894EC-AEFC-42EC-B50C-EBF512D1D2D9}"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52A9F27C-8E3C-45F3-A91B-08D0FAE251C9}" type="slidenum">
              <a:rPr lang="en-US"/>
              <a:pPr/>
              <a:t>73</a:t>
            </a:fld>
            <a:endParaRPr lang="en-US"/>
          </a:p>
        </p:txBody>
      </p:sp>
      <p:sp>
        <p:nvSpPr>
          <p:cNvPr id="150530" name="Rectangle 2"/>
          <p:cNvSpPr>
            <a:spLocks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ACA15389-8381-4B68-98E9-7B17CF9BF091}"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16E7520B-7135-4C1A-9EE9-EF0BA1B5B40C}" type="slidenum">
              <a:rPr lang="en-US"/>
              <a:pPr/>
              <a:t>74</a:t>
            </a:fld>
            <a:endParaRPr lang="en-US"/>
          </a:p>
        </p:txBody>
      </p:sp>
      <p:sp>
        <p:nvSpPr>
          <p:cNvPr id="151554" name="Rectangle 2"/>
          <p:cNvSpPr>
            <a:spLocks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62FC0D30-2F85-487F-8792-3CEFFF2F1F3C}"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B68D39C2-D2A5-49FB-98D9-DB91925B7F9B}" type="slidenum">
              <a:rPr lang="en-US"/>
              <a:pPr/>
              <a:t>75</a:t>
            </a:fld>
            <a:endParaRPr lang="en-US"/>
          </a:p>
        </p:txBody>
      </p:sp>
      <p:sp>
        <p:nvSpPr>
          <p:cNvPr id="152578" name="Rectangle 2"/>
          <p:cNvSpPr>
            <a:spLocks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6C356788-AE1E-48A6-B1C7-FBE3638AD87E}"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77822C5F-A093-4E6B-8558-2A15C57D265B}" type="slidenum">
              <a:rPr lang="en-US"/>
              <a:pPr/>
              <a:t>76</a:t>
            </a:fld>
            <a:endParaRPr lang="en-US"/>
          </a:p>
        </p:txBody>
      </p:sp>
      <p:sp>
        <p:nvSpPr>
          <p:cNvPr id="153602" name="Rectangle 2"/>
          <p:cNvSpPr>
            <a:spLocks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E60FA6CA-3903-46AB-826F-82A3EE9AD06B}"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76E1F306-410C-44E5-A5DC-08B4440833C4}" type="slidenum">
              <a:rPr lang="en-US"/>
              <a:pPr/>
              <a:t>77</a:t>
            </a:fld>
            <a:endParaRPr lang="en-US"/>
          </a:p>
        </p:txBody>
      </p:sp>
      <p:sp>
        <p:nvSpPr>
          <p:cNvPr id="154626" name="Rectangle 2"/>
          <p:cNvSpPr>
            <a:spLocks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E6DA2926-D944-490E-8013-B80A245B67D6}"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DE6B6836-6459-492C-9608-D5978C7868B5}" type="slidenum">
              <a:rPr lang="en-US"/>
              <a:pPr/>
              <a:t>8</a:t>
            </a:fld>
            <a:endParaRPr lang="en-US"/>
          </a:p>
        </p:txBody>
      </p:sp>
      <p:sp>
        <p:nvSpPr>
          <p:cNvPr id="87042" name="Rectangle 2"/>
          <p:cNvSpPr>
            <a:spLocks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3398D8FD-5B0C-4362-8DFD-69738915B84A}" type="datetime1">
              <a:rPr lang="en-US"/>
              <a:pPr/>
              <a:t>4/2/2012</a:t>
            </a:fld>
            <a:endParaRPr lang="en-US"/>
          </a:p>
        </p:txBody>
      </p:sp>
      <p:sp>
        <p:nvSpPr>
          <p:cNvPr id="7" name="Rectangle 7"/>
          <p:cNvSpPr>
            <a:spLocks noGrp="1" noChangeArrowheads="1"/>
          </p:cNvSpPr>
          <p:nvPr>
            <p:ph type="sldNum" sz="quarter" idx="5"/>
          </p:nvPr>
        </p:nvSpPr>
        <p:spPr>
          <a:ln/>
        </p:spPr>
        <p:txBody>
          <a:bodyPr/>
          <a:lstStyle/>
          <a:p>
            <a:fld id="{8B441348-7DB3-4EA0-832A-3413B28CEF00}" type="slidenum">
              <a:rPr lang="en-US"/>
              <a:pPr/>
              <a:t>9</a:t>
            </a:fld>
            <a:endParaRPr lang="en-US"/>
          </a:p>
        </p:txBody>
      </p:sp>
      <p:sp>
        <p:nvSpPr>
          <p:cNvPr id="88066" name="Rectangle 2"/>
          <p:cNvSpPr>
            <a:spLocks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72DB4CE5-5939-443B-AEDA-F3E76AF4DE31}" type="datetime1">
              <a:rPr lang="en-US"/>
              <a:pPr/>
              <a:t>4/2/2012</a:t>
            </a:fld>
            <a:endParaRPr lang="en-US"/>
          </a:p>
        </p:txBody>
      </p:sp>
      <p:sp>
        <p:nvSpPr>
          <p:cNvPr id="5" name="Footer Placeholder 4"/>
          <p:cNvSpPr>
            <a:spLocks noGrp="1"/>
          </p:cNvSpPr>
          <p:nvPr>
            <p:ph type="ftr" sz="quarter" idx="11"/>
          </p:nvPr>
        </p:nvSpPr>
        <p:spPr/>
        <p:txBody>
          <a:bodyPr/>
          <a:lstStyle>
            <a:lvl1pPr>
              <a:defRPr/>
            </a:lvl1pPr>
          </a:lstStyle>
          <a:p>
            <a:r>
              <a:rPr lang="en-US"/>
              <a:t>C. Edward Chow</a:t>
            </a:r>
          </a:p>
        </p:txBody>
      </p:sp>
      <p:sp>
        <p:nvSpPr>
          <p:cNvPr id="6" name="Slide Number Placeholder 5"/>
          <p:cNvSpPr>
            <a:spLocks noGrp="1"/>
          </p:cNvSpPr>
          <p:nvPr>
            <p:ph type="sldNum" sz="quarter" idx="12"/>
          </p:nvPr>
        </p:nvSpPr>
        <p:spPr/>
        <p:txBody>
          <a:bodyPr/>
          <a:lstStyle>
            <a:lvl4pPr lvl="3">
              <a:defRPr/>
            </a:lvl4pPr>
          </a:lstStyle>
          <a:p>
            <a:pPr lvl="3"/>
            <a:r>
              <a:rPr lang="en-US"/>
              <a:t>Network Measurement  Page </a:t>
            </a:r>
            <a:fld id="{A0FAF9AB-4D0E-4528-B251-DCFE93A221A9}" type="slidenum">
              <a:rPr lang="en-US"/>
              <a:pPr lvl="3"/>
              <a:t>‹#›</a:t>
            </a:fld>
            <a:endParaRPr lang="en-US"/>
          </a:p>
        </p:txBody>
      </p:sp>
    </p:spTree>
    <p:extLst>
      <p:ext uri="{BB962C8B-B14F-4D97-AF65-F5344CB8AC3E}">
        <p14:creationId xmlns:p14="http://schemas.microsoft.com/office/powerpoint/2010/main" val="1390679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F4D333B-B911-4689-9CB5-DED39D7375DE}" type="datetime1">
              <a:rPr lang="en-US"/>
              <a:pPr/>
              <a:t>4/2/2012</a:t>
            </a:fld>
            <a:endParaRPr lang="en-US"/>
          </a:p>
        </p:txBody>
      </p:sp>
      <p:sp>
        <p:nvSpPr>
          <p:cNvPr id="5" name="Footer Placeholder 4"/>
          <p:cNvSpPr>
            <a:spLocks noGrp="1"/>
          </p:cNvSpPr>
          <p:nvPr>
            <p:ph type="ftr" sz="quarter" idx="11"/>
          </p:nvPr>
        </p:nvSpPr>
        <p:spPr/>
        <p:txBody>
          <a:bodyPr/>
          <a:lstStyle>
            <a:lvl1pPr>
              <a:defRPr/>
            </a:lvl1pPr>
          </a:lstStyle>
          <a:p>
            <a:r>
              <a:rPr lang="en-US"/>
              <a:t>C. Edward Chow</a:t>
            </a:r>
          </a:p>
        </p:txBody>
      </p:sp>
      <p:sp>
        <p:nvSpPr>
          <p:cNvPr id="6" name="Slide Number Placeholder 5"/>
          <p:cNvSpPr>
            <a:spLocks noGrp="1"/>
          </p:cNvSpPr>
          <p:nvPr>
            <p:ph type="sldNum" sz="quarter" idx="12"/>
          </p:nvPr>
        </p:nvSpPr>
        <p:spPr/>
        <p:txBody>
          <a:bodyPr/>
          <a:lstStyle>
            <a:lvl4pPr lvl="3">
              <a:defRPr/>
            </a:lvl4pPr>
          </a:lstStyle>
          <a:p>
            <a:pPr lvl="3"/>
            <a:r>
              <a:rPr lang="en-US"/>
              <a:t>Network Measurement  Page </a:t>
            </a:r>
            <a:fld id="{C98797EE-19AA-40B0-9042-233DA114EFF5}" type="slidenum">
              <a:rPr lang="en-US"/>
              <a:pPr lvl="3"/>
              <a:t>‹#›</a:t>
            </a:fld>
            <a:endParaRPr lang="en-US"/>
          </a:p>
        </p:txBody>
      </p:sp>
    </p:spTree>
    <p:extLst>
      <p:ext uri="{BB962C8B-B14F-4D97-AF65-F5344CB8AC3E}">
        <p14:creationId xmlns:p14="http://schemas.microsoft.com/office/powerpoint/2010/main" val="2502222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45C15D9-7110-4B4A-9DD4-822C98D47BA7}" type="datetime1">
              <a:rPr lang="en-US"/>
              <a:pPr/>
              <a:t>4/2/2012</a:t>
            </a:fld>
            <a:endParaRPr lang="en-US"/>
          </a:p>
        </p:txBody>
      </p:sp>
      <p:sp>
        <p:nvSpPr>
          <p:cNvPr id="5" name="Footer Placeholder 4"/>
          <p:cNvSpPr>
            <a:spLocks noGrp="1"/>
          </p:cNvSpPr>
          <p:nvPr>
            <p:ph type="ftr" sz="quarter" idx="11"/>
          </p:nvPr>
        </p:nvSpPr>
        <p:spPr/>
        <p:txBody>
          <a:bodyPr/>
          <a:lstStyle>
            <a:lvl1pPr>
              <a:defRPr/>
            </a:lvl1pPr>
          </a:lstStyle>
          <a:p>
            <a:r>
              <a:rPr lang="en-US"/>
              <a:t>C. Edward Chow</a:t>
            </a:r>
          </a:p>
        </p:txBody>
      </p:sp>
      <p:sp>
        <p:nvSpPr>
          <p:cNvPr id="6" name="Slide Number Placeholder 5"/>
          <p:cNvSpPr>
            <a:spLocks noGrp="1"/>
          </p:cNvSpPr>
          <p:nvPr>
            <p:ph type="sldNum" sz="quarter" idx="12"/>
          </p:nvPr>
        </p:nvSpPr>
        <p:spPr/>
        <p:txBody>
          <a:bodyPr/>
          <a:lstStyle>
            <a:lvl4pPr lvl="3">
              <a:defRPr/>
            </a:lvl4pPr>
          </a:lstStyle>
          <a:p>
            <a:pPr lvl="3"/>
            <a:r>
              <a:rPr lang="en-US"/>
              <a:t>Network Measurement  Page </a:t>
            </a:r>
            <a:fld id="{03A08748-318D-49AE-B93C-6C8B5D69DEB1}" type="slidenum">
              <a:rPr lang="en-US"/>
              <a:pPr lvl="3"/>
              <a:t>‹#›</a:t>
            </a:fld>
            <a:endParaRPr lang="en-US"/>
          </a:p>
        </p:txBody>
      </p:sp>
    </p:spTree>
    <p:extLst>
      <p:ext uri="{BB962C8B-B14F-4D97-AF65-F5344CB8AC3E}">
        <p14:creationId xmlns:p14="http://schemas.microsoft.com/office/powerpoint/2010/main" val="1595519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7198853-69D4-45F6-9DDA-9443233FEAD7}" type="datetime1">
              <a:rPr lang="en-US"/>
              <a:pPr/>
              <a:t>4/2/2012</a:t>
            </a:fld>
            <a:endParaRPr lang="en-US"/>
          </a:p>
        </p:txBody>
      </p:sp>
      <p:sp>
        <p:nvSpPr>
          <p:cNvPr id="5" name="Footer Placeholder 4"/>
          <p:cNvSpPr>
            <a:spLocks noGrp="1"/>
          </p:cNvSpPr>
          <p:nvPr>
            <p:ph type="ftr" sz="quarter" idx="11"/>
          </p:nvPr>
        </p:nvSpPr>
        <p:spPr/>
        <p:txBody>
          <a:bodyPr/>
          <a:lstStyle>
            <a:lvl1pPr>
              <a:defRPr/>
            </a:lvl1pPr>
          </a:lstStyle>
          <a:p>
            <a:r>
              <a:rPr lang="en-US"/>
              <a:t>C. Edward Chow</a:t>
            </a:r>
          </a:p>
        </p:txBody>
      </p:sp>
      <p:sp>
        <p:nvSpPr>
          <p:cNvPr id="6" name="Slide Number Placeholder 5"/>
          <p:cNvSpPr>
            <a:spLocks noGrp="1"/>
          </p:cNvSpPr>
          <p:nvPr>
            <p:ph type="sldNum" sz="quarter" idx="12"/>
          </p:nvPr>
        </p:nvSpPr>
        <p:spPr/>
        <p:txBody>
          <a:bodyPr/>
          <a:lstStyle>
            <a:lvl4pPr lvl="3">
              <a:defRPr/>
            </a:lvl4pPr>
          </a:lstStyle>
          <a:p>
            <a:pPr lvl="3"/>
            <a:r>
              <a:rPr lang="en-US"/>
              <a:t>Network Measurement  Page </a:t>
            </a:r>
            <a:fld id="{44A3DBFB-F1CA-4CAE-8204-254982C11757}" type="slidenum">
              <a:rPr lang="en-US"/>
              <a:pPr lvl="3"/>
              <a:t>‹#›</a:t>
            </a:fld>
            <a:endParaRPr lang="en-US"/>
          </a:p>
        </p:txBody>
      </p:sp>
    </p:spTree>
    <p:extLst>
      <p:ext uri="{BB962C8B-B14F-4D97-AF65-F5344CB8AC3E}">
        <p14:creationId xmlns:p14="http://schemas.microsoft.com/office/powerpoint/2010/main" val="2714053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BD82BEB-E1D9-4789-9D07-D6AC030ABC94}" type="datetime1">
              <a:rPr lang="en-US"/>
              <a:pPr/>
              <a:t>4/2/2012</a:t>
            </a:fld>
            <a:endParaRPr lang="en-US"/>
          </a:p>
        </p:txBody>
      </p:sp>
      <p:sp>
        <p:nvSpPr>
          <p:cNvPr id="5" name="Footer Placeholder 4"/>
          <p:cNvSpPr>
            <a:spLocks noGrp="1"/>
          </p:cNvSpPr>
          <p:nvPr>
            <p:ph type="ftr" sz="quarter" idx="11"/>
          </p:nvPr>
        </p:nvSpPr>
        <p:spPr/>
        <p:txBody>
          <a:bodyPr/>
          <a:lstStyle>
            <a:lvl1pPr>
              <a:defRPr/>
            </a:lvl1pPr>
          </a:lstStyle>
          <a:p>
            <a:r>
              <a:rPr lang="en-US"/>
              <a:t>C. Edward Chow</a:t>
            </a:r>
          </a:p>
        </p:txBody>
      </p:sp>
      <p:sp>
        <p:nvSpPr>
          <p:cNvPr id="6" name="Slide Number Placeholder 5"/>
          <p:cNvSpPr>
            <a:spLocks noGrp="1"/>
          </p:cNvSpPr>
          <p:nvPr>
            <p:ph type="sldNum" sz="quarter" idx="12"/>
          </p:nvPr>
        </p:nvSpPr>
        <p:spPr/>
        <p:txBody>
          <a:bodyPr/>
          <a:lstStyle>
            <a:lvl4pPr lvl="3">
              <a:defRPr/>
            </a:lvl4pPr>
          </a:lstStyle>
          <a:p>
            <a:pPr lvl="3"/>
            <a:r>
              <a:rPr lang="en-US"/>
              <a:t>Network Measurement  Page </a:t>
            </a:r>
            <a:fld id="{6035D501-1A5D-49B4-BA62-4F5854DB6D8F}" type="slidenum">
              <a:rPr lang="en-US"/>
              <a:pPr lvl="3"/>
              <a:t>‹#›</a:t>
            </a:fld>
            <a:endParaRPr lang="en-US"/>
          </a:p>
        </p:txBody>
      </p:sp>
    </p:spTree>
    <p:extLst>
      <p:ext uri="{BB962C8B-B14F-4D97-AF65-F5344CB8AC3E}">
        <p14:creationId xmlns:p14="http://schemas.microsoft.com/office/powerpoint/2010/main" val="3021948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F335CFF1-642B-4458-9E61-0A09385936FB}" type="datetime1">
              <a:rPr lang="en-US"/>
              <a:pPr/>
              <a:t>4/2/2012</a:t>
            </a:fld>
            <a:endParaRPr lang="en-US"/>
          </a:p>
        </p:txBody>
      </p:sp>
      <p:sp>
        <p:nvSpPr>
          <p:cNvPr id="6" name="Footer Placeholder 5"/>
          <p:cNvSpPr>
            <a:spLocks noGrp="1"/>
          </p:cNvSpPr>
          <p:nvPr>
            <p:ph type="ftr" sz="quarter" idx="11"/>
          </p:nvPr>
        </p:nvSpPr>
        <p:spPr/>
        <p:txBody>
          <a:bodyPr/>
          <a:lstStyle>
            <a:lvl1pPr>
              <a:defRPr/>
            </a:lvl1pPr>
          </a:lstStyle>
          <a:p>
            <a:r>
              <a:rPr lang="en-US"/>
              <a:t>C. Edward Chow</a:t>
            </a:r>
          </a:p>
        </p:txBody>
      </p:sp>
      <p:sp>
        <p:nvSpPr>
          <p:cNvPr id="7" name="Slide Number Placeholder 6"/>
          <p:cNvSpPr>
            <a:spLocks noGrp="1"/>
          </p:cNvSpPr>
          <p:nvPr>
            <p:ph type="sldNum" sz="quarter" idx="12"/>
          </p:nvPr>
        </p:nvSpPr>
        <p:spPr/>
        <p:txBody>
          <a:bodyPr/>
          <a:lstStyle>
            <a:lvl4pPr lvl="3">
              <a:defRPr/>
            </a:lvl4pPr>
          </a:lstStyle>
          <a:p>
            <a:pPr lvl="3"/>
            <a:r>
              <a:rPr lang="en-US"/>
              <a:t>Network Measurement  Page </a:t>
            </a:r>
            <a:fld id="{F9218222-B296-4B4F-AF00-32550A340AFE}" type="slidenum">
              <a:rPr lang="en-US"/>
              <a:pPr lvl="3"/>
              <a:t>‹#›</a:t>
            </a:fld>
            <a:endParaRPr lang="en-US"/>
          </a:p>
        </p:txBody>
      </p:sp>
    </p:spTree>
    <p:extLst>
      <p:ext uri="{BB962C8B-B14F-4D97-AF65-F5344CB8AC3E}">
        <p14:creationId xmlns:p14="http://schemas.microsoft.com/office/powerpoint/2010/main" val="128806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21739F12-9831-4617-92D4-C217C2E29961}" type="datetime1">
              <a:rPr lang="en-US"/>
              <a:pPr/>
              <a:t>4/2/2012</a:t>
            </a:fld>
            <a:endParaRPr lang="en-US"/>
          </a:p>
        </p:txBody>
      </p:sp>
      <p:sp>
        <p:nvSpPr>
          <p:cNvPr id="8" name="Footer Placeholder 7"/>
          <p:cNvSpPr>
            <a:spLocks noGrp="1"/>
          </p:cNvSpPr>
          <p:nvPr>
            <p:ph type="ftr" sz="quarter" idx="11"/>
          </p:nvPr>
        </p:nvSpPr>
        <p:spPr/>
        <p:txBody>
          <a:bodyPr/>
          <a:lstStyle>
            <a:lvl1pPr>
              <a:defRPr/>
            </a:lvl1pPr>
          </a:lstStyle>
          <a:p>
            <a:r>
              <a:rPr lang="en-US"/>
              <a:t>C. Edward Chow</a:t>
            </a:r>
          </a:p>
        </p:txBody>
      </p:sp>
      <p:sp>
        <p:nvSpPr>
          <p:cNvPr id="9" name="Slide Number Placeholder 8"/>
          <p:cNvSpPr>
            <a:spLocks noGrp="1"/>
          </p:cNvSpPr>
          <p:nvPr>
            <p:ph type="sldNum" sz="quarter" idx="12"/>
          </p:nvPr>
        </p:nvSpPr>
        <p:spPr/>
        <p:txBody>
          <a:bodyPr/>
          <a:lstStyle>
            <a:lvl4pPr lvl="3">
              <a:defRPr/>
            </a:lvl4pPr>
          </a:lstStyle>
          <a:p>
            <a:pPr lvl="3"/>
            <a:r>
              <a:rPr lang="en-US"/>
              <a:t>Network Measurement  Page </a:t>
            </a:r>
            <a:fld id="{39900C76-B36E-43FD-9A0D-DBD998353D78}" type="slidenum">
              <a:rPr lang="en-US"/>
              <a:pPr lvl="3"/>
              <a:t>‹#›</a:t>
            </a:fld>
            <a:endParaRPr lang="en-US"/>
          </a:p>
        </p:txBody>
      </p:sp>
    </p:spTree>
    <p:extLst>
      <p:ext uri="{BB962C8B-B14F-4D97-AF65-F5344CB8AC3E}">
        <p14:creationId xmlns:p14="http://schemas.microsoft.com/office/powerpoint/2010/main" val="1967691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249FEEC9-3735-4452-99C5-68C5808D97C1}" type="datetime1">
              <a:rPr lang="en-US"/>
              <a:pPr/>
              <a:t>4/2/2012</a:t>
            </a:fld>
            <a:endParaRPr lang="en-US"/>
          </a:p>
        </p:txBody>
      </p:sp>
      <p:sp>
        <p:nvSpPr>
          <p:cNvPr id="4" name="Footer Placeholder 3"/>
          <p:cNvSpPr>
            <a:spLocks noGrp="1"/>
          </p:cNvSpPr>
          <p:nvPr>
            <p:ph type="ftr" sz="quarter" idx="11"/>
          </p:nvPr>
        </p:nvSpPr>
        <p:spPr/>
        <p:txBody>
          <a:bodyPr/>
          <a:lstStyle>
            <a:lvl1pPr>
              <a:defRPr/>
            </a:lvl1pPr>
          </a:lstStyle>
          <a:p>
            <a:r>
              <a:rPr lang="en-US"/>
              <a:t>C. Edward Chow</a:t>
            </a:r>
          </a:p>
        </p:txBody>
      </p:sp>
      <p:sp>
        <p:nvSpPr>
          <p:cNvPr id="5" name="Slide Number Placeholder 4"/>
          <p:cNvSpPr>
            <a:spLocks noGrp="1"/>
          </p:cNvSpPr>
          <p:nvPr>
            <p:ph type="sldNum" sz="quarter" idx="12"/>
          </p:nvPr>
        </p:nvSpPr>
        <p:spPr/>
        <p:txBody>
          <a:bodyPr/>
          <a:lstStyle>
            <a:lvl4pPr lvl="3">
              <a:defRPr/>
            </a:lvl4pPr>
          </a:lstStyle>
          <a:p>
            <a:pPr lvl="3"/>
            <a:r>
              <a:rPr lang="en-US"/>
              <a:t>Network Measurement  Page </a:t>
            </a:r>
            <a:fld id="{760681A5-7915-48B4-94D9-986FD81BF83D}" type="slidenum">
              <a:rPr lang="en-US"/>
              <a:pPr lvl="3"/>
              <a:t>‹#›</a:t>
            </a:fld>
            <a:endParaRPr lang="en-US"/>
          </a:p>
        </p:txBody>
      </p:sp>
    </p:spTree>
    <p:extLst>
      <p:ext uri="{BB962C8B-B14F-4D97-AF65-F5344CB8AC3E}">
        <p14:creationId xmlns:p14="http://schemas.microsoft.com/office/powerpoint/2010/main" val="2787619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35869E9-7F10-4E4D-93FD-60F7B51D046C}" type="datetime1">
              <a:rPr lang="en-US"/>
              <a:pPr/>
              <a:t>4/2/2012</a:t>
            </a:fld>
            <a:endParaRPr lang="en-US"/>
          </a:p>
        </p:txBody>
      </p:sp>
      <p:sp>
        <p:nvSpPr>
          <p:cNvPr id="3" name="Footer Placeholder 2"/>
          <p:cNvSpPr>
            <a:spLocks noGrp="1"/>
          </p:cNvSpPr>
          <p:nvPr>
            <p:ph type="ftr" sz="quarter" idx="11"/>
          </p:nvPr>
        </p:nvSpPr>
        <p:spPr/>
        <p:txBody>
          <a:bodyPr/>
          <a:lstStyle>
            <a:lvl1pPr>
              <a:defRPr/>
            </a:lvl1pPr>
          </a:lstStyle>
          <a:p>
            <a:r>
              <a:rPr lang="en-US"/>
              <a:t>C. Edward Chow</a:t>
            </a:r>
          </a:p>
        </p:txBody>
      </p:sp>
      <p:sp>
        <p:nvSpPr>
          <p:cNvPr id="4" name="Slide Number Placeholder 3"/>
          <p:cNvSpPr>
            <a:spLocks noGrp="1"/>
          </p:cNvSpPr>
          <p:nvPr>
            <p:ph type="sldNum" sz="quarter" idx="12"/>
          </p:nvPr>
        </p:nvSpPr>
        <p:spPr/>
        <p:txBody>
          <a:bodyPr/>
          <a:lstStyle>
            <a:lvl4pPr lvl="3">
              <a:defRPr/>
            </a:lvl4pPr>
          </a:lstStyle>
          <a:p>
            <a:pPr lvl="3"/>
            <a:r>
              <a:rPr lang="en-US"/>
              <a:t>Network Measurement  Page </a:t>
            </a:r>
            <a:fld id="{6F0D1391-F621-4C3B-B0D6-9DE5F52868EA}" type="slidenum">
              <a:rPr lang="en-US"/>
              <a:pPr lvl="3"/>
              <a:t>‹#›</a:t>
            </a:fld>
            <a:endParaRPr lang="en-US"/>
          </a:p>
        </p:txBody>
      </p:sp>
    </p:spTree>
    <p:extLst>
      <p:ext uri="{BB962C8B-B14F-4D97-AF65-F5344CB8AC3E}">
        <p14:creationId xmlns:p14="http://schemas.microsoft.com/office/powerpoint/2010/main" val="2685834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019BC4E-B799-420B-9DF3-CFBF1AF0CB09}" type="datetime1">
              <a:rPr lang="en-US"/>
              <a:pPr/>
              <a:t>4/2/2012</a:t>
            </a:fld>
            <a:endParaRPr lang="en-US"/>
          </a:p>
        </p:txBody>
      </p:sp>
      <p:sp>
        <p:nvSpPr>
          <p:cNvPr id="6" name="Footer Placeholder 5"/>
          <p:cNvSpPr>
            <a:spLocks noGrp="1"/>
          </p:cNvSpPr>
          <p:nvPr>
            <p:ph type="ftr" sz="quarter" idx="11"/>
          </p:nvPr>
        </p:nvSpPr>
        <p:spPr/>
        <p:txBody>
          <a:bodyPr/>
          <a:lstStyle>
            <a:lvl1pPr>
              <a:defRPr/>
            </a:lvl1pPr>
          </a:lstStyle>
          <a:p>
            <a:r>
              <a:rPr lang="en-US"/>
              <a:t>C. Edward Chow</a:t>
            </a:r>
          </a:p>
        </p:txBody>
      </p:sp>
      <p:sp>
        <p:nvSpPr>
          <p:cNvPr id="7" name="Slide Number Placeholder 6"/>
          <p:cNvSpPr>
            <a:spLocks noGrp="1"/>
          </p:cNvSpPr>
          <p:nvPr>
            <p:ph type="sldNum" sz="quarter" idx="12"/>
          </p:nvPr>
        </p:nvSpPr>
        <p:spPr/>
        <p:txBody>
          <a:bodyPr/>
          <a:lstStyle>
            <a:lvl4pPr lvl="3">
              <a:defRPr/>
            </a:lvl4pPr>
          </a:lstStyle>
          <a:p>
            <a:pPr lvl="3"/>
            <a:r>
              <a:rPr lang="en-US"/>
              <a:t>Network Measurement  Page </a:t>
            </a:r>
            <a:fld id="{F3106981-ABD7-48B7-8269-600C8E51D8CD}" type="slidenum">
              <a:rPr lang="en-US"/>
              <a:pPr lvl="3"/>
              <a:t>‹#›</a:t>
            </a:fld>
            <a:endParaRPr lang="en-US"/>
          </a:p>
        </p:txBody>
      </p:sp>
    </p:spTree>
    <p:extLst>
      <p:ext uri="{BB962C8B-B14F-4D97-AF65-F5344CB8AC3E}">
        <p14:creationId xmlns:p14="http://schemas.microsoft.com/office/powerpoint/2010/main" val="2380304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48FFC69A-2A09-4A7C-9121-58D68FC4C9DB}" type="datetime1">
              <a:rPr lang="en-US"/>
              <a:pPr/>
              <a:t>4/2/2012</a:t>
            </a:fld>
            <a:endParaRPr lang="en-US"/>
          </a:p>
        </p:txBody>
      </p:sp>
      <p:sp>
        <p:nvSpPr>
          <p:cNvPr id="6" name="Footer Placeholder 5"/>
          <p:cNvSpPr>
            <a:spLocks noGrp="1"/>
          </p:cNvSpPr>
          <p:nvPr>
            <p:ph type="ftr" sz="quarter" idx="11"/>
          </p:nvPr>
        </p:nvSpPr>
        <p:spPr/>
        <p:txBody>
          <a:bodyPr/>
          <a:lstStyle>
            <a:lvl1pPr>
              <a:defRPr/>
            </a:lvl1pPr>
          </a:lstStyle>
          <a:p>
            <a:r>
              <a:rPr lang="en-US"/>
              <a:t>C. Edward Chow</a:t>
            </a:r>
          </a:p>
        </p:txBody>
      </p:sp>
      <p:sp>
        <p:nvSpPr>
          <p:cNvPr id="7" name="Slide Number Placeholder 6"/>
          <p:cNvSpPr>
            <a:spLocks noGrp="1"/>
          </p:cNvSpPr>
          <p:nvPr>
            <p:ph type="sldNum" sz="quarter" idx="12"/>
          </p:nvPr>
        </p:nvSpPr>
        <p:spPr/>
        <p:txBody>
          <a:bodyPr/>
          <a:lstStyle>
            <a:lvl4pPr lvl="3">
              <a:defRPr/>
            </a:lvl4pPr>
          </a:lstStyle>
          <a:p>
            <a:pPr lvl="3"/>
            <a:r>
              <a:rPr lang="en-US"/>
              <a:t>Network Measurement  Page </a:t>
            </a:r>
            <a:fld id="{D28B289E-65DB-4A09-AE90-04336482D99E}" type="slidenum">
              <a:rPr lang="en-US"/>
              <a:pPr lvl="3"/>
              <a:t>‹#›</a:t>
            </a:fld>
            <a:endParaRPr lang="en-US"/>
          </a:p>
        </p:txBody>
      </p:sp>
    </p:spTree>
    <p:extLst>
      <p:ext uri="{BB962C8B-B14F-4D97-AF65-F5344CB8AC3E}">
        <p14:creationId xmlns:p14="http://schemas.microsoft.com/office/powerpoint/2010/main" val="2096530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69804"/>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l">
              <a:defRPr sz="1400" b="0">
                <a:solidFill>
                  <a:schemeClr val="tx1"/>
                </a:solidFill>
              </a:defRPr>
            </a:lvl1pPr>
          </a:lstStyle>
          <a:p>
            <a:fld id="{F68D3E18-452C-4B6C-AC13-C29FA8757CF6}" type="datetime1">
              <a:rPr lang="en-US"/>
              <a:pPr/>
              <a:t>4/2/2012</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b="0">
                <a:solidFill>
                  <a:schemeClr val="tx1"/>
                </a:solidFill>
              </a:defRPr>
            </a:lvl1pPr>
          </a:lstStyle>
          <a:p>
            <a:r>
              <a:rPr lang="en-US"/>
              <a:t>C. Edward Chow</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4pPr marL="342900" lvl="3" algn="r">
              <a:defRPr sz="1400" b="0">
                <a:solidFill>
                  <a:schemeClr val="tx1"/>
                </a:solidFill>
              </a:defRPr>
            </a:lvl4pPr>
          </a:lstStyle>
          <a:p>
            <a:pPr lvl="3"/>
            <a:r>
              <a:rPr lang="en-US"/>
              <a:t>Network Measurement  Page </a:t>
            </a:r>
            <a:fld id="{A3DC3299-A836-4FA0-87A8-B6E619C778AD}" type="slidenum">
              <a:rPr lang="en-US"/>
              <a:pPr lvl="3"/>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9.wmf"/><Relationship Id="rId4" Type="http://schemas.openxmlformats.org/officeDocument/2006/relationships/oleObject" Target="../embeddings/oleObject1.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9.xml"/><Relationship Id="rId1" Type="http://schemas.openxmlformats.org/officeDocument/2006/relationships/slideLayout" Target="../slideLayouts/slideLayout6.xml"/><Relationship Id="rId5" Type="http://schemas.openxmlformats.org/officeDocument/2006/relationships/image" Target="../media/image16.png"/><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72.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73.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74.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F297AF5-9982-403A-9B08-12E984C357FC}" type="datetime1">
              <a:rPr lang="en-US"/>
              <a:pPr/>
              <a:t>4/2/2012</a:t>
            </a:fld>
            <a:endParaRPr lang="en-US"/>
          </a:p>
        </p:txBody>
      </p:sp>
      <p:sp>
        <p:nvSpPr>
          <p:cNvPr id="4" name="Footer Placeholder 3"/>
          <p:cNvSpPr>
            <a:spLocks noGrp="1"/>
          </p:cNvSpPr>
          <p:nvPr>
            <p:ph type="ftr" sz="quarter" idx="11"/>
          </p:nvPr>
        </p:nvSpPr>
        <p:spPr/>
        <p:txBody>
          <a:bodyPr/>
          <a:lstStyle/>
          <a:p>
            <a:r>
              <a:rPr lang="en-US"/>
              <a:t>C. Edward Chow</a:t>
            </a:r>
          </a:p>
        </p:txBody>
      </p:sp>
      <p:sp>
        <p:nvSpPr>
          <p:cNvPr id="5" name="Slide Number Placeholder 4"/>
          <p:cNvSpPr>
            <a:spLocks noGrp="1"/>
          </p:cNvSpPr>
          <p:nvPr>
            <p:ph type="sldNum" sz="quarter" idx="12"/>
          </p:nvPr>
        </p:nvSpPr>
        <p:spPr/>
        <p:txBody>
          <a:bodyPr/>
          <a:lstStyle/>
          <a:p>
            <a:pPr lvl="3"/>
            <a:r>
              <a:rPr lang="en-US"/>
              <a:t>Network Measurement  Page </a:t>
            </a:r>
            <a:fld id="{998A9B6A-4E02-48D7-AF57-A3C8E02F5893}" type="slidenum">
              <a:rPr lang="en-US"/>
              <a:pPr lvl="3"/>
              <a:t>1</a:t>
            </a:fld>
            <a:endParaRPr lang="en-US"/>
          </a:p>
        </p:txBody>
      </p:sp>
      <p:sp>
        <p:nvSpPr>
          <p:cNvPr id="4098" name="Rectangle 2"/>
          <p:cNvSpPr>
            <a:spLocks noGrp="1" noChangeArrowheads="1"/>
          </p:cNvSpPr>
          <p:nvPr>
            <p:ph type="title"/>
          </p:nvPr>
        </p:nvSpPr>
        <p:spPr>
          <a:xfrm>
            <a:off x="455613" y="1416050"/>
            <a:ext cx="8274050" cy="3338513"/>
          </a:xfrm>
          <a:noFill/>
          <a:ln/>
        </p:spPr>
        <p:txBody>
          <a:bodyPr/>
          <a:lstStyle/>
          <a:p>
            <a:r>
              <a:rPr lang="en-US"/>
              <a:t>Network Measurement for </a:t>
            </a:r>
            <a:br>
              <a:rPr lang="en-US"/>
            </a:br>
            <a:r>
              <a:rPr lang="en-US"/>
              <a:t>Wide-area Load Balancing</a:t>
            </a:r>
            <a:br>
              <a:rPr lang="en-US"/>
            </a:br>
            <a:r>
              <a:rPr lang="en-US"/>
              <a:t/>
            </a:r>
            <a:br>
              <a:rPr lang="en-US"/>
            </a:br>
            <a:r>
              <a:rPr lang="en-US"/>
              <a:t>C. Edward Chow</a:t>
            </a:r>
            <a:br>
              <a:rPr lang="en-US"/>
            </a:br>
            <a:r>
              <a:rPr lang="en-US"/>
              <a:t/>
            </a:r>
            <a:br>
              <a:rPr lang="en-US"/>
            </a:br>
            <a:endParaRPr lang="en-US" sz="32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55AEEC3-9D37-4A4C-8544-3F808305B37F}"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CC463202-61EA-4D4B-8C66-86C8F8EB3117}" type="slidenum">
              <a:rPr lang="en-US"/>
              <a:pPr lvl="3"/>
              <a:t>10</a:t>
            </a:fld>
            <a:endParaRPr lang="en-US"/>
          </a:p>
        </p:txBody>
      </p:sp>
      <p:sp>
        <p:nvSpPr>
          <p:cNvPr id="13314" name="Rectangle 2"/>
          <p:cNvSpPr>
            <a:spLocks noGrp="1" noChangeArrowheads="1"/>
          </p:cNvSpPr>
          <p:nvPr>
            <p:ph type="title"/>
          </p:nvPr>
        </p:nvSpPr>
        <p:spPr>
          <a:noFill/>
          <a:ln/>
        </p:spPr>
        <p:txBody>
          <a:bodyPr/>
          <a:lstStyle/>
          <a:p>
            <a:r>
              <a:rPr lang="en-US"/>
              <a:t>Measure Unidirectional Delay</a:t>
            </a:r>
          </a:p>
        </p:txBody>
      </p:sp>
      <p:sp>
        <p:nvSpPr>
          <p:cNvPr id="13315" name="Rectangle 3"/>
          <p:cNvSpPr>
            <a:spLocks noGrp="1" noChangeArrowheads="1"/>
          </p:cNvSpPr>
          <p:nvPr>
            <p:ph type="body" idx="1"/>
          </p:nvPr>
        </p:nvSpPr>
        <p:spPr>
          <a:xfrm>
            <a:off x="282575" y="1936750"/>
            <a:ext cx="8734425" cy="4114800"/>
          </a:xfrm>
          <a:noFill/>
          <a:ln/>
        </p:spPr>
        <p:txBody>
          <a:bodyPr/>
          <a:lstStyle/>
          <a:p>
            <a:r>
              <a:rPr lang="en-US"/>
              <a:t>Modified Ping by Kimberly Claffy, George C. Polyzos, </a:t>
            </a:r>
            <a:br>
              <a:rPr lang="en-US"/>
            </a:br>
            <a:r>
              <a:rPr lang="en-US"/>
              <a:t>Hans-Werner Braun, UCSD</a:t>
            </a:r>
          </a:p>
          <a:p>
            <a:r>
              <a:rPr lang="en-US"/>
              <a:t>Send ICMP </a:t>
            </a:r>
            <a:r>
              <a:rPr lang="en-US">
                <a:solidFill>
                  <a:schemeClr val="hlink"/>
                </a:solidFill>
              </a:rPr>
              <a:t>time-stamp request</a:t>
            </a:r>
            <a:r>
              <a:rPr lang="en-US"/>
              <a:t> packets to destination</a:t>
            </a:r>
            <a:br>
              <a:rPr lang="en-US"/>
            </a:br>
            <a:r>
              <a:rPr lang="en-US"/>
              <a:t>with its current time value in “originate timestamp” field</a:t>
            </a:r>
          </a:p>
          <a:p>
            <a:r>
              <a:rPr lang="en-US"/>
              <a:t>Destination puts receiving timestamp field value when receives.</a:t>
            </a:r>
          </a:p>
          <a:p>
            <a:r>
              <a:rPr lang="en-US"/>
              <a:t>Destination puts its current time into transmit timestamp </a:t>
            </a:r>
            <a:br>
              <a:rPr lang="en-US"/>
            </a:br>
            <a:r>
              <a:rPr lang="en-US"/>
              <a:t>field when replies</a:t>
            </a:r>
          </a:p>
          <a:p>
            <a:r>
              <a:rPr lang="en-US"/>
              <a:t>Outbound delay = receiving timestamp - originate timestamp</a:t>
            </a:r>
            <a:br>
              <a:rPr lang="en-US"/>
            </a:br>
            <a:r>
              <a:rPr lang="en-US"/>
              <a:t>Return delay = arrival timestamp - transmit timestamp</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60147735-BD27-4C6A-B809-BEEF3F1BA887}" type="datetime1">
              <a:rPr lang="en-US"/>
              <a:pPr/>
              <a:t>4/2/2012</a:t>
            </a:fld>
            <a:endParaRPr lang="en-US"/>
          </a:p>
        </p:txBody>
      </p:sp>
      <p:sp>
        <p:nvSpPr>
          <p:cNvPr id="6" name="Footer Placeholder 4"/>
          <p:cNvSpPr>
            <a:spLocks noGrp="1"/>
          </p:cNvSpPr>
          <p:nvPr>
            <p:ph type="ftr" sz="quarter" idx="11"/>
          </p:nvPr>
        </p:nvSpPr>
        <p:spPr/>
        <p:txBody>
          <a:bodyPr/>
          <a:lstStyle/>
          <a:p>
            <a:r>
              <a:rPr lang="en-US"/>
              <a:t>C. Edward Chow</a:t>
            </a:r>
          </a:p>
        </p:txBody>
      </p:sp>
      <p:sp>
        <p:nvSpPr>
          <p:cNvPr id="7" name="Slide Number Placeholder 5"/>
          <p:cNvSpPr>
            <a:spLocks noGrp="1"/>
          </p:cNvSpPr>
          <p:nvPr>
            <p:ph type="sldNum" sz="quarter" idx="12"/>
          </p:nvPr>
        </p:nvSpPr>
        <p:spPr/>
        <p:txBody>
          <a:bodyPr/>
          <a:lstStyle/>
          <a:p>
            <a:pPr lvl="3"/>
            <a:r>
              <a:rPr lang="en-US"/>
              <a:t>Network Measurement  Page </a:t>
            </a:r>
            <a:fld id="{4BD8B49B-FC3A-42A8-B71D-7B5C63E3EBC8}" type="slidenum">
              <a:rPr lang="en-US"/>
              <a:pPr lvl="3"/>
              <a:t>11</a:t>
            </a:fld>
            <a:endParaRPr lang="en-US"/>
          </a:p>
        </p:txBody>
      </p:sp>
      <p:sp>
        <p:nvSpPr>
          <p:cNvPr id="14338" name="Rectangle 2"/>
          <p:cNvSpPr>
            <a:spLocks noGrp="1" noChangeArrowheads="1"/>
          </p:cNvSpPr>
          <p:nvPr>
            <p:ph type="title"/>
          </p:nvPr>
        </p:nvSpPr>
        <p:spPr>
          <a:noFill/>
          <a:ln/>
        </p:spPr>
        <p:txBody>
          <a:bodyPr/>
          <a:lstStyle/>
          <a:p>
            <a:r>
              <a:rPr lang="en-US"/>
              <a:t>Examples: Assessing Unidirectional Latencies</a:t>
            </a:r>
          </a:p>
        </p:txBody>
      </p:sp>
      <p:pic>
        <p:nvPicPr>
          <p:cNvPr id="14339"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250" y="387350"/>
            <a:ext cx="7523163" cy="5894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40" name="Rectangle 4"/>
          <p:cNvSpPr>
            <a:spLocks noChangeArrowheads="1"/>
          </p:cNvSpPr>
          <p:nvPr/>
        </p:nvSpPr>
        <p:spPr bwMode="auto">
          <a:xfrm>
            <a:off x="1763713" y="3006725"/>
            <a:ext cx="58404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2400"/>
              <a:t>From San Diego to scslwide.sony.co.jp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83C8E16-E0E7-4E6F-93FA-AB1621034924}" type="datetime1">
              <a:rPr lang="en-US"/>
              <a:pPr/>
              <a:t>4/2/2012</a:t>
            </a:fld>
            <a:endParaRPr lang="en-US"/>
          </a:p>
        </p:txBody>
      </p:sp>
      <p:sp>
        <p:nvSpPr>
          <p:cNvPr id="4" name="Footer Placeholder 3"/>
          <p:cNvSpPr>
            <a:spLocks noGrp="1"/>
          </p:cNvSpPr>
          <p:nvPr>
            <p:ph type="ftr" sz="quarter" idx="11"/>
          </p:nvPr>
        </p:nvSpPr>
        <p:spPr/>
        <p:txBody>
          <a:bodyPr/>
          <a:lstStyle/>
          <a:p>
            <a:r>
              <a:rPr lang="en-US"/>
              <a:t>C. Edward Chow</a:t>
            </a:r>
          </a:p>
        </p:txBody>
      </p:sp>
      <p:sp>
        <p:nvSpPr>
          <p:cNvPr id="5" name="Slide Number Placeholder 4"/>
          <p:cNvSpPr>
            <a:spLocks noGrp="1"/>
          </p:cNvSpPr>
          <p:nvPr>
            <p:ph type="sldNum" sz="quarter" idx="12"/>
          </p:nvPr>
        </p:nvSpPr>
        <p:spPr/>
        <p:txBody>
          <a:bodyPr/>
          <a:lstStyle/>
          <a:p>
            <a:pPr lvl="3"/>
            <a:r>
              <a:rPr lang="en-US"/>
              <a:t>Network Measurement  Page </a:t>
            </a:r>
            <a:fld id="{7451B6F6-82A2-4A4E-835F-108AC604C284}" type="slidenum">
              <a:rPr lang="en-US"/>
              <a:pPr lvl="3"/>
              <a:t>12</a:t>
            </a:fld>
            <a:endParaRPr lang="en-US"/>
          </a:p>
        </p:txBody>
      </p:sp>
      <p:pic>
        <p:nvPicPr>
          <p:cNvPr id="15362"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988" y="217488"/>
            <a:ext cx="8345487" cy="589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fld id="{56FCB2C1-E4A3-4E26-9231-32DD94BD6A79}" type="datetime1">
              <a:rPr lang="en-US"/>
              <a:pPr/>
              <a:t>4/2/2012</a:t>
            </a:fld>
            <a:endParaRPr lang="en-US"/>
          </a:p>
        </p:txBody>
      </p:sp>
      <p:sp>
        <p:nvSpPr>
          <p:cNvPr id="4" name="Footer Placeholder 2"/>
          <p:cNvSpPr>
            <a:spLocks noGrp="1"/>
          </p:cNvSpPr>
          <p:nvPr>
            <p:ph type="ftr" sz="quarter" idx="11"/>
          </p:nvPr>
        </p:nvSpPr>
        <p:spPr/>
        <p:txBody>
          <a:bodyPr/>
          <a:lstStyle/>
          <a:p>
            <a:r>
              <a:rPr lang="en-US"/>
              <a:t>C. Edward Chow</a:t>
            </a:r>
          </a:p>
        </p:txBody>
      </p:sp>
      <p:sp>
        <p:nvSpPr>
          <p:cNvPr id="5" name="Slide Number Placeholder 3"/>
          <p:cNvSpPr>
            <a:spLocks noGrp="1"/>
          </p:cNvSpPr>
          <p:nvPr>
            <p:ph type="sldNum" sz="quarter" idx="12"/>
          </p:nvPr>
        </p:nvSpPr>
        <p:spPr/>
        <p:txBody>
          <a:bodyPr/>
          <a:lstStyle/>
          <a:p>
            <a:pPr lvl="3"/>
            <a:r>
              <a:rPr lang="en-US"/>
              <a:t>Network Measurement  Page </a:t>
            </a:r>
            <a:fld id="{2DD07DB1-2F85-4611-B164-BB6840C91FC5}" type="slidenum">
              <a:rPr lang="en-US"/>
              <a:pPr lvl="3"/>
              <a:t>13</a:t>
            </a:fld>
            <a:endParaRPr lang="en-US"/>
          </a:p>
        </p:txBody>
      </p:sp>
      <p:pic>
        <p:nvPicPr>
          <p:cNvPr id="16386"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650" y="215900"/>
            <a:ext cx="8629650" cy="596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9529F-43B6-4C88-8BCD-9BEEEAD9D0EA}"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BDBB20D7-BDD2-4969-9BE9-7243A656EDB4}" type="slidenum">
              <a:rPr lang="en-US"/>
              <a:pPr lvl="3"/>
              <a:t>14</a:t>
            </a:fld>
            <a:endParaRPr lang="en-US"/>
          </a:p>
        </p:txBody>
      </p:sp>
      <p:sp>
        <p:nvSpPr>
          <p:cNvPr id="17410" name="Rectangle 2"/>
          <p:cNvSpPr>
            <a:spLocks noGrp="1" noChangeArrowheads="1"/>
          </p:cNvSpPr>
          <p:nvPr>
            <p:ph type="title"/>
          </p:nvPr>
        </p:nvSpPr>
        <p:spPr>
          <a:noFill/>
          <a:ln/>
        </p:spPr>
        <p:txBody>
          <a:bodyPr/>
          <a:lstStyle/>
          <a:p>
            <a:r>
              <a:rPr lang="en-US" sz="3200"/>
              <a:t>Difficulties and Anomalies in </a:t>
            </a:r>
            <a:br>
              <a:rPr lang="en-US" sz="3200"/>
            </a:br>
            <a:r>
              <a:rPr lang="en-US" sz="3200"/>
              <a:t>Internet Network Measurement</a:t>
            </a:r>
          </a:p>
        </p:txBody>
      </p:sp>
      <p:sp>
        <p:nvSpPr>
          <p:cNvPr id="17411" name="Rectangle 3"/>
          <p:cNvSpPr>
            <a:spLocks noGrp="1" noChangeArrowheads="1"/>
          </p:cNvSpPr>
          <p:nvPr>
            <p:ph type="body" idx="1"/>
          </p:nvPr>
        </p:nvSpPr>
        <p:spPr>
          <a:noFill/>
          <a:ln/>
        </p:spPr>
        <p:txBody>
          <a:bodyPr/>
          <a:lstStyle/>
          <a:p>
            <a:r>
              <a:rPr lang="en-US"/>
              <a:t>Packet Loss</a:t>
            </a:r>
          </a:p>
          <a:p>
            <a:r>
              <a:rPr lang="en-US"/>
              <a:t>Clock Resolution/Synchronization</a:t>
            </a:r>
          </a:p>
          <a:p>
            <a:r>
              <a:rPr lang="en-US"/>
              <a:t>Routing Pathologies: Wrong TTL in reply, out-order delivery, duplicate packets</a:t>
            </a:r>
          </a:p>
          <a:p>
            <a:r>
              <a:rPr lang="en-US"/>
              <a:t>Route Asymmetry/Change/Flattering</a:t>
            </a:r>
          </a:p>
          <a:p>
            <a:r>
              <a:rPr lang="en-US"/>
              <a:t>Congested router with multiple interface</a:t>
            </a:r>
          </a:p>
          <a:p>
            <a:r>
              <a:rPr lang="en-US"/>
              <a:t>Routing in Link Layer</a:t>
            </a:r>
          </a:p>
          <a:p>
            <a:r>
              <a:rPr lang="en-US"/>
              <a:t>Firewall, ICMP reply rate control.</a:t>
            </a:r>
          </a:p>
          <a:p>
            <a:r>
              <a:rPr lang="en-US"/>
              <a:t>Link adjust bandwidth according to traffic</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B13AEDC-8E79-49EE-ADAE-C74E96C0FC5B}"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5CA71D49-48D9-48F4-B0DE-D7E2C43F57E6}" type="slidenum">
              <a:rPr lang="en-US"/>
              <a:pPr lvl="3"/>
              <a:t>15</a:t>
            </a:fld>
            <a:endParaRPr lang="en-US"/>
          </a:p>
        </p:txBody>
      </p:sp>
      <p:sp>
        <p:nvSpPr>
          <p:cNvPr id="18434" name="Rectangle 2"/>
          <p:cNvSpPr>
            <a:spLocks noGrp="1" noChangeArrowheads="1"/>
          </p:cNvSpPr>
          <p:nvPr>
            <p:ph type="title"/>
          </p:nvPr>
        </p:nvSpPr>
        <p:spPr>
          <a:noFill/>
          <a:ln/>
        </p:spPr>
        <p:txBody>
          <a:bodyPr/>
          <a:lstStyle/>
          <a:p>
            <a:r>
              <a:rPr lang="en-US" sz="3600"/>
              <a:t>Clock Resolution/Synchronization</a:t>
            </a:r>
          </a:p>
        </p:txBody>
      </p:sp>
      <p:sp>
        <p:nvSpPr>
          <p:cNvPr id="18435" name="Rectangle 3"/>
          <p:cNvSpPr>
            <a:spLocks noGrp="1" noChangeArrowheads="1"/>
          </p:cNvSpPr>
          <p:nvPr>
            <p:ph type="body" idx="1"/>
          </p:nvPr>
        </p:nvSpPr>
        <p:spPr>
          <a:xfrm>
            <a:off x="354013" y="1822450"/>
            <a:ext cx="8677275" cy="4114800"/>
          </a:xfrm>
          <a:noFill/>
          <a:ln/>
        </p:spPr>
        <p:txBody>
          <a:bodyPr/>
          <a:lstStyle/>
          <a:p>
            <a:r>
              <a:rPr lang="en-US"/>
              <a:t>Outbound delay = receiving timestamp - originate timestamp </a:t>
            </a:r>
            <a:br>
              <a:rPr lang="en-US"/>
            </a:br>
            <a:r>
              <a:rPr lang="en-US"/>
              <a:t>depend on clock values at  the source and destination sites.</a:t>
            </a:r>
          </a:p>
          <a:p>
            <a:r>
              <a:rPr lang="en-US"/>
              <a:t>Clock drifts 3 - 60 msec per hour on workstations.</a:t>
            </a:r>
          </a:p>
          <a:p>
            <a:r>
              <a:rPr lang="en-US"/>
              <a:t>Synchronize the clocks on two sites by NTP or GPS.</a:t>
            </a:r>
          </a:p>
          <a:p>
            <a:r>
              <a:rPr lang="en-US"/>
              <a:t>NTP can adjust clock difference &lt; 10 msec [Miller92]</a:t>
            </a:r>
          </a:p>
          <a:p>
            <a:r>
              <a:rPr lang="en-US"/>
              <a:t>GPS resolution much higher?  </a:t>
            </a:r>
          </a:p>
          <a:p>
            <a:r>
              <a:rPr lang="en-US"/>
              <a:t>Is the clock resolution good enough?</a:t>
            </a:r>
          </a:p>
          <a:p>
            <a:r>
              <a:rPr lang="en-US"/>
              <a:t>Claffy’s study focus on asymmetric delay variance. </a:t>
            </a:r>
            <a:br>
              <a:rPr lang="en-US"/>
            </a:br>
            <a:r>
              <a:rPr lang="en-US"/>
              <a:t>Their values 1 or 2 order magnitude larger clock difference</a:t>
            </a:r>
          </a:p>
          <a:p>
            <a:r>
              <a:rPr lang="en-US"/>
              <a:t>Increase size of Timestamp(4B-&gt;8B). NTP 20xx problem.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2"/>
          <p:cNvSpPr>
            <a:spLocks noGrp="1"/>
          </p:cNvSpPr>
          <p:nvPr>
            <p:ph type="dt" sz="half" idx="10"/>
          </p:nvPr>
        </p:nvSpPr>
        <p:spPr/>
        <p:txBody>
          <a:bodyPr/>
          <a:lstStyle/>
          <a:p>
            <a:fld id="{7E80685D-FA9D-4B16-9C2E-A0E0F4810BB5}" type="datetime1">
              <a:rPr lang="en-US"/>
              <a:pPr/>
              <a:t>4/2/2012</a:t>
            </a:fld>
            <a:endParaRPr lang="en-US"/>
          </a:p>
        </p:txBody>
      </p:sp>
      <p:sp>
        <p:nvSpPr>
          <p:cNvPr id="8" name="Footer Placeholder 3"/>
          <p:cNvSpPr>
            <a:spLocks noGrp="1"/>
          </p:cNvSpPr>
          <p:nvPr>
            <p:ph type="ftr" sz="quarter" idx="11"/>
          </p:nvPr>
        </p:nvSpPr>
        <p:spPr/>
        <p:txBody>
          <a:bodyPr/>
          <a:lstStyle/>
          <a:p>
            <a:r>
              <a:rPr lang="en-US"/>
              <a:t>C. Edward Chow</a:t>
            </a:r>
          </a:p>
        </p:txBody>
      </p:sp>
      <p:sp>
        <p:nvSpPr>
          <p:cNvPr id="9" name="Slide Number Placeholder 4"/>
          <p:cNvSpPr>
            <a:spLocks noGrp="1"/>
          </p:cNvSpPr>
          <p:nvPr>
            <p:ph type="sldNum" sz="quarter" idx="12"/>
          </p:nvPr>
        </p:nvSpPr>
        <p:spPr/>
        <p:txBody>
          <a:bodyPr/>
          <a:lstStyle/>
          <a:p>
            <a:pPr lvl="3"/>
            <a:r>
              <a:rPr lang="en-US"/>
              <a:t>Network Measurement  Page </a:t>
            </a:r>
            <a:fld id="{62C450E5-E242-47E2-820B-CD8F2FE6E1BA}" type="slidenum">
              <a:rPr lang="en-US"/>
              <a:pPr lvl="3"/>
              <a:t>16</a:t>
            </a:fld>
            <a:endParaRPr lang="en-US"/>
          </a:p>
        </p:txBody>
      </p:sp>
      <p:sp>
        <p:nvSpPr>
          <p:cNvPr id="19458" name="Rectangle 2"/>
          <p:cNvSpPr>
            <a:spLocks noGrp="1" noChangeArrowheads="1"/>
          </p:cNvSpPr>
          <p:nvPr>
            <p:ph type="title"/>
          </p:nvPr>
        </p:nvSpPr>
        <p:spPr>
          <a:xfrm>
            <a:off x="685800" y="349250"/>
            <a:ext cx="7772400" cy="1143000"/>
          </a:xfrm>
          <a:noFill/>
          <a:ln/>
        </p:spPr>
        <p:txBody>
          <a:bodyPr/>
          <a:lstStyle/>
          <a:p>
            <a:r>
              <a:rPr lang="en-US"/>
              <a:t>Time Travel [Paxon97]</a:t>
            </a:r>
          </a:p>
        </p:txBody>
      </p:sp>
      <p:pic>
        <p:nvPicPr>
          <p:cNvPr id="19459"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538" y="1192213"/>
            <a:ext cx="8018462" cy="5021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460" name="Line 4"/>
          <p:cNvSpPr>
            <a:spLocks noChangeShapeType="1"/>
          </p:cNvSpPr>
          <p:nvPr/>
        </p:nvSpPr>
        <p:spPr bwMode="auto">
          <a:xfrm>
            <a:off x="3922713" y="3644900"/>
            <a:ext cx="3319462" cy="260350"/>
          </a:xfrm>
          <a:prstGeom prst="line">
            <a:avLst/>
          </a:prstGeom>
          <a:noFill/>
          <a:ln w="50800">
            <a:solidFill>
              <a:schemeClr val="hlink"/>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1" name="Line 5"/>
          <p:cNvSpPr>
            <a:spLocks noChangeShapeType="1"/>
          </p:cNvSpPr>
          <p:nvPr/>
        </p:nvSpPr>
        <p:spPr bwMode="auto">
          <a:xfrm>
            <a:off x="3965575" y="2867025"/>
            <a:ext cx="2895600" cy="123825"/>
          </a:xfrm>
          <a:prstGeom prst="line">
            <a:avLst/>
          </a:prstGeom>
          <a:noFill/>
          <a:ln w="50800">
            <a:solidFill>
              <a:schemeClr val="hlink"/>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2" name="Rectangle 6"/>
          <p:cNvSpPr>
            <a:spLocks noChangeArrowheads="1"/>
          </p:cNvSpPr>
          <p:nvPr/>
        </p:nvSpPr>
        <p:spPr bwMode="auto">
          <a:xfrm>
            <a:off x="2027238" y="1401763"/>
            <a:ext cx="3473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Back to the past!</a:t>
            </a:r>
          </a:p>
          <a:p>
            <a:r>
              <a:rPr lang="en-US">
                <a:solidFill>
                  <a:srgbClr val="009900"/>
                </a:solidFill>
              </a:rPr>
              <a:t>How about back to the future?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6FEDDA1-9F36-45A0-84C6-587B9FCA4A22}"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F7BCD9E7-0170-49E7-9048-7BE19243D513}" type="slidenum">
              <a:rPr lang="en-US"/>
              <a:pPr lvl="3"/>
              <a:t>17</a:t>
            </a:fld>
            <a:endParaRPr lang="en-US"/>
          </a:p>
        </p:txBody>
      </p:sp>
      <p:sp>
        <p:nvSpPr>
          <p:cNvPr id="20482" name="Rectangle 2"/>
          <p:cNvSpPr>
            <a:spLocks noGrp="1" noChangeArrowheads="1"/>
          </p:cNvSpPr>
          <p:nvPr>
            <p:ph type="title"/>
          </p:nvPr>
        </p:nvSpPr>
        <p:spPr>
          <a:noFill/>
          <a:ln/>
        </p:spPr>
        <p:txBody>
          <a:bodyPr/>
          <a:lstStyle/>
          <a:p>
            <a:r>
              <a:rPr lang="en-US"/>
              <a:t>Route Flattering</a:t>
            </a:r>
          </a:p>
        </p:txBody>
      </p:sp>
      <p:sp>
        <p:nvSpPr>
          <p:cNvPr id="20483" name="Rectangle 3"/>
          <p:cNvSpPr>
            <a:spLocks noGrp="1" noChangeArrowheads="1"/>
          </p:cNvSpPr>
          <p:nvPr>
            <p:ph type="body" idx="1"/>
          </p:nvPr>
        </p:nvSpPr>
        <p:spPr>
          <a:noFill/>
          <a:ln/>
        </p:spPr>
        <p:txBody>
          <a:bodyPr/>
          <a:lstStyle/>
          <a:p>
            <a:r>
              <a:rPr lang="en-US"/>
              <a:t>fluttering -- rapidly­variable routing</a:t>
            </a:r>
            <a:br>
              <a:rPr lang="en-US"/>
            </a:br>
            <a:r>
              <a:rPr lang="en-US"/>
              <a:t>most for load balancing reason?</a:t>
            </a:r>
          </a:p>
          <a:p>
            <a:pPr>
              <a:buFontTx/>
              <a:buNone/>
            </a:pPr>
            <a:r>
              <a:rPr lang="en-US"/>
              <a:t>	Here is a traceroute result:</a:t>
            </a:r>
          </a:p>
          <a:p>
            <a:pPr>
              <a:buFontTx/>
              <a:buNone/>
            </a:pPr>
            <a:r>
              <a:rPr lang="en-US"/>
              <a:t>	</a:t>
            </a:r>
            <a:r>
              <a:rPr lang="en-US">
                <a:solidFill>
                  <a:schemeClr val="accent2"/>
                </a:solidFill>
              </a:rPr>
              <a:t>8 national­aix­us.gw.au 1039 ms * * </a:t>
            </a:r>
          </a:p>
          <a:p>
            <a:pPr>
              <a:buFontTx/>
              <a:buNone/>
            </a:pPr>
            <a:r>
              <a:rPr lang="en-US">
                <a:solidFill>
                  <a:schemeClr val="accent2"/>
                </a:solidFill>
              </a:rPr>
              <a:t>	9 * rb1.rtr.unimelb.edu.au 903  ms   </a:t>
            </a:r>
            <a:br>
              <a:rPr lang="en-US">
                <a:solidFill>
                  <a:schemeClr val="accent2"/>
                </a:solidFill>
              </a:rPr>
            </a:br>
            <a:r>
              <a:rPr lang="en-US">
                <a:solidFill>
                  <a:schemeClr val="accent2"/>
                </a:solidFill>
              </a:rPr>
              <a:t>      rb2.rtr.unimelb.edu.au 1279 ms </a:t>
            </a:r>
          </a:p>
          <a:p>
            <a:pPr>
              <a:buFontTx/>
              <a:buNone/>
            </a:pPr>
            <a:r>
              <a:rPr lang="en-US">
                <a:solidFill>
                  <a:schemeClr val="accent2"/>
                </a:solidFill>
              </a:rPr>
              <a:t>	10 itee.rtr.unimelb.edu.au 1067 ms 1097 ms 872 ms</a:t>
            </a:r>
            <a:endParaRPr lang="en-US"/>
          </a:p>
          <a:p>
            <a:r>
              <a:rPr lang="en-US"/>
              <a:t>9th hop alternates between rb1 and rb2 of rtr.unimeb.edu.au (8th hop could be changed also)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2"/>
          <p:cNvSpPr>
            <a:spLocks noGrp="1"/>
          </p:cNvSpPr>
          <p:nvPr>
            <p:ph type="dt" sz="half" idx="10"/>
          </p:nvPr>
        </p:nvSpPr>
        <p:spPr/>
        <p:txBody>
          <a:bodyPr/>
          <a:lstStyle/>
          <a:p>
            <a:fld id="{9A49BDBB-5E8E-43A5-A47C-95B3A0C96A21}" type="datetime1">
              <a:rPr lang="en-US"/>
              <a:pPr/>
              <a:t>4/2/2012</a:t>
            </a:fld>
            <a:endParaRPr lang="en-US"/>
          </a:p>
        </p:txBody>
      </p:sp>
      <p:sp>
        <p:nvSpPr>
          <p:cNvPr id="9" name="Footer Placeholder 3"/>
          <p:cNvSpPr>
            <a:spLocks noGrp="1"/>
          </p:cNvSpPr>
          <p:nvPr>
            <p:ph type="ftr" sz="quarter" idx="11"/>
          </p:nvPr>
        </p:nvSpPr>
        <p:spPr/>
        <p:txBody>
          <a:bodyPr/>
          <a:lstStyle/>
          <a:p>
            <a:r>
              <a:rPr lang="en-US"/>
              <a:t>C. Edward Chow</a:t>
            </a:r>
          </a:p>
        </p:txBody>
      </p:sp>
      <p:sp>
        <p:nvSpPr>
          <p:cNvPr id="10" name="Slide Number Placeholder 4"/>
          <p:cNvSpPr>
            <a:spLocks noGrp="1"/>
          </p:cNvSpPr>
          <p:nvPr>
            <p:ph type="sldNum" sz="quarter" idx="12"/>
          </p:nvPr>
        </p:nvSpPr>
        <p:spPr/>
        <p:txBody>
          <a:bodyPr/>
          <a:lstStyle/>
          <a:p>
            <a:pPr lvl="3"/>
            <a:r>
              <a:rPr lang="en-US"/>
              <a:t>Network Measurement  Page </a:t>
            </a:r>
            <a:fld id="{DEDE4575-860A-4BDA-9D12-6478CCF4768D}" type="slidenum">
              <a:rPr lang="en-US"/>
              <a:pPr lvl="3"/>
              <a:t>18</a:t>
            </a:fld>
            <a:endParaRPr lang="en-US"/>
          </a:p>
        </p:txBody>
      </p:sp>
      <p:sp>
        <p:nvSpPr>
          <p:cNvPr id="21506" name="Rectangle 2"/>
          <p:cNvSpPr>
            <a:spLocks noGrp="1" noChangeArrowheads="1"/>
          </p:cNvSpPr>
          <p:nvPr>
            <p:ph type="title"/>
          </p:nvPr>
        </p:nvSpPr>
        <p:spPr>
          <a:xfrm>
            <a:off x="685800" y="350838"/>
            <a:ext cx="7772400" cy="1143000"/>
          </a:xfrm>
          <a:noFill/>
          <a:ln/>
        </p:spPr>
        <p:txBody>
          <a:bodyPr/>
          <a:lstStyle/>
          <a:p>
            <a:r>
              <a:rPr lang="en-US"/>
              <a:t>Bottleneck Bandwidth Change</a:t>
            </a:r>
            <a:br>
              <a:rPr lang="en-US"/>
            </a:br>
            <a:r>
              <a:rPr lang="en-US"/>
              <a:t>[Paxon97] ISDN line</a:t>
            </a:r>
          </a:p>
        </p:txBody>
      </p:sp>
      <p:pic>
        <p:nvPicPr>
          <p:cNvPr id="21507"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900" y="1690688"/>
            <a:ext cx="8420100" cy="413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08" name="Line 4"/>
          <p:cNvSpPr>
            <a:spLocks noChangeShapeType="1"/>
          </p:cNvSpPr>
          <p:nvPr/>
        </p:nvSpPr>
        <p:spPr bwMode="auto">
          <a:xfrm flipH="1">
            <a:off x="4038600" y="1971675"/>
            <a:ext cx="4156075" cy="2914650"/>
          </a:xfrm>
          <a:prstGeom prst="line">
            <a:avLst/>
          </a:prstGeom>
          <a:noFill/>
          <a:ln w="254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09" name="Line 5"/>
          <p:cNvSpPr>
            <a:spLocks noChangeShapeType="1"/>
          </p:cNvSpPr>
          <p:nvPr/>
        </p:nvSpPr>
        <p:spPr bwMode="auto">
          <a:xfrm flipV="1">
            <a:off x="1266825" y="3227388"/>
            <a:ext cx="6046788" cy="2005012"/>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510" name="Rectangle 6"/>
          <p:cNvSpPr>
            <a:spLocks noChangeArrowheads="1"/>
          </p:cNvSpPr>
          <p:nvPr/>
        </p:nvSpPr>
        <p:spPr bwMode="auto">
          <a:xfrm>
            <a:off x="5175250" y="2214563"/>
            <a:ext cx="1370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2400" b="0">
                <a:solidFill>
                  <a:schemeClr val="accent1"/>
                </a:solidFill>
              </a:rPr>
              <a:t>13.3kB/s</a:t>
            </a:r>
          </a:p>
        </p:txBody>
      </p:sp>
      <p:sp>
        <p:nvSpPr>
          <p:cNvPr id="21511" name="Rectangle 7"/>
          <p:cNvSpPr>
            <a:spLocks noChangeArrowheads="1"/>
          </p:cNvSpPr>
          <p:nvPr/>
        </p:nvSpPr>
        <p:spPr bwMode="auto">
          <a:xfrm>
            <a:off x="1695450" y="4248150"/>
            <a:ext cx="1200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2400" b="0">
                <a:solidFill>
                  <a:schemeClr val="accent2"/>
                </a:solidFill>
              </a:rPr>
              <a:t>6.6kB/s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2"/>
          <p:cNvSpPr>
            <a:spLocks noGrp="1"/>
          </p:cNvSpPr>
          <p:nvPr>
            <p:ph type="dt" sz="half" idx="10"/>
          </p:nvPr>
        </p:nvSpPr>
        <p:spPr/>
        <p:txBody>
          <a:bodyPr/>
          <a:lstStyle/>
          <a:p>
            <a:fld id="{DD541613-0CF1-46B6-9A05-E0A5E8B5C368}" type="datetime1">
              <a:rPr lang="en-US"/>
              <a:pPr/>
              <a:t>4/2/2012</a:t>
            </a:fld>
            <a:endParaRPr lang="en-US"/>
          </a:p>
        </p:txBody>
      </p:sp>
      <p:sp>
        <p:nvSpPr>
          <p:cNvPr id="9" name="Footer Placeholder 3"/>
          <p:cNvSpPr>
            <a:spLocks noGrp="1"/>
          </p:cNvSpPr>
          <p:nvPr>
            <p:ph type="ftr" sz="quarter" idx="11"/>
          </p:nvPr>
        </p:nvSpPr>
        <p:spPr/>
        <p:txBody>
          <a:bodyPr/>
          <a:lstStyle/>
          <a:p>
            <a:r>
              <a:rPr lang="en-US"/>
              <a:t>C. Edward Chow</a:t>
            </a:r>
          </a:p>
        </p:txBody>
      </p:sp>
      <p:sp>
        <p:nvSpPr>
          <p:cNvPr id="10" name="Slide Number Placeholder 4"/>
          <p:cNvSpPr>
            <a:spLocks noGrp="1"/>
          </p:cNvSpPr>
          <p:nvPr>
            <p:ph type="sldNum" sz="quarter" idx="12"/>
          </p:nvPr>
        </p:nvSpPr>
        <p:spPr/>
        <p:txBody>
          <a:bodyPr/>
          <a:lstStyle/>
          <a:p>
            <a:pPr lvl="3"/>
            <a:r>
              <a:rPr lang="en-US"/>
              <a:t>Network Measurement  Page </a:t>
            </a:r>
            <a:fld id="{EC780CEF-49EA-4439-A8CB-8FAEF7AB0EB6}" type="slidenum">
              <a:rPr lang="en-US"/>
              <a:pPr lvl="3"/>
              <a:t>19</a:t>
            </a:fld>
            <a:endParaRPr lang="en-US"/>
          </a:p>
        </p:txBody>
      </p:sp>
      <p:sp>
        <p:nvSpPr>
          <p:cNvPr id="22530" name="Rectangle 2"/>
          <p:cNvSpPr>
            <a:spLocks noGrp="1" noChangeArrowheads="1"/>
          </p:cNvSpPr>
          <p:nvPr>
            <p:ph type="title"/>
          </p:nvPr>
        </p:nvSpPr>
        <p:spPr>
          <a:noFill/>
          <a:ln/>
        </p:spPr>
        <p:txBody>
          <a:bodyPr/>
          <a:lstStyle/>
          <a:p>
            <a:r>
              <a:rPr lang="en-US"/>
              <a:t>Multichannel Effect</a:t>
            </a:r>
          </a:p>
        </p:txBody>
      </p:sp>
      <p:pic>
        <p:nvPicPr>
          <p:cNvPr id="22531"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88" y="1516063"/>
            <a:ext cx="8821737"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32" name="Line 4"/>
          <p:cNvSpPr>
            <a:spLocks noChangeShapeType="1"/>
          </p:cNvSpPr>
          <p:nvPr/>
        </p:nvSpPr>
        <p:spPr bwMode="auto">
          <a:xfrm flipH="1">
            <a:off x="1743075" y="1727200"/>
            <a:ext cx="6392863" cy="2928938"/>
          </a:xfrm>
          <a:prstGeom prst="line">
            <a:avLst/>
          </a:prstGeom>
          <a:noFill/>
          <a:ln w="25400">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3" name="Rectangle 5"/>
          <p:cNvSpPr>
            <a:spLocks noChangeArrowheads="1"/>
          </p:cNvSpPr>
          <p:nvPr/>
        </p:nvSpPr>
        <p:spPr bwMode="auto">
          <a:xfrm>
            <a:off x="5969000" y="2892425"/>
            <a:ext cx="1370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2400" b="0">
                <a:solidFill>
                  <a:schemeClr val="accent1"/>
                </a:solidFill>
              </a:rPr>
              <a:t>13.3kB/s</a:t>
            </a:r>
          </a:p>
        </p:txBody>
      </p:sp>
      <p:sp>
        <p:nvSpPr>
          <p:cNvPr id="22534" name="Line 6"/>
          <p:cNvSpPr>
            <a:spLocks noChangeShapeType="1"/>
          </p:cNvSpPr>
          <p:nvPr/>
        </p:nvSpPr>
        <p:spPr bwMode="auto">
          <a:xfrm flipH="1">
            <a:off x="3562350" y="3227388"/>
            <a:ext cx="130175" cy="1023937"/>
          </a:xfrm>
          <a:prstGeom prst="line">
            <a:avLst/>
          </a:prstGeom>
          <a:noFill/>
          <a:ln w="25400">
            <a:solidFill>
              <a:schemeClr va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5" name="Rectangle 7"/>
          <p:cNvSpPr>
            <a:spLocks noChangeArrowheads="1"/>
          </p:cNvSpPr>
          <p:nvPr/>
        </p:nvSpPr>
        <p:spPr bwMode="auto">
          <a:xfrm>
            <a:off x="2674938" y="2833688"/>
            <a:ext cx="1285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2400" b="0"/>
              <a:t>160kB/s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F042343-9C9D-4E34-A5E4-1CB7C62221CC}"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7A12F307-F371-4C38-8A25-86F3468F22AF}" type="slidenum">
              <a:rPr lang="en-US"/>
              <a:pPr lvl="3"/>
              <a:t>2</a:t>
            </a:fld>
            <a:endParaRPr lang="en-US"/>
          </a:p>
        </p:txBody>
      </p:sp>
      <p:sp>
        <p:nvSpPr>
          <p:cNvPr id="5122" name="Rectangle 2"/>
          <p:cNvSpPr>
            <a:spLocks noGrp="1" noChangeArrowheads="1"/>
          </p:cNvSpPr>
          <p:nvPr>
            <p:ph type="title"/>
          </p:nvPr>
        </p:nvSpPr>
        <p:spPr>
          <a:noFill/>
          <a:ln/>
        </p:spPr>
        <p:txBody>
          <a:bodyPr/>
          <a:lstStyle/>
          <a:p>
            <a:r>
              <a:rPr lang="en-US"/>
              <a:t>Outline of the Talk</a:t>
            </a:r>
          </a:p>
        </p:txBody>
      </p:sp>
      <p:sp>
        <p:nvSpPr>
          <p:cNvPr id="5123" name="Rectangle 3"/>
          <p:cNvSpPr>
            <a:spLocks noGrp="1" noChangeArrowheads="1"/>
          </p:cNvSpPr>
          <p:nvPr>
            <p:ph type="body" idx="1"/>
          </p:nvPr>
        </p:nvSpPr>
        <p:spPr>
          <a:xfrm>
            <a:off x="685800" y="1981200"/>
            <a:ext cx="8070850" cy="4114800"/>
          </a:xfrm>
          <a:noFill/>
          <a:ln/>
        </p:spPr>
        <p:txBody>
          <a:bodyPr/>
          <a:lstStyle/>
          <a:p>
            <a:r>
              <a:rPr lang="en-US"/>
              <a:t>Introduction</a:t>
            </a:r>
          </a:p>
          <a:p>
            <a:r>
              <a:rPr lang="en-US"/>
              <a:t>Why we measure</a:t>
            </a:r>
          </a:p>
          <a:p>
            <a:r>
              <a:rPr lang="en-US"/>
              <a:t>What to measure</a:t>
            </a:r>
          </a:p>
          <a:p>
            <a:r>
              <a:rPr lang="en-US"/>
              <a:t>Problems faced by Internet network measurement</a:t>
            </a:r>
          </a:p>
          <a:p>
            <a:r>
              <a:rPr lang="en-US"/>
              <a:t>Taxonomy of Internet network measurement techniques</a:t>
            </a:r>
          </a:p>
          <a:p>
            <a:r>
              <a:rPr lang="en-US"/>
              <a:t>New measurement techniques</a:t>
            </a:r>
          </a:p>
          <a:p>
            <a:r>
              <a:rPr lang="en-US"/>
              <a:t>How to apply them in WAN load balancing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A163F92-978C-4C6A-AD7A-D3A32074A195}"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D1F30225-5D19-48CE-92A8-F4F2810EA145}" type="slidenum">
              <a:rPr lang="en-US"/>
              <a:pPr lvl="3"/>
              <a:t>20</a:t>
            </a:fld>
            <a:endParaRPr lang="en-US"/>
          </a:p>
        </p:txBody>
      </p:sp>
      <p:sp>
        <p:nvSpPr>
          <p:cNvPr id="23554" name="Rectangle 2"/>
          <p:cNvSpPr>
            <a:spLocks noGrp="1" noChangeArrowheads="1"/>
          </p:cNvSpPr>
          <p:nvPr>
            <p:ph type="title"/>
          </p:nvPr>
        </p:nvSpPr>
        <p:spPr>
          <a:noFill/>
          <a:ln/>
        </p:spPr>
        <p:txBody>
          <a:bodyPr/>
          <a:lstStyle/>
          <a:p>
            <a:r>
              <a:rPr lang="en-US" sz="3600"/>
              <a:t>Hourly Variation Ack Loss Rate</a:t>
            </a:r>
            <a:br>
              <a:rPr lang="en-US" sz="3600"/>
            </a:br>
            <a:r>
              <a:rPr lang="en-US" sz="3600"/>
              <a:t>North America [Paxon97]</a:t>
            </a:r>
          </a:p>
        </p:txBody>
      </p:sp>
      <p:pic>
        <p:nvPicPr>
          <p:cNvPr id="23555"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1888" y="1779588"/>
            <a:ext cx="6989762" cy="444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97043B8-AB3F-40BD-847A-C31EE740E186}"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D070B79A-F45C-4D55-970B-7CEAC9A05533}" type="slidenum">
              <a:rPr lang="en-US"/>
              <a:pPr lvl="3"/>
              <a:t>21</a:t>
            </a:fld>
            <a:endParaRPr lang="en-US"/>
          </a:p>
        </p:txBody>
      </p:sp>
      <p:sp>
        <p:nvSpPr>
          <p:cNvPr id="24578" name="Rectangle 2"/>
          <p:cNvSpPr>
            <a:spLocks noGrp="1" noChangeArrowheads="1"/>
          </p:cNvSpPr>
          <p:nvPr>
            <p:ph type="title"/>
          </p:nvPr>
        </p:nvSpPr>
        <p:spPr>
          <a:xfrm>
            <a:off x="685800" y="609600"/>
            <a:ext cx="8128000" cy="1143000"/>
          </a:xfrm>
          <a:noFill/>
          <a:ln/>
        </p:spPr>
        <p:txBody>
          <a:bodyPr/>
          <a:lstStyle/>
          <a:p>
            <a:r>
              <a:rPr lang="en-US"/>
              <a:t>Hourly Variation Ack Loss Rate</a:t>
            </a:r>
            <a:br>
              <a:rPr lang="en-US"/>
            </a:br>
            <a:r>
              <a:rPr lang="en-US"/>
              <a:t>Europe</a:t>
            </a:r>
          </a:p>
        </p:txBody>
      </p:sp>
      <p:pic>
        <p:nvPicPr>
          <p:cNvPr id="24579"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6488" y="1822450"/>
            <a:ext cx="7145337" cy="450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20BB146-194B-495B-83C6-3408E6650D8D}"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A1FF0082-57F4-4BF7-8AB8-3EFDDD8CDD6C}" type="slidenum">
              <a:rPr lang="en-US"/>
              <a:pPr lvl="3"/>
              <a:t>22</a:t>
            </a:fld>
            <a:endParaRPr lang="en-US"/>
          </a:p>
        </p:txBody>
      </p:sp>
      <p:sp>
        <p:nvSpPr>
          <p:cNvPr id="25602" name="Rectangle 2"/>
          <p:cNvSpPr>
            <a:spLocks noGrp="1" noChangeArrowheads="1"/>
          </p:cNvSpPr>
          <p:nvPr>
            <p:ph type="title"/>
          </p:nvPr>
        </p:nvSpPr>
        <p:spPr>
          <a:noFill/>
          <a:ln/>
        </p:spPr>
        <p:txBody>
          <a:bodyPr/>
          <a:lstStyle/>
          <a:p>
            <a:r>
              <a:rPr lang="en-US"/>
              <a:t>Dealing with those problems</a:t>
            </a:r>
          </a:p>
        </p:txBody>
      </p:sp>
      <p:sp>
        <p:nvSpPr>
          <p:cNvPr id="25603" name="Rectangle 3"/>
          <p:cNvSpPr>
            <a:spLocks noGrp="1" noChangeArrowheads="1"/>
          </p:cNvSpPr>
          <p:nvPr>
            <p:ph type="body" idx="1"/>
          </p:nvPr>
        </p:nvSpPr>
        <p:spPr>
          <a:noFill/>
          <a:ln/>
        </p:spPr>
        <p:txBody>
          <a:bodyPr/>
          <a:lstStyle/>
          <a:p>
            <a:r>
              <a:rPr lang="en-US"/>
              <a:t>Use burst of probing packets to avoid packet loss.</a:t>
            </a:r>
          </a:p>
          <a:p>
            <a:r>
              <a:rPr lang="en-US"/>
              <a:t>Use sequence # to detect out-of-order delivery, duplicate packets.</a:t>
            </a:r>
          </a:p>
          <a:p>
            <a:r>
              <a:rPr lang="en-US"/>
              <a:t>Use traceroute to detect route change/flutter (very expensive)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BAB18B3-9C4E-4D21-AB2A-46361CF500C0}"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46D2DFD4-54E4-416A-8F58-51E6F5384951}" type="slidenum">
              <a:rPr lang="en-US"/>
              <a:pPr lvl="3"/>
              <a:t>23</a:t>
            </a:fld>
            <a:endParaRPr lang="en-US"/>
          </a:p>
        </p:txBody>
      </p:sp>
      <p:sp>
        <p:nvSpPr>
          <p:cNvPr id="26626" name="Rectangle 2"/>
          <p:cNvSpPr>
            <a:spLocks noGrp="1" noChangeArrowheads="1"/>
          </p:cNvSpPr>
          <p:nvPr>
            <p:ph type="title"/>
          </p:nvPr>
        </p:nvSpPr>
        <p:spPr>
          <a:noFill/>
          <a:ln/>
        </p:spPr>
        <p:txBody>
          <a:bodyPr/>
          <a:lstStyle/>
          <a:p>
            <a:r>
              <a:rPr lang="en-US" sz="3600"/>
              <a:t>Taxonomy of Internet Network Measurement Approaches</a:t>
            </a:r>
          </a:p>
        </p:txBody>
      </p:sp>
      <p:sp>
        <p:nvSpPr>
          <p:cNvPr id="26627" name="Rectangle 3"/>
          <p:cNvSpPr>
            <a:spLocks noGrp="1" noChangeArrowheads="1"/>
          </p:cNvSpPr>
          <p:nvPr>
            <p:ph type="body" idx="1"/>
          </p:nvPr>
        </p:nvSpPr>
        <p:spPr>
          <a:noFill/>
          <a:ln/>
        </p:spPr>
        <p:txBody>
          <a:bodyPr/>
          <a:lstStyle/>
          <a:p>
            <a:r>
              <a:rPr lang="en-US"/>
              <a:t>Sender-based vs. Receiver-based</a:t>
            </a:r>
          </a:p>
          <a:p>
            <a:r>
              <a:rPr lang="en-US"/>
              <a:t>Packet Pair vs. Packet Bunch</a:t>
            </a:r>
          </a:p>
          <a:p>
            <a:r>
              <a:rPr lang="en-US"/>
              <a:t>Point-to-Point vs. Multipoint</a:t>
            </a:r>
          </a:p>
          <a:p>
            <a:r>
              <a:rPr lang="en-US"/>
              <a:t>Passive Watch vs. Active Probe</a:t>
            </a:r>
          </a:p>
          <a:p>
            <a:r>
              <a:rPr lang="en-US"/>
              <a:t>Cooperative (Shared) vs. Isolated</a:t>
            </a:r>
          </a:p>
          <a:p>
            <a:r>
              <a:rPr lang="en-US"/>
              <a:t>Layer of Protocol used</a:t>
            </a:r>
          </a:p>
          <a:p>
            <a:r>
              <a:rPr lang="en-US"/>
              <a:t>On-line vs. Off-line</a:t>
            </a:r>
          </a:p>
          <a:p>
            <a:r>
              <a:rPr lang="en-US"/>
              <a:t>Long term vs. Short term</a:t>
            </a:r>
          </a:p>
          <a:p>
            <a:r>
              <a:rPr lang="en-US"/>
              <a:t>Localized vs. Network wide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1CE8F6A-7106-4D2C-ADF7-97E853B2A788}"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E27E066F-9C96-4BE7-896D-66A6AE213A79}" type="slidenum">
              <a:rPr lang="en-US"/>
              <a:pPr lvl="3"/>
              <a:t>24</a:t>
            </a:fld>
            <a:endParaRPr lang="en-US"/>
          </a:p>
        </p:txBody>
      </p:sp>
      <p:sp>
        <p:nvSpPr>
          <p:cNvPr id="27650" name="Rectangle 2"/>
          <p:cNvSpPr>
            <a:spLocks noGrp="1" noChangeArrowheads="1"/>
          </p:cNvSpPr>
          <p:nvPr>
            <p:ph type="title"/>
          </p:nvPr>
        </p:nvSpPr>
        <p:spPr>
          <a:noFill/>
          <a:ln/>
        </p:spPr>
        <p:txBody>
          <a:bodyPr/>
          <a:lstStyle/>
          <a:p>
            <a:r>
              <a:rPr lang="en-US" sz="3600"/>
              <a:t>Sender-Based vs. Receiver-Based</a:t>
            </a:r>
          </a:p>
        </p:txBody>
      </p:sp>
      <p:sp>
        <p:nvSpPr>
          <p:cNvPr id="27651" name="Rectangle 3"/>
          <p:cNvSpPr>
            <a:spLocks noGrp="1" noChangeArrowheads="1"/>
          </p:cNvSpPr>
          <p:nvPr>
            <p:ph type="body" idx="1"/>
          </p:nvPr>
        </p:nvSpPr>
        <p:spPr>
          <a:noFill/>
          <a:ln/>
        </p:spPr>
        <p:txBody>
          <a:bodyPr/>
          <a:lstStyle/>
          <a:p>
            <a:r>
              <a:rPr lang="en-US"/>
              <a:t>Sender-based relies on the receiver to reply or echo sender’s packets. </a:t>
            </a:r>
            <a:r>
              <a:rPr lang="en-US">
                <a:solidFill>
                  <a:schemeClr val="accent2"/>
                </a:solidFill>
              </a:rPr>
              <a:t>Ping, Traceroute, Bprobe/Cprobe</a:t>
            </a:r>
            <a:endParaRPr lang="en-US"/>
          </a:p>
          <a:p>
            <a:r>
              <a:rPr lang="en-US"/>
              <a:t>Does not require special access on the receiver site.</a:t>
            </a:r>
          </a:p>
          <a:p>
            <a:r>
              <a:rPr lang="en-US"/>
              <a:t>Measurement related to round trip, two directional paths, difficult separate the contribution. </a:t>
            </a:r>
          </a:p>
          <a:p>
            <a:r>
              <a:rPr lang="en-US"/>
              <a:t>Receiver-based requires cooperation (time calibration/synchronization) and access to both ends.</a:t>
            </a:r>
          </a:p>
          <a:p>
            <a:r>
              <a:rPr lang="en-US"/>
              <a:t>Measure uni-directional path data. </a:t>
            </a:r>
            <a:r>
              <a:rPr lang="en-US">
                <a:solidFill>
                  <a:schemeClr val="accent2"/>
                </a:solidFill>
              </a:rPr>
              <a:t>NPD</a:t>
            </a:r>
            <a:endParaRPr lang="en-US"/>
          </a:p>
          <a:p>
            <a:r>
              <a:rPr lang="en-US"/>
              <a:t>Characteristics  on two directional paths can be quite different [Paxon97]</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865D2A82-FF79-4B03-AD34-6D0997DD6ED1}" type="datetime1">
              <a:rPr lang="en-US"/>
              <a:pPr/>
              <a:t>4/2/2012</a:t>
            </a:fld>
            <a:endParaRPr lang="en-US"/>
          </a:p>
        </p:txBody>
      </p:sp>
      <p:sp>
        <p:nvSpPr>
          <p:cNvPr id="6" name="Footer Placeholder 4"/>
          <p:cNvSpPr>
            <a:spLocks noGrp="1"/>
          </p:cNvSpPr>
          <p:nvPr>
            <p:ph type="ftr" sz="quarter" idx="11"/>
          </p:nvPr>
        </p:nvSpPr>
        <p:spPr/>
        <p:txBody>
          <a:bodyPr/>
          <a:lstStyle/>
          <a:p>
            <a:r>
              <a:rPr lang="en-US"/>
              <a:t>C. Edward Chow</a:t>
            </a:r>
          </a:p>
        </p:txBody>
      </p:sp>
      <p:sp>
        <p:nvSpPr>
          <p:cNvPr id="7" name="Slide Number Placeholder 5"/>
          <p:cNvSpPr>
            <a:spLocks noGrp="1"/>
          </p:cNvSpPr>
          <p:nvPr>
            <p:ph type="sldNum" sz="quarter" idx="12"/>
          </p:nvPr>
        </p:nvSpPr>
        <p:spPr/>
        <p:txBody>
          <a:bodyPr/>
          <a:lstStyle/>
          <a:p>
            <a:pPr lvl="3"/>
            <a:r>
              <a:rPr lang="en-US"/>
              <a:t>Network Measurement  Page </a:t>
            </a:r>
            <a:fld id="{4BD75C79-8891-4C82-94E2-E7869583ABD2}" type="slidenum">
              <a:rPr lang="en-US"/>
              <a:pPr lvl="3"/>
              <a:t>25</a:t>
            </a:fld>
            <a:endParaRPr lang="en-US"/>
          </a:p>
        </p:txBody>
      </p:sp>
      <p:sp>
        <p:nvSpPr>
          <p:cNvPr id="28674" name="Rectangle 2"/>
          <p:cNvSpPr>
            <a:spLocks noGrp="1" noChangeArrowheads="1"/>
          </p:cNvSpPr>
          <p:nvPr>
            <p:ph type="title"/>
          </p:nvPr>
        </p:nvSpPr>
        <p:spPr>
          <a:noFill/>
          <a:ln/>
        </p:spPr>
        <p:txBody>
          <a:bodyPr/>
          <a:lstStyle/>
          <a:p>
            <a:r>
              <a:rPr lang="en-US" sz="4000"/>
              <a:t>Packet Pair vs. Packet Bunch</a:t>
            </a:r>
          </a:p>
        </p:txBody>
      </p:sp>
      <p:sp>
        <p:nvSpPr>
          <p:cNvPr id="28675" name="Rectangle 3"/>
          <p:cNvSpPr>
            <a:spLocks noGrp="1" noChangeArrowheads="1"/>
          </p:cNvSpPr>
          <p:nvPr>
            <p:ph type="body" idx="1"/>
          </p:nvPr>
        </p:nvSpPr>
        <p:spPr>
          <a:xfrm>
            <a:off x="685800" y="1981200"/>
            <a:ext cx="8305800" cy="4114800"/>
          </a:xfrm>
          <a:noFill/>
          <a:ln/>
        </p:spPr>
        <p:txBody>
          <a:bodyPr/>
          <a:lstStyle/>
          <a:p>
            <a:r>
              <a:rPr lang="en-US"/>
              <a:t>Specific referred to bottleneck bandwidth measurement</a:t>
            </a:r>
          </a:p>
          <a:p>
            <a:r>
              <a:rPr lang="en-US"/>
              <a:t>Packet Pair measures gap between two packets.</a:t>
            </a:r>
          </a:p>
          <a:p>
            <a:r>
              <a:rPr lang="en-US"/>
              <a:t>Packet Bunch measures k (k&gt;2) packets as a group</a:t>
            </a:r>
          </a:p>
          <a:p>
            <a:r>
              <a:rPr lang="en-US"/>
              <a:t>Deal with low clock resolution. For clock resolution Cr=10 msec and packet size 512 byte, packet pair cannot distinguish between 512/0.01=51.2kB/s and infinite</a:t>
            </a:r>
            <a:endParaRPr lang="en-US">
              <a:latin typeface="Symbol" pitchFamily="18" charset="2"/>
            </a:endParaRPr>
          </a:p>
          <a:p>
            <a:r>
              <a:rPr lang="en-US"/>
              <a:t>Deal with changes in bottleneck bandwidth</a:t>
            </a:r>
          </a:p>
          <a:p>
            <a:r>
              <a:rPr lang="en-US"/>
              <a:t>Deal  with multi-channel links</a:t>
            </a:r>
          </a:p>
        </p:txBody>
      </p:sp>
      <p:graphicFrame>
        <p:nvGraphicFramePr>
          <p:cNvPr id="28676" name="Object 4"/>
          <p:cNvGraphicFramePr>
            <a:graphicFrameLocks/>
          </p:cNvGraphicFramePr>
          <p:nvPr/>
        </p:nvGraphicFramePr>
        <p:xfrm>
          <a:off x="1824038" y="3346450"/>
          <a:ext cx="5476875" cy="146050"/>
        </p:xfrm>
        <a:graphic>
          <a:graphicData uri="http://schemas.openxmlformats.org/presentationml/2006/ole">
            <mc:AlternateContent xmlns:mc="http://schemas.openxmlformats.org/markup-compatibility/2006">
              <mc:Choice xmlns:v="urn:schemas-microsoft-com:vml" Requires="v">
                <p:oleObj spid="_x0000_s28677" name="Document" r:id="rId4" imgW="5486040" imgH="155520" progId="Word.Document.6">
                  <p:embed/>
                </p:oleObj>
              </mc:Choice>
              <mc:Fallback>
                <p:oleObj name="Document" r:id="rId4" imgW="5486040" imgH="155520" progId="Word.Document.6">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4038" y="3346450"/>
                        <a:ext cx="5476875" cy="14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2975586-DC56-4BA1-A307-D95F726F1C6B}"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02227A2F-03FD-45EF-AFF6-9B7E328D9046}" type="slidenum">
              <a:rPr lang="en-US"/>
              <a:pPr lvl="3"/>
              <a:t>26</a:t>
            </a:fld>
            <a:endParaRPr lang="en-US"/>
          </a:p>
        </p:txBody>
      </p:sp>
      <p:sp>
        <p:nvSpPr>
          <p:cNvPr id="29698" name="Rectangle 2"/>
          <p:cNvSpPr>
            <a:spLocks noGrp="1" noChangeArrowheads="1"/>
          </p:cNvSpPr>
          <p:nvPr>
            <p:ph type="title"/>
          </p:nvPr>
        </p:nvSpPr>
        <p:spPr>
          <a:noFill/>
          <a:ln/>
        </p:spPr>
        <p:txBody>
          <a:bodyPr/>
          <a:lstStyle/>
          <a:p>
            <a:r>
              <a:rPr lang="en-US"/>
              <a:t>Point-to-Point vs. Multipoint </a:t>
            </a:r>
          </a:p>
        </p:txBody>
      </p:sp>
      <p:sp>
        <p:nvSpPr>
          <p:cNvPr id="29699" name="Rectangle 3"/>
          <p:cNvSpPr>
            <a:spLocks noGrp="1" noChangeArrowheads="1"/>
          </p:cNvSpPr>
          <p:nvPr>
            <p:ph type="body" idx="1"/>
          </p:nvPr>
        </p:nvSpPr>
        <p:spPr>
          <a:xfrm>
            <a:off x="685800" y="1981200"/>
            <a:ext cx="8001000" cy="4114800"/>
          </a:xfrm>
          <a:noFill/>
          <a:ln/>
        </p:spPr>
        <p:txBody>
          <a:bodyPr/>
          <a:lstStyle/>
          <a:p>
            <a:r>
              <a:rPr lang="en-US"/>
              <a:t>Point-to-point involves two end points in isolated measurements.</a:t>
            </a:r>
          </a:p>
          <a:p>
            <a:r>
              <a:rPr lang="en-US"/>
              <a:t>Multipoint involves multiple end points in cooperative measurements.</a:t>
            </a:r>
          </a:p>
          <a:p>
            <a:r>
              <a:rPr lang="en-US"/>
              <a:t>For link connected to busy router with many interfaces,  multipoint measurement may be the only way to avoid interference traffic. </a:t>
            </a:r>
          </a:p>
          <a:p>
            <a:r>
              <a:rPr lang="en-US"/>
              <a:t>Multipoint measurement is a new area worth exploring.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3B11179-3DEE-45D0-804C-100DF803D7FB}"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542E8346-5C27-491F-8976-1E80635D61E0}" type="slidenum">
              <a:rPr lang="en-US"/>
              <a:pPr lvl="3"/>
              <a:t>27</a:t>
            </a:fld>
            <a:endParaRPr lang="en-US"/>
          </a:p>
        </p:txBody>
      </p:sp>
      <p:sp>
        <p:nvSpPr>
          <p:cNvPr id="30722" name="Rectangle 2"/>
          <p:cNvSpPr>
            <a:spLocks noGrp="1" noChangeArrowheads="1"/>
          </p:cNvSpPr>
          <p:nvPr>
            <p:ph type="title"/>
          </p:nvPr>
        </p:nvSpPr>
        <p:spPr>
          <a:noFill/>
          <a:ln/>
        </p:spPr>
        <p:txBody>
          <a:bodyPr/>
          <a:lstStyle/>
          <a:p>
            <a:r>
              <a:rPr lang="en-US" sz="4000"/>
              <a:t>Passive Watch vs. Active Probe</a:t>
            </a:r>
          </a:p>
        </p:txBody>
      </p:sp>
      <p:sp>
        <p:nvSpPr>
          <p:cNvPr id="30723" name="Rectangle 3"/>
          <p:cNvSpPr>
            <a:spLocks noGrp="1" noChangeArrowheads="1"/>
          </p:cNvSpPr>
          <p:nvPr>
            <p:ph type="body" idx="1"/>
          </p:nvPr>
        </p:nvSpPr>
        <p:spPr>
          <a:noFill/>
          <a:ln/>
        </p:spPr>
        <p:txBody>
          <a:bodyPr/>
          <a:lstStyle/>
          <a:p>
            <a:r>
              <a:rPr lang="en-US"/>
              <a:t>In passive watch, measuring machine observe and measure passing traffic. </a:t>
            </a:r>
          </a:p>
          <a:p>
            <a:r>
              <a:rPr lang="en-US"/>
              <a:t>No probing traffic to overload the network.</a:t>
            </a:r>
          </a:p>
          <a:p>
            <a:r>
              <a:rPr lang="en-US"/>
              <a:t>Fujitsu SmartScatter</a:t>
            </a:r>
          </a:p>
          <a:p>
            <a:r>
              <a:rPr lang="en-US"/>
              <a:t>ARPwatch and RIPwatch module in Fremont system.</a:t>
            </a:r>
          </a:p>
          <a:p>
            <a:r>
              <a:rPr lang="en-US"/>
              <a:t>Katz’s Shared Passive Network Performance Discovery (SPAND)</a:t>
            </a:r>
          </a:p>
          <a:p>
            <a:r>
              <a:rPr lang="en-US"/>
              <a:t>What happens if there is no traffic?</a:t>
            </a:r>
          </a:p>
          <a:p>
            <a:r>
              <a:rPr lang="en-US"/>
              <a:t>Does it require special instrumentation or protocol change?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fld id="{5A44BD3F-0519-4D07-829B-9DE26B588870}" type="datetime1">
              <a:rPr lang="en-US"/>
              <a:pPr/>
              <a:t>4/2/2012</a:t>
            </a:fld>
            <a:endParaRPr lang="en-US"/>
          </a:p>
        </p:txBody>
      </p:sp>
      <p:sp>
        <p:nvSpPr>
          <p:cNvPr id="5" name="Footer Placeholder 3"/>
          <p:cNvSpPr>
            <a:spLocks noGrp="1"/>
          </p:cNvSpPr>
          <p:nvPr>
            <p:ph type="ftr" sz="quarter" idx="11"/>
          </p:nvPr>
        </p:nvSpPr>
        <p:spPr/>
        <p:txBody>
          <a:bodyPr/>
          <a:lstStyle/>
          <a:p>
            <a:r>
              <a:rPr lang="en-US"/>
              <a:t>C. Edward Chow</a:t>
            </a:r>
          </a:p>
        </p:txBody>
      </p:sp>
      <p:sp>
        <p:nvSpPr>
          <p:cNvPr id="6" name="Slide Number Placeholder 4"/>
          <p:cNvSpPr>
            <a:spLocks noGrp="1"/>
          </p:cNvSpPr>
          <p:nvPr>
            <p:ph type="sldNum" sz="quarter" idx="12"/>
          </p:nvPr>
        </p:nvSpPr>
        <p:spPr/>
        <p:txBody>
          <a:bodyPr/>
          <a:lstStyle/>
          <a:p>
            <a:pPr lvl="3"/>
            <a:r>
              <a:rPr lang="en-US"/>
              <a:t>Network Measurement  Page </a:t>
            </a:r>
            <a:fld id="{F8953B8A-9297-435D-AB20-C8A51F95D80E}" type="slidenum">
              <a:rPr lang="en-US"/>
              <a:pPr lvl="3"/>
              <a:t>28</a:t>
            </a:fld>
            <a:endParaRPr lang="en-US"/>
          </a:p>
        </p:txBody>
      </p:sp>
      <p:sp>
        <p:nvSpPr>
          <p:cNvPr id="31746" name="Rectangle 2"/>
          <p:cNvSpPr>
            <a:spLocks noGrp="1" noChangeArrowheads="1"/>
          </p:cNvSpPr>
          <p:nvPr>
            <p:ph type="title"/>
          </p:nvPr>
        </p:nvSpPr>
        <p:spPr>
          <a:noFill/>
          <a:ln/>
        </p:spPr>
        <p:txBody>
          <a:bodyPr/>
          <a:lstStyle/>
          <a:p>
            <a:r>
              <a:rPr lang="en-US"/>
              <a:t>SPAND [UCB-CSD-97-967]</a:t>
            </a:r>
          </a:p>
        </p:txBody>
      </p:sp>
      <p:pic>
        <p:nvPicPr>
          <p:cNvPr id="31747"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5" y="1657350"/>
            <a:ext cx="8396288" cy="404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DFB74E7-513D-4A7F-8D94-A66E4C60BC7F}"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CFCADCD4-8E15-4A42-A13D-2500A0B42689}" type="slidenum">
              <a:rPr lang="en-US"/>
              <a:pPr lvl="3"/>
              <a:t>29</a:t>
            </a:fld>
            <a:endParaRPr lang="en-US"/>
          </a:p>
        </p:txBody>
      </p:sp>
      <p:sp>
        <p:nvSpPr>
          <p:cNvPr id="32770" name="Rectangle 2"/>
          <p:cNvSpPr>
            <a:spLocks noGrp="1" noChangeArrowheads="1"/>
          </p:cNvSpPr>
          <p:nvPr>
            <p:ph type="title"/>
          </p:nvPr>
        </p:nvSpPr>
        <p:spPr>
          <a:noFill/>
          <a:ln/>
        </p:spPr>
        <p:txBody>
          <a:bodyPr/>
          <a:lstStyle/>
          <a:p>
            <a:r>
              <a:rPr lang="en-US" sz="3600"/>
              <a:t>Cooperative (Shared) vs. Isolated</a:t>
            </a:r>
          </a:p>
        </p:txBody>
      </p:sp>
      <p:sp>
        <p:nvSpPr>
          <p:cNvPr id="32771" name="Rectangle 3"/>
          <p:cNvSpPr>
            <a:spLocks noGrp="1" noChangeArrowheads="1"/>
          </p:cNvSpPr>
          <p:nvPr>
            <p:ph type="body" idx="1"/>
          </p:nvPr>
        </p:nvSpPr>
        <p:spPr>
          <a:noFill/>
          <a:ln/>
        </p:spPr>
        <p:txBody>
          <a:bodyPr/>
          <a:lstStyle/>
          <a:p>
            <a:r>
              <a:rPr lang="en-US"/>
              <a:t>The network measurement results to a remote site should be the similar for all the hosts in the subnet. </a:t>
            </a:r>
          </a:p>
          <a:p>
            <a:r>
              <a:rPr lang="en-US"/>
              <a:t>By sharing the information, the redundant probing traffic can be eliminated.</a:t>
            </a:r>
            <a:r>
              <a:rPr lang="en-US">
                <a:latin typeface="Times New Roman" charset="0"/>
              </a:rPr>
              <a:t> </a:t>
            </a:r>
          </a:p>
          <a:p>
            <a:r>
              <a:rPr lang="en-US"/>
              <a:t>SPAND is cooperative but passive watch.</a:t>
            </a:r>
          </a:p>
          <a:p>
            <a:r>
              <a:rPr lang="en-US"/>
              <a:t>The Multipoint measurement example mentioned is cooperative but active probe.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Date Placeholder 3"/>
          <p:cNvSpPr>
            <a:spLocks noGrp="1"/>
          </p:cNvSpPr>
          <p:nvPr>
            <p:ph type="dt" sz="half" idx="10"/>
          </p:nvPr>
        </p:nvSpPr>
        <p:spPr/>
        <p:txBody>
          <a:bodyPr/>
          <a:lstStyle/>
          <a:p>
            <a:fld id="{ACD41582-061E-48BD-94C7-D1F022848D9F}" type="datetime1">
              <a:rPr lang="en-US"/>
              <a:pPr/>
              <a:t>4/2/2012</a:t>
            </a:fld>
            <a:endParaRPr lang="en-US"/>
          </a:p>
        </p:txBody>
      </p:sp>
      <p:sp>
        <p:nvSpPr>
          <p:cNvPr id="92" name="Footer Placeholder 4"/>
          <p:cNvSpPr>
            <a:spLocks noGrp="1"/>
          </p:cNvSpPr>
          <p:nvPr>
            <p:ph type="ftr" sz="quarter" idx="11"/>
          </p:nvPr>
        </p:nvSpPr>
        <p:spPr/>
        <p:txBody>
          <a:bodyPr/>
          <a:lstStyle/>
          <a:p>
            <a:r>
              <a:rPr lang="en-US"/>
              <a:t>C. Edward Chow</a:t>
            </a:r>
          </a:p>
        </p:txBody>
      </p:sp>
      <p:sp>
        <p:nvSpPr>
          <p:cNvPr id="93" name="Slide Number Placeholder 5"/>
          <p:cNvSpPr>
            <a:spLocks noGrp="1"/>
          </p:cNvSpPr>
          <p:nvPr>
            <p:ph type="sldNum" sz="quarter" idx="12"/>
          </p:nvPr>
        </p:nvSpPr>
        <p:spPr/>
        <p:txBody>
          <a:bodyPr/>
          <a:lstStyle/>
          <a:p>
            <a:pPr lvl="3"/>
            <a:r>
              <a:rPr lang="en-US"/>
              <a:t>Network Measurement  Page </a:t>
            </a:r>
            <a:fld id="{19D137B1-B2DB-4139-9073-80313930ABAC}" type="slidenum">
              <a:rPr lang="en-US"/>
              <a:pPr lvl="3"/>
              <a:t>3</a:t>
            </a:fld>
            <a:endParaRPr lang="en-US"/>
          </a:p>
        </p:txBody>
      </p:sp>
      <p:sp>
        <p:nvSpPr>
          <p:cNvPr id="6146" name="Rectangle 2"/>
          <p:cNvSpPr>
            <a:spLocks noGrp="1" noChangeArrowheads="1"/>
          </p:cNvSpPr>
          <p:nvPr>
            <p:ph type="title"/>
          </p:nvPr>
        </p:nvSpPr>
        <p:spPr>
          <a:noFill/>
          <a:ln/>
        </p:spPr>
        <p:txBody>
          <a:bodyPr/>
          <a:lstStyle/>
          <a:p>
            <a:r>
              <a:rPr lang="en-US"/>
              <a:t>Internet Environment </a:t>
            </a:r>
          </a:p>
        </p:txBody>
      </p:sp>
      <p:sp>
        <p:nvSpPr>
          <p:cNvPr id="6147" name="Rectangle 3"/>
          <p:cNvSpPr>
            <a:spLocks noChangeArrowheads="1"/>
          </p:cNvSpPr>
          <p:nvPr/>
        </p:nvSpPr>
        <p:spPr bwMode="auto">
          <a:xfrm>
            <a:off x="241300" y="6003925"/>
            <a:ext cx="895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2400" b="0">
                <a:solidFill>
                  <a:schemeClr val="tx1"/>
                </a:solidFill>
              </a:rPr>
              <a:t>client</a:t>
            </a:r>
          </a:p>
        </p:txBody>
      </p:sp>
      <p:sp>
        <p:nvSpPr>
          <p:cNvPr id="6148" name="Oval 4"/>
          <p:cNvSpPr>
            <a:spLocks noChangeArrowheads="1"/>
          </p:cNvSpPr>
          <p:nvPr/>
        </p:nvSpPr>
        <p:spPr bwMode="auto">
          <a:xfrm>
            <a:off x="3778250" y="1965325"/>
            <a:ext cx="146050" cy="14605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9" name="Oval 5"/>
          <p:cNvSpPr>
            <a:spLocks noChangeArrowheads="1"/>
          </p:cNvSpPr>
          <p:nvPr/>
        </p:nvSpPr>
        <p:spPr bwMode="auto">
          <a:xfrm>
            <a:off x="4219575" y="1965325"/>
            <a:ext cx="146050" cy="14605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0" name="Oval 6"/>
          <p:cNvSpPr>
            <a:spLocks noChangeArrowheads="1"/>
          </p:cNvSpPr>
          <p:nvPr/>
        </p:nvSpPr>
        <p:spPr bwMode="auto">
          <a:xfrm>
            <a:off x="4618038" y="1965325"/>
            <a:ext cx="146050" cy="14605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153" name="Group 9"/>
          <p:cNvGrpSpPr>
            <a:grpSpLocks/>
          </p:cNvGrpSpPr>
          <p:nvPr/>
        </p:nvGrpSpPr>
        <p:grpSpPr bwMode="auto">
          <a:xfrm>
            <a:off x="839788" y="1706563"/>
            <a:ext cx="1141412" cy="665162"/>
            <a:chOff x="529" y="1075"/>
            <a:chExt cx="719" cy="419"/>
          </a:xfrm>
        </p:grpSpPr>
        <p:sp>
          <p:nvSpPr>
            <p:cNvPr id="6151" name="Oval 7"/>
            <p:cNvSpPr>
              <a:spLocks noChangeArrowheads="1"/>
            </p:cNvSpPr>
            <p:nvPr/>
          </p:nvSpPr>
          <p:spPr bwMode="auto">
            <a:xfrm>
              <a:off x="529" y="1075"/>
              <a:ext cx="719" cy="419"/>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2" name="Rectangle 8"/>
            <p:cNvSpPr>
              <a:spLocks noChangeArrowheads="1"/>
            </p:cNvSpPr>
            <p:nvPr/>
          </p:nvSpPr>
          <p:spPr bwMode="auto">
            <a:xfrm>
              <a:off x="566" y="1169"/>
              <a:ext cx="6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chemeClr val="bg1"/>
                  </a:solidFill>
                </a:rPr>
                <a:t>Server1</a:t>
              </a:r>
            </a:p>
          </p:txBody>
        </p:sp>
      </p:grpSp>
      <p:sp>
        <p:nvSpPr>
          <p:cNvPr id="6154" name="Line 10"/>
          <p:cNvSpPr>
            <a:spLocks noChangeShapeType="1"/>
          </p:cNvSpPr>
          <p:nvPr/>
        </p:nvSpPr>
        <p:spPr bwMode="auto">
          <a:xfrm>
            <a:off x="7972425" y="5067300"/>
            <a:ext cx="161925" cy="80962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5" name="Line 11"/>
          <p:cNvSpPr>
            <a:spLocks noChangeShapeType="1"/>
          </p:cNvSpPr>
          <p:nvPr/>
        </p:nvSpPr>
        <p:spPr bwMode="auto">
          <a:xfrm>
            <a:off x="7562850" y="5067300"/>
            <a:ext cx="28575" cy="89535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6" name="Line 12"/>
          <p:cNvSpPr>
            <a:spLocks noChangeShapeType="1"/>
          </p:cNvSpPr>
          <p:nvPr/>
        </p:nvSpPr>
        <p:spPr bwMode="auto">
          <a:xfrm flipH="1">
            <a:off x="7038975" y="5105400"/>
            <a:ext cx="66675" cy="69532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7" name="Rectangle 13"/>
          <p:cNvSpPr>
            <a:spLocks noChangeArrowheads="1"/>
          </p:cNvSpPr>
          <p:nvPr/>
        </p:nvSpPr>
        <p:spPr bwMode="auto">
          <a:xfrm>
            <a:off x="6940550" y="5797550"/>
            <a:ext cx="215900" cy="21590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8" name="Rectangle 14"/>
          <p:cNvSpPr>
            <a:spLocks noChangeArrowheads="1"/>
          </p:cNvSpPr>
          <p:nvPr/>
        </p:nvSpPr>
        <p:spPr bwMode="auto">
          <a:xfrm>
            <a:off x="7473950" y="5797550"/>
            <a:ext cx="215900" cy="21590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9" name="Rectangle 15"/>
          <p:cNvSpPr>
            <a:spLocks noChangeArrowheads="1"/>
          </p:cNvSpPr>
          <p:nvPr/>
        </p:nvSpPr>
        <p:spPr bwMode="auto">
          <a:xfrm>
            <a:off x="8007350" y="5797550"/>
            <a:ext cx="215900" cy="21590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0" name="Line 16"/>
          <p:cNvSpPr>
            <a:spLocks noChangeShapeType="1"/>
          </p:cNvSpPr>
          <p:nvPr/>
        </p:nvSpPr>
        <p:spPr bwMode="auto">
          <a:xfrm>
            <a:off x="6343650" y="5105400"/>
            <a:ext cx="123825" cy="7524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1" name="Line 17"/>
          <p:cNvSpPr>
            <a:spLocks noChangeShapeType="1"/>
          </p:cNvSpPr>
          <p:nvPr/>
        </p:nvSpPr>
        <p:spPr bwMode="auto">
          <a:xfrm>
            <a:off x="6019800" y="5124450"/>
            <a:ext cx="30163" cy="7143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2" name="Rectangle 18"/>
          <p:cNvSpPr>
            <a:spLocks noChangeArrowheads="1"/>
          </p:cNvSpPr>
          <p:nvPr/>
        </p:nvSpPr>
        <p:spPr bwMode="auto">
          <a:xfrm>
            <a:off x="5111750" y="5797550"/>
            <a:ext cx="215900" cy="21590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3" name="Rectangle 19"/>
          <p:cNvSpPr>
            <a:spLocks noChangeArrowheads="1"/>
          </p:cNvSpPr>
          <p:nvPr/>
        </p:nvSpPr>
        <p:spPr bwMode="auto">
          <a:xfrm>
            <a:off x="5949950" y="5797550"/>
            <a:ext cx="215900" cy="21590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4" name="Rectangle 20"/>
          <p:cNvSpPr>
            <a:spLocks noChangeArrowheads="1"/>
          </p:cNvSpPr>
          <p:nvPr/>
        </p:nvSpPr>
        <p:spPr bwMode="auto">
          <a:xfrm>
            <a:off x="6407150" y="5797550"/>
            <a:ext cx="215900" cy="21590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5" name="Rectangle 21"/>
          <p:cNvSpPr>
            <a:spLocks noChangeArrowheads="1"/>
          </p:cNvSpPr>
          <p:nvPr/>
        </p:nvSpPr>
        <p:spPr bwMode="auto">
          <a:xfrm>
            <a:off x="5568950" y="5797550"/>
            <a:ext cx="215900" cy="21590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6" name="Line 22"/>
          <p:cNvSpPr>
            <a:spLocks noChangeShapeType="1"/>
          </p:cNvSpPr>
          <p:nvPr/>
        </p:nvSpPr>
        <p:spPr bwMode="auto">
          <a:xfrm flipH="1">
            <a:off x="5257800" y="5143500"/>
            <a:ext cx="76200" cy="6858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7" name="Line 23"/>
          <p:cNvSpPr>
            <a:spLocks noChangeShapeType="1"/>
          </p:cNvSpPr>
          <p:nvPr/>
        </p:nvSpPr>
        <p:spPr bwMode="auto">
          <a:xfrm flipH="1">
            <a:off x="5638800" y="5143500"/>
            <a:ext cx="76200" cy="6858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8" name="Line 24"/>
          <p:cNvSpPr>
            <a:spLocks noChangeShapeType="1"/>
          </p:cNvSpPr>
          <p:nvPr/>
        </p:nvSpPr>
        <p:spPr bwMode="auto">
          <a:xfrm>
            <a:off x="1676400" y="5105400"/>
            <a:ext cx="123825" cy="7524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9" name="Line 25"/>
          <p:cNvSpPr>
            <a:spLocks noChangeShapeType="1"/>
          </p:cNvSpPr>
          <p:nvPr/>
        </p:nvSpPr>
        <p:spPr bwMode="auto">
          <a:xfrm>
            <a:off x="1352550" y="5124450"/>
            <a:ext cx="30163" cy="7143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0" name="Rectangle 26"/>
          <p:cNvSpPr>
            <a:spLocks noChangeArrowheads="1"/>
          </p:cNvSpPr>
          <p:nvPr/>
        </p:nvSpPr>
        <p:spPr bwMode="auto">
          <a:xfrm>
            <a:off x="444500" y="5797550"/>
            <a:ext cx="215900" cy="21590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1" name="Rectangle 27"/>
          <p:cNvSpPr>
            <a:spLocks noChangeArrowheads="1"/>
          </p:cNvSpPr>
          <p:nvPr/>
        </p:nvSpPr>
        <p:spPr bwMode="auto">
          <a:xfrm>
            <a:off x="1282700" y="5797550"/>
            <a:ext cx="215900" cy="21590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2" name="Rectangle 28"/>
          <p:cNvSpPr>
            <a:spLocks noChangeArrowheads="1"/>
          </p:cNvSpPr>
          <p:nvPr/>
        </p:nvSpPr>
        <p:spPr bwMode="auto">
          <a:xfrm>
            <a:off x="1739900" y="5797550"/>
            <a:ext cx="215900" cy="21590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3" name="Rectangle 29"/>
          <p:cNvSpPr>
            <a:spLocks noChangeArrowheads="1"/>
          </p:cNvSpPr>
          <p:nvPr/>
        </p:nvSpPr>
        <p:spPr bwMode="auto">
          <a:xfrm>
            <a:off x="901700" y="5797550"/>
            <a:ext cx="215900" cy="21590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4" name="Line 30"/>
          <p:cNvSpPr>
            <a:spLocks noChangeShapeType="1"/>
          </p:cNvSpPr>
          <p:nvPr/>
        </p:nvSpPr>
        <p:spPr bwMode="auto">
          <a:xfrm flipH="1">
            <a:off x="590550" y="5143500"/>
            <a:ext cx="76200" cy="6858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5" name="Line 31"/>
          <p:cNvSpPr>
            <a:spLocks noChangeShapeType="1"/>
          </p:cNvSpPr>
          <p:nvPr/>
        </p:nvSpPr>
        <p:spPr bwMode="auto">
          <a:xfrm flipH="1">
            <a:off x="971550" y="5143500"/>
            <a:ext cx="76200" cy="6858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6" name="Line 32"/>
          <p:cNvSpPr>
            <a:spLocks noChangeShapeType="1"/>
          </p:cNvSpPr>
          <p:nvPr/>
        </p:nvSpPr>
        <p:spPr bwMode="auto">
          <a:xfrm>
            <a:off x="3505200" y="5067300"/>
            <a:ext cx="161925" cy="80962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7" name="Line 33"/>
          <p:cNvSpPr>
            <a:spLocks noChangeShapeType="1"/>
          </p:cNvSpPr>
          <p:nvPr/>
        </p:nvSpPr>
        <p:spPr bwMode="auto">
          <a:xfrm>
            <a:off x="3095625" y="5067300"/>
            <a:ext cx="28575" cy="89535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8" name="Line 34"/>
          <p:cNvSpPr>
            <a:spLocks noChangeShapeType="1"/>
          </p:cNvSpPr>
          <p:nvPr/>
        </p:nvSpPr>
        <p:spPr bwMode="auto">
          <a:xfrm flipH="1">
            <a:off x="2571750" y="5105400"/>
            <a:ext cx="66675" cy="69532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187" name="Group 43"/>
          <p:cNvGrpSpPr>
            <a:grpSpLocks/>
          </p:cNvGrpSpPr>
          <p:nvPr/>
        </p:nvGrpSpPr>
        <p:grpSpPr bwMode="auto">
          <a:xfrm>
            <a:off x="569913" y="4576763"/>
            <a:ext cx="7591425" cy="520700"/>
            <a:chOff x="359" y="2883"/>
            <a:chExt cx="4782" cy="328"/>
          </a:xfrm>
        </p:grpSpPr>
        <p:sp>
          <p:nvSpPr>
            <p:cNvPr id="6179" name="AutoShape 35"/>
            <p:cNvSpPr>
              <a:spLocks noChangeArrowheads="1"/>
            </p:cNvSpPr>
            <p:nvPr/>
          </p:nvSpPr>
          <p:spPr bwMode="auto">
            <a:xfrm>
              <a:off x="4403" y="2883"/>
              <a:ext cx="738" cy="328"/>
            </a:xfrm>
            <a:prstGeom prst="roundRect">
              <a:avLst>
                <a:gd name="adj" fmla="val 12495"/>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0" name="AutoShape 36"/>
            <p:cNvSpPr>
              <a:spLocks noChangeArrowheads="1"/>
            </p:cNvSpPr>
            <p:nvPr/>
          </p:nvSpPr>
          <p:spPr bwMode="auto">
            <a:xfrm>
              <a:off x="4518" y="2957"/>
              <a:ext cx="549" cy="249"/>
            </a:xfrm>
            <a:prstGeom prst="roundRect">
              <a:avLst>
                <a:gd name="adj" fmla="val 12495"/>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chemeClr val="bg2"/>
                  </a:solidFill>
                </a:rPr>
                <a:t>router</a:t>
              </a:r>
            </a:p>
          </p:txBody>
        </p:sp>
        <p:sp>
          <p:nvSpPr>
            <p:cNvPr id="6181" name="AutoShape 37"/>
            <p:cNvSpPr>
              <a:spLocks noChangeArrowheads="1"/>
            </p:cNvSpPr>
            <p:nvPr/>
          </p:nvSpPr>
          <p:spPr bwMode="auto">
            <a:xfrm>
              <a:off x="3299" y="2883"/>
              <a:ext cx="738" cy="328"/>
            </a:xfrm>
            <a:prstGeom prst="roundRect">
              <a:avLst>
                <a:gd name="adj" fmla="val 12495"/>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2" name="AutoShape 38"/>
            <p:cNvSpPr>
              <a:spLocks noChangeArrowheads="1"/>
            </p:cNvSpPr>
            <p:nvPr/>
          </p:nvSpPr>
          <p:spPr bwMode="auto">
            <a:xfrm>
              <a:off x="3415" y="2958"/>
              <a:ext cx="549" cy="249"/>
            </a:xfrm>
            <a:prstGeom prst="roundRect">
              <a:avLst>
                <a:gd name="adj" fmla="val 12495"/>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chemeClr val="bg2"/>
                  </a:solidFill>
                </a:rPr>
                <a:t>router</a:t>
              </a:r>
            </a:p>
          </p:txBody>
        </p:sp>
        <p:sp>
          <p:nvSpPr>
            <p:cNvPr id="6183" name="AutoShape 39"/>
            <p:cNvSpPr>
              <a:spLocks noChangeArrowheads="1"/>
            </p:cNvSpPr>
            <p:nvPr/>
          </p:nvSpPr>
          <p:spPr bwMode="auto">
            <a:xfrm>
              <a:off x="359" y="2883"/>
              <a:ext cx="738" cy="328"/>
            </a:xfrm>
            <a:prstGeom prst="roundRect">
              <a:avLst>
                <a:gd name="adj" fmla="val 12495"/>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4" name="AutoShape 40"/>
            <p:cNvSpPr>
              <a:spLocks noChangeArrowheads="1"/>
            </p:cNvSpPr>
            <p:nvPr/>
          </p:nvSpPr>
          <p:spPr bwMode="auto">
            <a:xfrm>
              <a:off x="477" y="2960"/>
              <a:ext cx="549" cy="249"/>
            </a:xfrm>
            <a:prstGeom prst="roundRect">
              <a:avLst>
                <a:gd name="adj" fmla="val 12495"/>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chemeClr val="bg2"/>
                  </a:solidFill>
                </a:rPr>
                <a:t>router</a:t>
              </a:r>
            </a:p>
          </p:txBody>
        </p:sp>
        <p:sp>
          <p:nvSpPr>
            <p:cNvPr id="6185" name="AutoShape 41"/>
            <p:cNvSpPr>
              <a:spLocks noChangeArrowheads="1"/>
            </p:cNvSpPr>
            <p:nvPr/>
          </p:nvSpPr>
          <p:spPr bwMode="auto">
            <a:xfrm>
              <a:off x="1589" y="2883"/>
              <a:ext cx="738" cy="328"/>
            </a:xfrm>
            <a:prstGeom prst="roundRect">
              <a:avLst>
                <a:gd name="adj" fmla="val 12495"/>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6" name="AutoShape 42"/>
            <p:cNvSpPr>
              <a:spLocks noChangeArrowheads="1"/>
            </p:cNvSpPr>
            <p:nvPr/>
          </p:nvSpPr>
          <p:spPr bwMode="auto">
            <a:xfrm>
              <a:off x="1705" y="2958"/>
              <a:ext cx="549" cy="249"/>
            </a:xfrm>
            <a:prstGeom prst="roundRect">
              <a:avLst>
                <a:gd name="adj" fmla="val 12495"/>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chemeClr val="bg2"/>
                  </a:solidFill>
                </a:rPr>
                <a:t>router</a:t>
              </a:r>
            </a:p>
          </p:txBody>
        </p:sp>
      </p:grpSp>
      <p:sp>
        <p:nvSpPr>
          <p:cNvPr id="6188" name="Rectangle 44"/>
          <p:cNvSpPr>
            <a:spLocks noChangeArrowheads="1"/>
          </p:cNvSpPr>
          <p:nvPr/>
        </p:nvSpPr>
        <p:spPr bwMode="auto">
          <a:xfrm>
            <a:off x="2473325" y="5797550"/>
            <a:ext cx="215900" cy="21590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9" name="Rectangle 45"/>
          <p:cNvSpPr>
            <a:spLocks noChangeArrowheads="1"/>
          </p:cNvSpPr>
          <p:nvPr/>
        </p:nvSpPr>
        <p:spPr bwMode="auto">
          <a:xfrm>
            <a:off x="3006725" y="5797550"/>
            <a:ext cx="215900" cy="21590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90" name="Rectangle 46"/>
          <p:cNvSpPr>
            <a:spLocks noChangeArrowheads="1"/>
          </p:cNvSpPr>
          <p:nvPr/>
        </p:nvSpPr>
        <p:spPr bwMode="auto">
          <a:xfrm>
            <a:off x="3540125" y="5797550"/>
            <a:ext cx="215900" cy="21590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193" name="Group 49"/>
          <p:cNvGrpSpPr>
            <a:grpSpLocks/>
          </p:cNvGrpSpPr>
          <p:nvPr/>
        </p:nvGrpSpPr>
        <p:grpSpPr bwMode="auto">
          <a:xfrm>
            <a:off x="2319338" y="1670050"/>
            <a:ext cx="1141412" cy="665163"/>
            <a:chOff x="1461" y="1052"/>
            <a:chExt cx="719" cy="419"/>
          </a:xfrm>
        </p:grpSpPr>
        <p:sp>
          <p:nvSpPr>
            <p:cNvPr id="6191" name="Oval 47"/>
            <p:cNvSpPr>
              <a:spLocks noChangeArrowheads="1"/>
            </p:cNvSpPr>
            <p:nvPr/>
          </p:nvSpPr>
          <p:spPr bwMode="auto">
            <a:xfrm>
              <a:off x="1461" y="1052"/>
              <a:ext cx="719" cy="419"/>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92" name="Rectangle 48"/>
            <p:cNvSpPr>
              <a:spLocks noChangeArrowheads="1"/>
            </p:cNvSpPr>
            <p:nvPr/>
          </p:nvSpPr>
          <p:spPr bwMode="auto">
            <a:xfrm>
              <a:off x="1498" y="1146"/>
              <a:ext cx="6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chemeClr val="bg1"/>
                  </a:solidFill>
                </a:rPr>
                <a:t>Server2</a:t>
              </a:r>
            </a:p>
          </p:txBody>
        </p:sp>
      </p:grpSp>
      <p:grpSp>
        <p:nvGrpSpPr>
          <p:cNvPr id="6196" name="Group 52"/>
          <p:cNvGrpSpPr>
            <a:grpSpLocks/>
          </p:cNvGrpSpPr>
          <p:nvPr/>
        </p:nvGrpSpPr>
        <p:grpSpPr bwMode="auto">
          <a:xfrm>
            <a:off x="5241925" y="1679575"/>
            <a:ext cx="1141413" cy="665163"/>
            <a:chOff x="3302" y="1058"/>
            <a:chExt cx="719" cy="419"/>
          </a:xfrm>
        </p:grpSpPr>
        <p:sp>
          <p:nvSpPr>
            <p:cNvPr id="6194" name="Oval 50"/>
            <p:cNvSpPr>
              <a:spLocks noChangeArrowheads="1"/>
            </p:cNvSpPr>
            <p:nvPr/>
          </p:nvSpPr>
          <p:spPr bwMode="auto">
            <a:xfrm>
              <a:off x="3302" y="1058"/>
              <a:ext cx="719" cy="419"/>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95" name="Rectangle 51"/>
            <p:cNvSpPr>
              <a:spLocks noChangeArrowheads="1"/>
            </p:cNvSpPr>
            <p:nvPr/>
          </p:nvSpPr>
          <p:spPr bwMode="auto">
            <a:xfrm>
              <a:off x="3339" y="1152"/>
              <a:ext cx="6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chemeClr val="bg1"/>
                  </a:solidFill>
                </a:rPr>
                <a:t>Server8</a:t>
              </a:r>
            </a:p>
          </p:txBody>
        </p:sp>
      </p:grpSp>
      <p:grpSp>
        <p:nvGrpSpPr>
          <p:cNvPr id="6199" name="Group 55"/>
          <p:cNvGrpSpPr>
            <a:grpSpLocks/>
          </p:cNvGrpSpPr>
          <p:nvPr/>
        </p:nvGrpSpPr>
        <p:grpSpPr bwMode="auto">
          <a:xfrm>
            <a:off x="6969125" y="1701800"/>
            <a:ext cx="1141413" cy="665163"/>
            <a:chOff x="4390" y="1072"/>
            <a:chExt cx="719" cy="419"/>
          </a:xfrm>
        </p:grpSpPr>
        <p:sp>
          <p:nvSpPr>
            <p:cNvPr id="6197" name="Oval 53"/>
            <p:cNvSpPr>
              <a:spLocks noChangeArrowheads="1"/>
            </p:cNvSpPr>
            <p:nvPr/>
          </p:nvSpPr>
          <p:spPr bwMode="auto">
            <a:xfrm>
              <a:off x="4390" y="1072"/>
              <a:ext cx="719" cy="419"/>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98" name="Rectangle 54"/>
            <p:cNvSpPr>
              <a:spLocks noChangeArrowheads="1"/>
            </p:cNvSpPr>
            <p:nvPr/>
          </p:nvSpPr>
          <p:spPr bwMode="auto">
            <a:xfrm>
              <a:off x="4427" y="1166"/>
              <a:ext cx="6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chemeClr val="bg1"/>
                  </a:solidFill>
                </a:rPr>
                <a:t>Server9</a:t>
              </a:r>
            </a:p>
          </p:txBody>
        </p:sp>
      </p:grpSp>
      <p:sp>
        <p:nvSpPr>
          <p:cNvPr id="6200" name="AutoShape 56"/>
          <p:cNvSpPr>
            <a:spLocks noChangeArrowheads="1"/>
          </p:cNvSpPr>
          <p:nvPr/>
        </p:nvSpPr>
        <p:spPr bwMode="auto">
          <a:xfrm>
            <a:off x="5434013" y="2724150"/>
            <a:ext cx="1171575" cy="520700"/>
          </a:xfrm>
          <a:prstGeom prst="roundRect">
            <a:avLst>
              <a:gd name="adj" fmla="val 12495"/>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01" name="AutoShape 57"/>
          <p:cNvSpPr>
            <a:spLocks noChangeArrowheads="1"/>
          </p:cNvSpPr>
          <p:nvPr/>
        </p:nvSpPr>
        <p:spPr bwMode="auto">
          <a:xfrm>
            <a:off x="5621338" y="2846388"/>
            <a:ext cx="871537" cy="395287"/>
          </a:xfrm>
          <a:prstGeom prst="roundRect">
            <a:avLst>
              <a:gd name="adj" fmla="val 12495"/>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chemeClr val="bg2"/>
                </a:solidFill>
              </a:rPr>
              <a:t>router</a:t>
            </a:r>
          </a:p>
        </p:txBody>
      </p:sp>
      <p:sp>
        <p:nvSpPr>
          <p:cNvPr id="6202" name="AutoShape 58"/>
          <p:cNvSpPr>
            <a:spLocks noChangeArrowheads="1"/>
          </p:cNvSpPr>
          <p:nvPr/>
        </p:nvSpPr>
        <p:spPr bwMode="auto">
          <a:xfrm>
            <a:off x="1766888" y="2738438"/>
            <a:ext cx="1171575" cy="520700"/>
          </a:xfrm>
          <a:prstGeom prst="roundRect">
            <a:avLst>
              <a:gd name="adj" fmla="val 12495"/>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03" name="AutoShape 59"/>
          <p:cNvSpPr>
            <a:spLocks noChangeArrowheads="1"/>
          </p:cNvSpPr>
          <p:nvPr/>
        </p:nvSpPr>
        <p:spPr bwMode="auto">
          <a:xfrm>
            <a:off x="1955800" y="2862263"/>
            <a:ext cx="871538" cy="395287"/>
          </a:xfrm>
          <a:prstGeom prst="roundRect">
            <a:avLst>
              <a:gd name="adj" fmla="val 12495"/>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chemeClr val="bg2"/>
                </a:solidFill>
              </a:rPr>
              <a:t>router</a:t>
            </a:r>
          </a:p>
        </p:txBody>
      </p:sp>
      <p:sp>
        <p:nvSpPr>
          <p:cNvPr id="6204" name="Line 60"/>
          <p:cNvSpPr>
            <a:spLocks noChangeShapeType="1"/>
          </p:cNvSpPr>
          <p:nvPr/>
        </p:nvSpPr>
        <p:spPr bwMode="auto">
          <a:xfrm>
            <a:off x="1598613" y="2390775"/>
            <a:ext cx="317500" cy="3460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05" name="Line 61"/>
          <p:cNvSpPr>
            <a:spLocks noChangeShapeType="1"/>
          </p:cNvSpPr>
          <p:nvPr/>
        </p:nvSpPr>
        <p:spPr bwMode="auto">
          <a:xfrm flipH="1">
            <a:off x="2595563" y="2346325"/>
            <a:ext cx="244475" cy="39052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06" name="Line 62"/>
          <p:cNvSpPr>
            <a:spLocks noChangeShapeType="1"/>
          </p:cNvSpPr>
          <p:nvPr/>
        </p:nvSpPr>
        <p:spPr bwMode="auto">
          <a:xfrm>
            <a:off x="5870575" y="2376488"/>
            <a:ext cx="42863" cy="331787"/>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07" name="Line 63"/>
          <p:cNvSpPr>
            <a:spLocks noChangeShapeType="1"/>
          </p:cNvSpPr>
          <p:nvPr/>
        </p:nvSpPr>
        <p:spPr bwMode="auto">
          <a:xfrm flipV="1">
            <a:off x="6389688" y="2317750"/>
            <a:ext cx="808037" cy="4191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08" name="Rectangle 64"/>
          <p:cNvSpPr>
            <a:spLocks noChangeArrowheads="1"/>
          </p:cNvSpPr>
          <p:nvPr/>
        </p:nvSpPr>
        <p:spPr bwMode="auto">
          <a:xfrm>
            <a:off x="2517775" y="3536950"/>
            <a:ext cx="33813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r>
              <a:rPr lang="en-US" sz="3600"/>
              <a:t>Internet</a:t>
            </a:r>
          </a:p>
        </p:txBody>
      </p:sp>
      <p:sp>
        <p:nvSpPr>
          <p:cNvPr id="6209" name="Oval 65"/>
          <p:cNvSpPr>
            <a:spLocks noChangeArrowheads="1"/>
          </p:cNvSpPr>
          <p:nvPr/>
        </p:nvSpPr>
        <p:spPr bwMode="auto">
          <a:xfrm>
            <a:off x="6423025" y="3578225"/>
            <a:ext cx="215900" cy="139700"/>
          </a:xfrm>
          <a:prstGeom prst="ellipse">
            <a:avLst/>
          </a:prstGeom>
          <a:solidFill>
            <a:schemeClr val="folHlink"/>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0" name="Oval 66"/>
          <p:cNvSpPr>
            <a:spLocks noChangeArrowheads="1"/>
          </p:cNvSpPr>
          <p:nvPr/>
        </p:nvSpPr>
        <p:spPr bwMode="auto">
          <a:xfrm>
            <a:off x="1177925" y="3803650"/>
            <a:ext cx="215900" cy="139700"/>
          </a:xfrm>
          <a:prstGeom prst="ellipse">
            <a:avLst/>
          </a:prstGeom>
          <a:solidFill>
            <a:schemeClr val="folHlink"/>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1" name="Oval 67"/>
          <p:cNvSpPr>
            <a:spLocks noChangeArrowheads="1"/>
          </p:cNvSpPr>
          <p:nvPr/>
        </p:nvSpPr>
        <p:spPr bwMode="auto">
          <a:xfrm>
            <a:off x="2197100" y="3667125"/>
            <a:ext cx="215900" cy="139700"/>
          </a:xfrm>
          <a:prstGeom prst="ellipse">
            <a:avLst/>
          </a:prstGeom>
          <a:solidFill>
            <a:schemeClr val="folHlink"/>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2" name="Oval 68"/>
          <p:cNvSpPr>
            <a:spLocks noChangeArrowheads="1"/>
          </p:cNvSpPr>
          <p:nvPr/>
        </p:nvSpPr>
        <p:spPr bwMode="auto">
          <a:xfrm>
            <a:off x="2911475" y="4049713"/>
            <a:ext cx="215900" cy="139700"/>
          </a:xfrm>
          <a:prstGeom prst="ellipse">
            <a:avLst/>
          </a:prstGeom>
          <a:solidFill>
            <a:schemeClr val="folHlink"/>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3" name="Oval 69"/>
          <p:cNvSpPr>
            <a:spLocks noChangeArrowheads="1"/>
          </p:cNvSpPr>
          <p:nvPr/>
        </p:nvSpPr>
        <p:spPr bwMode="auto">
          <a:xfrm>
            <a:off x="7104063" y="3971925"/>
            <a:ext cx="215900" cy="139700"/>
          </a:xfrm>
          <a:prstGeom prst="ellipse">
            <a:avLst/>
          </a:prstGeom>
          <a:solidFill>
            <a:schemeClr val="folHlink"/>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4" name="Oval 70"/>
          <p:cNvSpPr>
            <a:spLocks noChangeArrowheads="1"/>
          </p:cNvSpPr>
          <p:nvPr/>
        </p:nvSpPr>
        <p:spPr bwMode="auto">
          <a:xfrm>
            <a:off x="4165600" y="3370263"/>
            <a:ext cx="215900" cy="139700"/>
          </a:xfrm>
          <a:prstGeom prst="ellipse">
            <a:avLst/>
          </a:prstGeom>
          <a:solidFill>
            <a:schemeClr val="folHlink"/>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5" name="Oval 71"/>
          <p:cNvSpPr>
            <a:spLocks noChangeArrowheads="1"/>
          </p:cNvSpPr>
          <p:nvPr/>
        </p:nvSpPr>
        <p:spPr bwMode="auto">
          <a:xfrm>
            <a:off x="6280150" y="4114800"/>
            <a:ext cx="215900" cy="139700"/>
          </a:xfrm>
          <a:prstGeom prst="ellipse">
            <a:avLst/>
          </a:prstGeom>
          <a:solidFill>
            <a:schemeClr val="folHlink"/>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6" name="Oval 72"/>
          <p:cNvSpPr>
            <a:spLocks noChangeArrowheads="1"/>
          </p:cNvSpPr>
          <p:nvPr/>
        </p:nvSpPr>
        <p:spPr bwMode="auto">
          <a:xfrm>
            <a:off x="5522913" y="4006850"/>
            <a:ext cx="215900" cy="139700"/>
          </a:xfrm>
          <a:prstGeom prst="ellipse">
            <a:avLst/>
          </a:prstGeom>
          <a:solidFill>
            <a:schemeClr val="folHlink"/>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7" name="Oval 73"/>
          <p:cNvSpPr>
            <a:spLocks noChangeArrowheads="1"/>
          </p:cNvSpPr>
          <p:nvPr/>
        </p:nvSpPr>
        <p:spPr bwMode="auto">
          <a:xfrm>
            <a:off x="4224338" y="4206875"/>
            <a:ext cx="215900" cy="139700"/>
          </a:xfrm>
          <a:prstGeom prst="ellipse">
            <a:avLst/>
          </a:prstGeom>
          <a:solidFill>
            <a:schemeClr val="folHlink"/>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8" name="Line 74"/>
          <p:cNvSpPr>
            <a:spLocks noChangeShapeType="1"/>
          </p:cNvSpPr>
          <p:nvPr/>
        </p:nvSpPr>
        <p:spPr bwMode="auto">
          <a:xfrm flipH="1">
            <a:off x="1108075" y="3962400"/>
            <a:ext cx="158750" cy="60642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9" name="Line 75"/>
          <p:cNvSpPr>
            <a:spLocks noChangeShapeType="1"/>
          </p:cNvSpPr>
          <p:nvPr/>
        </p:nvSpPr>
        <p:spPr bwMode="auto">
          <a:xfrm flipV="1">
            <a:off x="1390650" y="3760788"/>
            <a:ext cx="785813" cy="12382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20" name="Line 76"/>
          <p:cNvSpPr>
            <a:spLocks noChangeShapeType="1"/>
          </p:cNvSpPr>
          <p:nvPr/>
        </p:nvSpPr>
        <p:spPr bwMode="auto">
          <a:xfrm>
            <a:off x="2422525" y="3806825"/>
            <a:ext cx="533400" cy="25717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21" name="Line 77"/>
          <p:cNvSpPr>
            <a:spLocks noChangeShapeType="1"/>
          </p:cNvSpPr>
          <p:nvPr/>
        </p:nvSpPr>
        <p:spPr bwMode="auto">
          <a:xfrm>
            <a:off x="2308225" y="3273425"/>
            <a:ext cx="26988" cy="357188"/>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22" name="Line 78"/>
          <p:cNvSpPr>
            <a:spLocks noChangeShapeType="1"/>
          </p:cNvSpPr>
          <p:nvPr/>
        </p:nvSpPr>
        <p:spPr bwMode="auto">
          <a:xfrm flipH="1" flipV="1">
            <a:off x="3065463" y="4173538"/>
            <a:ext cx="34925" cy="395287"/>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23" name="Line 79"/>
          <p:cNvSpPr>
            <a:spLocks noChangeShapeType="1"/>
          </p:cNvSpPr>
          <p:nvPr/>
        </p:nvSpPr>
        <p:spPr bwMode="auto">
          <a:xfrm flipH="1" flipV="1">
            <a:off x="3116263" y="4110038"/>
            <a:ext cx="1095375" cy="18415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24" name="Line 80"/>
          <p:cNvSpPr>
            <a:spLocks noChangeShapeType="1"/>
          </p:cNvSpPr>
          <p:nvPr/>
        </p:nvSpPr>
        <p:spPr bwMode="auto">
          <a:xfrm flipH="1">
            <a:off x="4459288" y="4121150"/>
            <a:ext cx="1065212" cy="16192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25" name="Line 81"/>
          <p:cNvSpPr>
            <a:spLocks noChangeShapeType="1"/>
          </p:cNvSpPr>
          <p:nvPr/>
        </p:nvSpPr>
        <p:spPr bwMode="auto">
          <a:xfrm flipH="1">
            <a:off x="2424113" y="3400425"/>
            <a:ext cx="1728787" cy="33337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26" name="Line 82"/>
          <p:cNvSpPr>
            <a:spLocks noChangeShapeType="1"/>
          </p:cNvSpPr>
          <p:nvPr/>
        </p:nvSpPr>
        <p:spPr bwMode="auto">
          <a:xfrm flipH="1">
            <a:off x="4337050" y="3227388"/>
            <a:ext cx="1085850" cy="21272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27" name="Line 83"/>
          <p:cNvSpPr>
            <a:spLocks noChangeShapeType="1"/>
          </p:cNvSpPr>
          <p:nvPr/>
        </p:nvSpPr>
        <p:spPr bwMode="auto">
          <a:xfrm>
            <a:off x="5640388" y="4149725"/>
            <a:ext cx="85725" cy="4191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28" name="Line 84"/>
          <p:cNvSpPr>
            <a:spLocks noChangeShapeType="1"/>
          </p:cNvSpPr>
          <p:nvPr/>
        </p:nvSpPr>
        <p:spPr bwMode="auto">
          <a:xfrm flipH="1">
            <a:off x="6086475" y="4270375"/>
            <a:ext cx="292100" cy="32702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29" name="Line 85"/>
          <p:cNvSpPr>
            <a:spLocks noChangeShapeType="1"/>
          </p:cNvSpPr>
          <p:nvPr/>
        </p:nvSpPr>
        <p:spPr bwMode="auto">
          <a:xfrm flipH="1">
            <a:off x="3706813" y="4314825"/>
            <a:ext cx="593725" cy="31115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30" name="Line 86"/>
          <p:cNvSpPr>
            <a:spLocks noChangeShapeType="1"/>
          </p:cNvSpPr>
          <p:nvPr/>
        </p:nvSpPr>
        <p:spPr bwMode="auto">
          <a:xfrm>
            <a:off x="5772150" y="4083050"/>
            <a:ext cx="517525" cy="1397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31" name="Line 87"/>
          <p:cNvSpPr>
            <a:spLocks noChangeShapeType="1"/>
          </p:cNvSpPr>
          <p:nvPr/>
        </p:nvSpPr>
        <p:spPr bwMode="auto">
          <a:xfrm flipH="1">
            <a:off x="6434138" y="3743325"/>
            <a:ext cx="95250" cy="37782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32" name="Line 88"/>
          <p:cNvSpPr>
            <a:spLocks noChangeShapeType="1"/>
          </p:cNvSpPr>
          <p:nvPr/>
        </p:nvSpPr>
        <p:spPr bwMode="auto">
          <a:xfrm>
            <a:off x="6645275" y="3686175"/>
            <a:ext cx="481013" cy="3048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33" name="Line 89"/>
          <p:cNvSpPr>
            <a:spLocks noChangeShapeType="1"/>
          </p:cNvSpPr>
          <p:nvPr/>
        </p:nvSpPr>
        <p:spPr bwMode="auto">
          <a:xfrm>
            <a:off x="7302500" y="4111625"/>
            <a:ext cx="227013" cy="4572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34" name="Line 90"/>
          <p:cNvSpPr>
            <a:spLocks noChangeShapeType="1"/>
          </p:cNvSpPr>
          <p:nvPr/>
        </p:nvSpPr>
        <p:spPr bwMode="auto">
          <a:xfrm>
            <a:off x="6142038" y="3282950"/>
            <a:ext cx="363537" cy="3048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AA92EE9-27F3-4721-BAE8-4BC1024E806D}"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0CB7D7AD-7D59-4EFD-94CE-1B8CB139DD03}" type="slidenum">
              <a:rPr lang="en-US"/>
              <a:pPr lvl="3"/>
              <a:t>30</a:t>
            </a:fld>
            <a:endParaRPr lang="en-US"/>
          </a:p>
        </p:txBody>
      </p:sp>
      <p:sp>
        <p:nvSpPr>
          <p:cNvPr id="33794" name="Rectangle 2"/>
          <p:cNvSpPr>
            <a:spLocks noGrp="1" noChangeArrowheads="1"/>
          </p:cNvSpPr>
          <p:nvPr>
            <p:ph type="title"/>
          </p:nvPr>
        </p:nvSpPr>
        <p:spPr>
          <a:noFill/>
          <a:ln/>
        </p:spPr>
        <p:txBody>
          <a:bodyPr/>
          <a:lstStyle/>
          <a:p>
            <a:r>
              <a:rPr lang="en-US"/>
              <a:t>Layer of Protocol Used</a:t>
            </a:r>
          </a:p>
        </p:txBody>
      </p:sp>
      <p:sp>
        <p:nvSpPr>
          <p:cNvPr id="33795" name="Rectangle 3"/>
          <p:cNvSpPr>
            <a:spLocks noGrp="1" noChangeArrowheads="1"/>
          </p:cNvSpPr>
          <p:nvPr>
            <p:ph type="body" idx="1"/>
          </p:nvPr>
        </p:nvSpPr>
        <p:spPr>
          <a:noFill/>
          <a:ln/>
        </p:spPr>
        <p:txBody>
          <a:bodyPr/>
          <a:lstStyle/>
          <a:p>
            <a:r>
              <a:rPr lang="en-US"/>
              <a:t>The use of lower layer protocol enables more timing and programming control.</a:t>
            </a:r>
          </a:p>
          <a:p>
            <a:r>
              <a:rPr lang="en-US"/>
              <a:t>The measured throughput  reflects the upper bound of the predict traffic if higher layer protocol are used.</a:t>
            </a:r>
          </a:p>
          <a:p>
            <a:r>
              <a:rPr lang="en-US"/>
              <a:t>The use  of higher layer protocol such as http or ftp reflects more accurate the performance but requires  complex analysis to be used for other application traffic.</a:t>
            </a:r>
          </a:p>
          <a:p>
            <a:r>
              <a:rPr lang="en-US"/>
              <a:t>Ping uses ICMP. Traceroute uses UDP and ICMP.</a:t>
            </a:r>
          </a:p>
          <a:p>
            <a:r>
              <a:rPr lang="en-US"/>
              <a:t>NPD uses TCP but forgot to keep track ICMP src quench msgs.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57AA62E-566B-42E7-AB82-0264F4E3C777}"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F0C33427-ACB3-42AB-AA31-9876BA9BAAE4}" type="slidenum">
              <a:rPr lang="en-US"/>
              <a:pPr lvl="3"/>
              <a:t>31</a:t>
            </a:fld>
            <a:endParaRPr lang="en-US"/>
          </a:p>
        </p:txBody>
      </p:sp>
      <p:sp>
        <p:nvSpPr>
          <p:cNvPr id="34818" name="Rectangle 2"/>
          <p:cNvSpPr>
            <a:spLocks noGrp="1" noChangeArrowheads="1"/>
          </p:cNvSpPr>
          <p:nvPr>
            <p:ph type="title"/>
          </p:nvPr>
        </p:nvSpPr>
        <p:spPr>
          <a:noFill/>
          <a:ln/>
        </p:spPr>
        <p:txBody>
          <a:bodyPr/>
          <a:lstStyle/>
          <a:p>
            <a:r>
              <a:rPr lang="en-US"/>
              <a:t>Measure Internet Link Speed</a:t>
            </a:r>
          </a:p>
        </p:txBody>
      </p:sp>
      <p:sp>
        <p:nvSpPr>
          <p:cNvPr id="34819" name="Rectangle 3"/>
          <p:cNvSpPr>
            <a:spLocks noGrp="1" noChangeArrowheads="1"/>
          </p:cNvSpPr>
          <p:nvPr>
            <p:ph type="body" idx="1"/>
          </p:nvPr>
        </p:nvSpPr>
        <p:spPr>
          <a:noFill/>
          <a:ln/>
        </p:spPr>
        <p:txBody>
          <a:bodyPr/>
          <a:lstStyle/>
          <a:p>
            <a:r>
              <a:rPr lang="en-US"/>
              <a:t>Bob Carter and Mark E. Crovella’s work (Boston U.)</a:t>
            </a:r>
          </a:p>
          <a:p>
            <a:pPr lvl="1"/>
            <a:r>
              <a:rPr lang="en-US"/>
              <a:t>Bprobe estimates bottleneck link speed of a path</a:t>
            </a:r>
          </a:p>
          <a:p>
            <a:pPr lvl="1"/>
            <a:r>
              <a:rPr lang="en-US"/>
              <a:t>Cprobe estimates available bandwidth of a path</a:t>
            </a:r>
          </a:p>
          <a:p>
            <a:pPr lvl="1"/>
            <a:r>
              <a:rPr lang="en-US"/>
              <a:t>use short burst of ICMP echo packets</a:t>
            </a:r>
          </a:p>
          <a:p>
            <a:pPr lvl="1"/>
            <a:r>
              <a:rPr lang="en-US"/>
              <a:t>use time gaps between ICMP echo reply to infer the bandwidth</a:t>
            </a:r>
          </a:p>
          <a:p>
            <a:pPr lvl="1"/>
            <a:r>
              <a:rPr lang="en-US"/>
              <a:t>use filter to weed out inaccurate measurements</a:t>
            </a:r>
          </a:p>
          <a:p>
            <a:r>
              <a:rPr lang="en-US"/>
              <a:t>Matt Mathis’s work (Pittsburgh Supercomputer Center)</a:t>
            </a:r>
          </a:p>
          <a:p>
            <a:pPr lvl="1"/>
            <a:r>
              <a:rPr lang="en-US"/>
              <a:t>Treno emulate TCP Reno Congestion Control</a:t>
            </a:r>
          </a:p>
          <a:p>
            <a:pPr lvl="1"/>
            <a:r>
              <a:rPr lang="en-US"/>
              <a:t>use UDP, require 10 seconds of continuous traffic</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375717C-16E4-474D-810F-2FA033B82BEF}"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BBDE1F12-3546-4C9D-BB9A-2AF988C8A15E}" type="slidenum">
              <a:rPr lang="en-US"/>
              <a:pPr lvl="3"/>
              <a:t>32</a:t>
            </a:fld>
            <a:endParaRPr lang="en-US"/>
          </a:p>
        </p:txBody>
      </p:sp>
      <p:sp>
        <p:nvSpPr>
          <p:cNvPr id="35842" name="Rectangle 2"/>
          <p:cNvSpPr>
            <a:spLocks noGrp="1" noChangeArrowheads="1"/>
          </p:cNvSpPr>
          <p:nvPr>
            <p:ph type="title"/>
          </p:nvPr>
        </p:nvSpPr>
        <p:spPr>
          <a:noFill/>
          <a:ln/>
        </p:spPr>
        <p:txBody>
          <a:bodyPr/>
          <a:lstStyle/>
          <a:p>
            <a:r>
              <a:rPr lang="en-US"/>
              <a:t>Bprobe and Cprobe</a:t>
            </a:r>
          </a:p>
        </p:txBody>
      </p:sp>
      <p:sp>
        <p:nvSpPr>
          <p:cNvPr id="35843" name="Rectangle 3"/>
          <p:cNvSpPr>
            <a:spLocks noGrp="1" noChangeArrowheads="1"/>
          </p:cNvSpPr>
          <p:nvPr>
            <p:ph type="body" idx="1"/>
          </p:nvPr>
        </p:nvSpPr>
        <p:spPr>
          <a:noFill/>
          <a:ln/>
        </p:spPr>
        <p:txBody>
          <a:bodyPr/>
          <a:lstStyle/>
          <a:p>
            <a:r>
              <a:rPr lang="en-US"/>
              <a:t>Discuss the theory behind them</a:t>
            </a:r>
          </a:p>
          <a:p>
            <a:r>
              <a:rPr lang="en-US"/>
              <a:t>It was originally design on SGI using 40ns hardware clock.</a:t>
            </a:r>
          </a:p>
          <a:p>
            <a:r>
              <a:rPr lang="en-US"/>
              <a:t>It was ported to Linux PC using gettimeofday().</a:t>
            </a:r>
          </a:p>
          <a:p>
            <a:r>
              <a:rPr lang="en-US"/>
              <a:t>Several significant bugs were detected and fixed.</a:t>
            </a:r>
          </a:p>
          <a:p>
            <a:r>
              <a:rPr lang="en-US"/>
              <a:t>Present preliminary testing results and code assessment.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2"/>
          <p:cNvSpPr>
            <a:spLocks noGrp="1"/>
          </p:cNvSpPr>
          <p:nvPr>
            <p:ph type="dt" sz="half" idx="10"/>
          </p:nvPr>
        </p:nvSpPr>
        <p:spPr/>
        <p:txBody>
          <a:bodyPr/>
          <a:lstStyle/>
          <a:p>
            <a:fld id="{44B9EF07-34F8-4E08-853B-12CBC2A32DC3}" type="datetime1">
              <a:rPr lang="en-US"/>
              <a:pPr/>
              <a:t>4/2/2012</a:t>
            </a:fld>
            <a:endParaRPr lang="en-US"/>
          </a:p>
        </p:txBody>
      </p:sp>
      <p:sp>
        <p:nvSpPr>
          <p:cNvPr id="9" name="Footer Placeholder 3"/>
          <p:cNvSpPr>
            <a:spLocks noGrp="1"/>
          </p:cNvSpPr>
          <p:nvPr>
            <p:ph type="ftr" sz="quarter" idx="11"/>
          </p:nvPr>
        </p:nvSpPr>
        <p:spPr/>
        <p:txBody>
          <a:bodyPr/>
          <a:lstStyle/>
          <a:p>
            <a:r>
              <a:rPr lang="en-US"/>
              <a:t>C. Edward Chow</a:t>
            </a:r>
          </a:p>
        </p:txBody>
      </p:sp>
      <p:sp>
        <p:nvSpPr>
          <p:cNvPr id="10" name="Slide Number Placeholder 4"/>
          <p:cNvSpPr>
            <a:spLocks noGrp="1"/>
          </p:cNvSpPr>
          <p:nvPr>
            <p:ph type="sldNum" sz="quarter" idx="12"/>
          </p:nvPr>
        </p:nvSpPr>
        <p:spPr/>
        <p:txBody>
          <a:bodyPr/>
          <a:lstStyle/>
          <a:p>
            <a:pPr lvl="3"/>
            <a:r>
              <a:rPr lang="en-US"/>
              <a:t>Network Measurement  Page </a:t>
            </a:r>
            <a:fld id="{BF2719E1-5918-4370-8653-73581A1EC4D3}" type="slidenum">
              <a:rPr lang="en-US"/>
              <a:pPr lvl="3"/>
              <a:t>33</a:t>
            </a:fld>
            <a:endParaRPr lang="en-US"/>
          </a:p>
        </p:txBody>
      </p:sp>
      <p:sp>
        <p:nvSpPr>
          <p:cNvPr id="36866" name="Rectangle 2"/>
          <p:cNvSpPr>
            <a:spLocks noGrp="1" noChangeArrowheads="1"/>
          </p:cNvSpPr>
          <p:nvPr>
            <p:ph type="title"/>
          </p:nvPr>
        </p:nvSpPr>
        <p:spPr>
          <a:noFill/>
          <a:ln/>
        </p:spPr>
        <p:txBody>
          <a:bodyPr/>
          <a:lstStyle/>
          <a:p>
            <a:r>
              <a:rPr lang="en-US" sz="3600"/>
              <a:t>Packet Flow Through </a:t>
            </a:r>
            <a:br>
              <a:rPr lang="en-US" sz="3600"/>
            </a:br>
            <a:r>
              <a:rPr lang="en-US" sz="3600"/>
              <a:t>a Bottleneck Link (Van Jacobson)</a:t>
            </a:r>
          </a:p>
        </p:txBody>
      </p:sp>
      <p:pic>
        <p:nvPicPr>
          <p:cNvPr id="36867"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725" y="2062163"/>
            <a:ext cx="9056688" cy="3879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868" name="Rectangle 4"/>
          <p:cNvSpPr>
            <a:spLocks noChangeArrowheads="1"/>
          </p:cNvSpPr>
          <p:nvPr/>
        </p:nvSpPr>
        <p:spPr bwMode="auto">
          <a:xfrm>
            <a:off x="3135313" y="2574925"/>
            <a:ext cx="1200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2400" b="0">
                <a:solidFill>
                  <a:schemeClr val="bg1"/>
                </a:solidFill>
              </a:rPr>
              <a:t>P bytes</a:t>
            </a:r>
          </a:p>
        </p:txBody>
      </p:sp>
      <p:sp>
        <p:nvSpPr>
          <p:cNvPr id="36869" name="Rectangle 5"/>
          <p:cNvSpPr>
            <a:spLocks noChangeArrowheads="1"/>
          </p:cNvSpPr>
          <p:nvPr/>
        </p:nvSpPr>
        <p:spPr bwMode="auto">
          <a:xfrm>
            <a:off x="3508375" y="4022725"/>
            <a:ext cx="454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2400" b="0">
                <a:solidFill>
                  <a:schemeClr val="bg1"/>
                </a:solidFill>
                <a:latin typeface="Symbol" pitchFamily="18" charset="2"/>
              </a:rPr>
              <a:t>D</a:t>
            </a:r>
            <a:r>
              <a:rPr lang="en-US" sz="2400" b="0">
                <a:solidFill>
                  <a:schemeClr val="bg1"/>
                </a:solidFill>
              </a:rPr>
              <a:t>t</a:t>
            </a:r>
          </a:p>
        </p:txBody>
      </p:sp>
      <p:sp>
        <p:nvSpPr>
          <p:cNvPr id="36870" name="Line 6"/>
          <p:cNvSpPr>
            <a:spLocks noChangeShapeType="1"/>
          </p:cNvSpPr>
          <p:nvPr/>
        </p:nvSpPr>
        <p:spPr bwMode="auto">
          <a:xfrm>
            <a:off x="3657600" y="2971800"/>
            <a:ext cx="0" cy="762000"/>
          </a:xfrm>
          <a:prstGeom prst="line">
            <a:avLst/>
          </a:prstGeom>
          <a:noFill/>
          <a:ln w="76200">
            <a:solidFill>
              <a:schemeClr val="accent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1" name="Rectangle 7"/>
          <p:cNvSpPr>
            <a:spLocks noChangeArrowheads="1"/>
          </p:cNvSpPr>
          <p:nvPr/>
        </p:nvSpPr>
        <p:spPr bwMode="auto">
          <a:xfrm>
            <a:off x="2187575" y="2117725"/>
            <a:ext cx="3884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2400" b="0"/>
              <a:t>estimated bandwidth = P/</a:t>
            </a:r>
            <a:r>
              <a:rPr lang="en-US" sz="2400" b="0">
                <a:latin typeface="Symbol" pitchFamily="18" charset="2"/>
              </a:rPr>
              <a:t>D</a:t>
            </a:r>
            <a:r>
              <a:rPr lang="en-US" sz="2400" b="0"/>
              <a:t>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165E33F-224D-4430-A731-B0C91DA992D6}"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90AEDEB4-050B-469F-9465-6B350531CA77}" type="slidenum">
              <a:rPr lang="en-US"/>
              <a:pPr lvl="3"/>
              <a:t>34</a:t>
            </a:fld>
            <a:endParaRPr lang="en-US"/>
          </a:p>
        </p:txBody>
      </p:sp>
      <p:sp>
        <p:nvSpPr>
          <p:cNvPr id="37890" name="Rectangle 2"/>
          <p:cNvSpPr>
            <a:spLocks noGrp="1" noChangeArrowheads="1"/>
          </p:cNvSpPr>
          <p:nvPr>
            <p:ph type="title"/>
          </p:nvPr>
        </p:nvSpPr>
        <p:spPr>
          <a:noFill/>
          <a:ln/>
        </p:spPr>
        <p:txBody>
          <a:bodyPr/>
          <a:lstStyle/>
          <a:p>
            <a:r>
              <a:rPr lang="en-US" sz="4000"/>
              <a:t>Obstacles  and Solutions to </a:t>
            </a:r>
            <a:br>
              <a:rPr lang="en-US" sz="4000"/>
            </a:br>
            <a:r>
              <a:rPr lang="en-US" sz="4000"/>
              <a:t>Measuring Base Bandwidth</a:t>
            </a:r>
            <a:br>
              <a:rPr lang="en-US" sz="4000"/>
            </a:br>
            <a:endParaRPr lang="en-US" sz="4000"/>
          </a:p>
        </p:txBody>
      </p:sp>
      <p:sp>
        <p:nvSpPr>
          <p:cNvPr id="37891" name="Rectangle 3"/>
          <p:cNvSpPr>
            <a:spLocks noGrp="1" noChangeArrowheads="1"/>
          </p:cNvSpPr>
          <p:nvPr>
            <p:ph type="body" idx="1"/>
          </p:nvPr>
        </p:nvSpPr>
        <p:spPr>
          <a:noFill/>
          <a:ln/>
        </p:spPr>
        <p:txBody>
          <a:bodyPr/>
          <a:lstStyle/>
          <a:p>
            <a:r>
              <a:rPr lang="en-US">
                <a:solidFill>
                  <a:schemeClr val="hlink"/>
                </a:solidFill>
              </a:rPr>
              <a:t>Queuing Failure.</a:t>
            </a:r>
            <a:r>
              <a:rPr lang="en-US"/>
              <a:t> Not fast enough to cause queuing at the bottleneck router.</a:t>
            </a:r>
          </a:p>
          <a:p>
            <a:pPr lvl="1"/>
            <a:r>
              <a:rPr lang="en-US"/>
              <a:t>send a short burst of packets (e.g., 10)</a:t>
            </a:r>
          </a:p>
          <a:p>
            <a:pPr lvl="1"/>
            <a:r>
              <a:rPr lang="en-US"/>
              <a:t>send larger size packets (124, 186, 446, 700, 1750, 2626, 6566)</a:t>
            </a:r>
          </a:p>
          <a:p>
            <a:pPr lvl="1"/>
            <a:r>
              <a:rPr lang="en-US"/>
              <a:t>starting with 124 gradually increase the size</a:t>
            </a:r>
          </a:p>
          <a:p>
            <a:pPr lvl="1"/>
            <a:r>
              <a:rPr lang="en-US"/>
              <a:t>why 124? why 10?</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1D55E7B-E30C-4D93-891E-F98464308852}"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914A6BA6-5231-4F15-8B4A-76AED5A82721}" type="slidenum">
              <a:rPr lang="en-US"/>
              <a:pPr lvl="3"/>
              <a:t>35</a:t>
            </a:fld>
            <a:endParaRPr lang="en-US"/>
          </a:p>
        </p:txBody>
      </p:sp>
      <p:sp>
        <p:nvSpPr>
          <p:cNvPr id="38914" name="Rectangle 2"/>
          <p:cNvSpPr>
            <a:spLocks noGrp="1" noChangeArrowheads="1"/>
          </p:cNvSpPr>
          <p:nvPr>
            <p:ph type="title"/>
          </p:nvPr>
        </p:nvSpPr>
        <p:spPr>
          <a:noFill/>
          <a:ln/>
        </p:spPr>
        <p:txBody>
          <a:bodyPr/>
          <a:lstStyle/>
          <a:p>
            <a:r>
              <a:rPr lang="en-US" sz="4000"/>
              <a:t>Obstacles: Competing Traffic</a:t>
            </a:r>
          </a:p>
        </p:txBody>
      </p:sp>
      <p:pic>
        <p:nvPicPr>
          <p:cNvPr id="38915"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0150" y="1447800"/>
            <a:ext cx="7029450" cy="4802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A621B4-533E-4CBA-9A08-D41A52223D53}"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95581C20-F242-4E8B-B126-D0EC3DD9A175}" type="slidenum">
              <a:rPr lang="en-US"/>
              <a:pPr lvl="3"/>
              <a:t>36</a:t>
            </a:fld>
            <a:endParaRPr lang="en-US"/>
          </a:p>
        </p:txBody>
      </p:sp>
      <p:sp>
        <p:nvSpPr>
          <p:cNvPr id="39938" name="Rectangle 2"/>
          <p:cNvSpPr>
            <a:spLocks noGrp="1" noChangeArrowheads="1"/>
          </p:cNvSpPr>
          <p:nvPr>
            <p:ph type="title"/>
          </p:nvPr>
        </p:nvSpPr>
        <p:spPr>
          <a:noFill/>
          <a:ln/>
        </p:spPr>
        <p:txBody>
          <a:bodyPr/>
          <a:lstStyle/>
          <a:p>
            <a:r>
              <a:rPr lang="en-US"/>
              <a:t>Solution to Competing Traffic</a:t>
            </a:r>
          </a:p>
        </p:txBody>
      </p:sp>
      <p:sp>
        <p:nvSpPr>
          <p:cNvPr id="39939" name="Rectangle 3"/>
          <p:cNvSpPr>
            <a:spLocks noGrp="1" noChangeArrowheads="1"/>
          </p:cNvSpPr>
          <p:nvPr>
            <p:ph type="body" idx="1"/>
          </p:nvPr>
        </p:nvSpPr>
        <p:spPr>
          <a:noFill/>
          <a:ln/>
        </p:spPr>
        <p:txBody>
          <a:bodyPr/>
          <a:lstStyle/>
          <a:p>
            <a:r>
              <a:rPr lang="en-US"/>
              <a:t>Sending a large number of packets  and increase the probability that some pairs will not be interleaving with competing traffic.</a:t>
            </a:r>
          </a:p>
          <a:p>
            <a:r>
              <a:rPr lang="en-US"/>
              <a:t>Intervening packet size often varies. </a:t>
            </a:r>
            <a:br>
              <a:rPr lang="en-US"/>
            </a:br>
            <a:r>
              <a:rPr lang="en-US"/>
              <a:t>Use filter to rule out incorrect estimates.</a:t>
            </a:r>
          </a:p>
          <a:p>
            <a:r>
              <a:rPr lang="en-US"/>
              <a:t>Alternating the increase of packet size (1.5 and 2.5) </a:t>
            </a:r>
            <a:br>
              <a:rPr lang="en-US"/>
            </a:br>
            <a:r>
              <a:rPr lang="en-US"/>
              <a:t>to reduce the probability of bad estimate.</a:t>
            </a:r>
            <a:br>
              <a:rPr lang="en-US"/>
            </a:br>
            <a:r>
              <a:rPr lang="en-US"/>
              <a:t>even(124*1.5)=186, even(186*2.5)=446,</a:t>
            </a:r>
            <a:br>
              <a:rPr lang="en-US"/>
            </a:br>
            <a:r>
              <a:rPr lang="en-US"/>
              <a:t>even(445*1.5)=700, even(700*2.5)=1750</a:t>
            </a:r>
            <a:br>
              <a:rPr lang="en-US"/>
            </a:br>
            <a:r>
              <a:rPr lang="en-US"/>
              <a:t>even(1750*1.5)=2626, even(2626*2.6)=6566</a:t>
            </a:r>
          </a:p>
          <a:p>
            <a:r>
              <a:rPr lang="en-US"/>
              <a:t>Why even? why 1.5 and 2.5?</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0619F83-049F-4D02-B246-2625F9BA721C}"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47BCA334-E805-4A1C-8B18-541C65CA826E}" type="slidenum">
              <a:rPr lang="en-US"/>
              <a:pPr lvl="3"/>
              <a:t>37</a:t>
            </a:fld>
            <a:endParaRPr lang="en-US"/>
          </a:p>
        </p:txBody>
      </p:sp>
      <p:sp>
        <p:nvSpPr>
          <p:cNvPr id="40962" name="Rectangle 2"/>
          <p:cNvSpPr>
            <a:spLocks noGrp="1" noChangeArrowheads="1"/>
          </p:cNvSpPr>
          <p:nvPr>
            <p:ph type="title"/>
          </p:nvPr>
        </p:nvSpPr>
        <p:spPr>
          <a:noFill/>
          <a:ln/>
        </p:spPr>
        <p:txBody>
          <a:bodyPr/>
          <a:lstStyle/>
          <a:p>
            <a:r>
              <a:rPr lang="en-US"/>
              <a:t>Obstacles and Solutions for Measuring Based Bandwidth</a:t>
            </a:r>
          </a:p>
        </p:txBody>
      </p:sp>
      <p:sp>
        <p:nvSpPr>
          <p:cNvPr id="40963" name="Rectangle 3"/>
          <p:cNvSpPr>
            <a:spLocks noGrp="1" noChangeArrowheads="1"/>
          </p:cNvSpPr>
          <p:nvPr>
            <p:ph type="body" idx="1"/>
          </p:nvPr>
        </p:nvSpPr>
        <p:spPr>
          <a:noFill/>
          <a:ln/>
        </p:spPr>
        <p:txBody>
          <a:bodyPr/>
          <a:lstStyle/>
          <a:p>
            <a:r>
              <a:rPr lang="en-US">
                <a:solidFill>
                  <a:schemeClr val="hlink"/>
                </a:solidFill>
              </a:rPr>
              <a:t>Probe Packet Drop.</a:t>
            </a:r>
            <a:r>
              <a:rPr lang="en-US"/>
              <a:t> Large packet more likely to cause buffer overflow and be dropped.</a:t>
            </a:r>
            <a:br>
              <a:rPr lang="en-US"/>
            </a:br>
            <a:r>
              <a:rPr lang="en-US">
                <a:solidFill>
                  <a:schemeClr val="accent2"/>
                </a:solidFill>
              </a:rPr>
              <a:t>Avoid by sending packets of varying sizes</a:t>
            </a:r>
            <a:r>
              <a:rPr lang="en-US"/>
              <a:t>.</a:t>
            </a:r>
          </a:p>
          <a:p>
            <a:r>
              <a:rPr lang="en-US">
                <a:solidFill>
                  <a:schemeClr val="hlink"/>
                </a:solidFill>
              </a:rPr>
              <a:t>Downstream Congestion</a:t>
            </a:r>
            <a:r>
              <a:rPr lang="en-US"/>
              <a:t>. On returning trip the gap generated by bottleneck link may be reduced if  there is  a congestion between the bottleneck link and the source.</a:t>
            </a:r>
            <a:br>
              <a:rPr lang="en-US"/>
            </a:br>
            <a:r>
              <a:rPr lang="en-US">
                <a:solidFill>
                  <a:schemeClr val="accent2"/>
                </a:solidFill>
              </a:rPr>
              <a:t>If enough of pairs return without further queuing, the erroneous estimates can be filtered out.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E081A98-769D-4BA5-844A-268B2690E2EE}"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B0A47C76-FD78-4EC7-BAAC-36040546DFCA}" type="slidenum">
              <a:rPr lang="en-US"/>
              <a:pPr lvl="3"/>
              <a:t>38</a:t>
            </a:fld>
            <a:endParaRPr lang="en-US"/>
          </a:p>
        </p:txBody>
      </p:sp>
      <p:sp>
        <p:nvSpPr>
          <p:cNvPr id="41986" name="Rectangle 2"/>
          <p:cNvSpPr>
            <a:spLocks noGrp="1" noChangeArrowheads="1"/>
          </p:cNvSpPr>
          <p:nvPr>
            <p:ph type="title"/>
          </p:nvPr>
        </p:nvSpPr>
        <p:spPr>
          <a:noFill/>
          <a:ln/>
        </p:spPr>
        <p:txBody>
          <a:bodyPr/>
          <a:lstStyle/>
          <a:p>
            <a:r>
              <a:rPr lang="en-US"/>
              <a:t>Samples of Measurements</a:t>
            </a:r>
          </a:p>
        </p:txBody>
      </p:sp>
      <p:pic>
        <p:nvPicPr>
          <p:cNvPr id="41987"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3063" y="1414463"/>
            <a:ext cx="5916612" cy="491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ate Placeholder 2"/>
          <p:cNvSpPr>
            <a:spLocks noGrp="1"/>
          </p:cNvSpPr>
          <p:nvPr>
            <p:ph type="dt" sz="half" idx="10"/>
          </p:nvPr>
        </p:nvSpPr>
        <p:spPr/>
        <p:txBody>
          <a:bodyPr/>
          <a:lstStyle/>
          <a:p>
            <a:fld id="{90159524-4604-4903-95FD-5005F42AB2C2}" type="datetime1">
              <a:rPr lang="en-US"/>
              <a:pPr/>
              <a:t>4/2/2012</a:t>
            </a:fld>
            <a:endParaRPr lang="en-US"/>
          </a:p>
        </p:txBody>
      </p:sp>
      <p:sp>
        <p:nvSpPr>
          <p:cNvPr id="19" name="Footer Placeholder 3"/>
          <p:cNvSpPr>
            <a:spLocks noGrp="1"/>
          </p:cNvSpPr>
          <p:nvPr>
            <p:ph type="ftr" sz="quarter" idx="11"/>
          </p:nvPr>
        </p:nvSpPr>
        <p:spPr/>
        <p:txBody>
          <a:bodyPr/>
          <a:lstStyle/>
          <a:p>
            <a:r>
              <a:rPr lang="en-US"/>
              <a:t>C. Edward Chow</a:t>
            </a:r>
          </a:p>
        </p:txBody>
      </p:sp>
      <p:sp>
        <p:nvSpPr>
          <p:cNvPr id="20" name="Slide Number Placeholder 4"/>
          <p:cNvSpPr>
            <a:spLocks noGrp="1"/>
          </p:cNvSpPr>
          <p:nvPr>
            <p:ph type="sldNum" sz="quarter" idx="12"/>
          </p:nvPr>
        </p:nvSpPr>
        <p:spPr/>
        <p:txBody>
          <a:bodyPr/>
          <a:lstStyle/>
          <a:p>
            <a:pPr lvl="3"/>
            <a:r>
              <a:rPr lang="en-US"/>
              <a:t>Network Measurement  Page </a:t>
            </a:r>
            <a:fld id="{AF1D6AEA-A55F-458E-AD69-2462278E19B7}" type="slidenum">
              <a:rPr lang="en-US"/>
              <a:pPr lvl="3"/>
              <a:t>39</a:t>
            </a:fld>
            <a:endParaRPr lang="en-US"/>
          </a:p>
        </p:txBody>
      </p:sp>
      <p:sp>
        <p:nvSpPr>
          <p:cNvPr id="43010" name="Rectangle 2"/>
          <p:cNvSpPr>
            <a:spLocks noGrp="1" noChangeArrowheads="1"/>
          </p:cNvSpPr>
          <p:nvPr>
            <p:ph type="title"/>
          </p:nvPr>
        </p:nvSpPr>
        <p:spPr>
          <a:noFill/>
          <a:ln/>
        </p:spPr>
        <p:txBody>
          <a:bodyPr/>
          <a:lstStyle/>
          <a:p>
            <a:r>
              <a:rPr lang="en-US"/>
              <a:t>Filtering Process</a:t>
            </a:r>
          </a:p>
        </p:txBody>
      </p:sp>
      <p:pic>
        <p:nvPicPr>
          <p:cNvPr id="43011"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275" y="1457325"/>
            <a:ext cx="8308975" cy="220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012" name="Picture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1038" y="3910013"/>
            <a:ext cx="8362950" cy="127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013" name="Picture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2475" y="5372100"/>
            <a:ext cx="8161338" cy="97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014" name="Rectangle 6"/>
          <p:cNvSpPr>
            <a:spLocks noChangeArrowheads="1"/>
          </p:cNvSpPr>
          <p:nvPr/>
        </p:nvSpPr>
        <p:spPr bwMode="auto">
          <a:xfrm>
            <a:off x="6392863" y="3870325"/>
            <a:ext cx="2471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2400" b="0"/>
              <a:t>union(Set1,Set2)</a:t>
            </a:r>
          </a:p>
        </p:txBody>
      </p:sp>
      <p:sp>
        <p:nvSpPr>
          <p:cNvPr id="43015" name="Rectangle 7"/>
          <p:cNvSpPr>
            <a:spLocks noChangeArrowheads="1"/>
          </p:cNvSpPr>
          <p:nvPr/>
        </p:nvSpPr>
        <p:spPr bwMode="auto">
          <a:xfrm>
            <a:off x="5456238" y="5470525"/>
            <a:ext cx="32845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2400" b="0"/>
              <a:t>intersection(Set1,Set2)</a:t>
            </a:r>
          </a:p>
        </p:txBody>
      </p:sp>
      <p:sp>
        <p:nvSpPr>
          <p:cNvPr id="43016" name="Line 8"/>
          <p:cNvSpPr>
            <a:spLocks noChangeShapeType="1"/>
          </p:cNvSpPr>
          <p:nvPr/>
        </p:nvSpPr>
        <p:spPr bwMode="auto">
          <a:xfrm>
            <a:off x="2863850" y="2578100"/>
            <a:ext cx="0" cy="533400"/>
          </a:xfrm>
          <a:prstGeom prst="line">
            <a:avLst/>
          </a:prstGeom>
          <a:noFill/>
          <a:ln w="127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7" name="Line 9"/>
          <p:cNvSpPr>
            <a:spLocks noChangeShapeType="1"/>
          </p:cNvSpPr>
          <p:nvPr/>
        </p:nvSpPr>
        <p:spPr bwMode="auto">
          <a:xfrm>
            <a:off x="3181350" y="2590800"/>
            <a:ext cx="0" cy="533400"/>
          </a:xfrm>
          <a:prstGeom prst="line">
            <a:avLst/>
          </a:prstGeom>
          <a:noFill/>
          <a:ln w="127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8" name="Rectangle 10"/>
          <p:cNvSpPr>
            <a:spLocks noChangeArrowheads="1"/>
          </p:cNvSpPr>
          <p:nvPr/>
        </p:nvSpPr>
        <p:spPr bwMode="auto">
          <a:xfrm>
            <a:off x="1158875" y="2416175"/>
            <a:ext cx="76057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b="0"/>
              <a:t>error interval or bin size, dynamic adjust until reasonable # of bin reached</a:t>
            </a:r>
          </a:p>
        </p:txBody>
      </p:sp>
      <p:sp>
        <p:nvSpPr>
          <p:cNvPr id="43019" name="Line 11"/>
          <p:cNvSpPr>
            <a:spLocks noChangeShapeType="1"/>
          </p:cNvSpPr>
          <p:nvPr/>
        </p:nvSpPr>
        <p:spPr bwMode="auto">
          <a:xfrm>
            <a:off x="3200400" y="2844800"/>
            <a:ext cx="323850" cy="0"/>
          </a:xfrm>
          <a:prstGeom prst="line">
            <a:avLst/>
          </a:prstGeom>
          <a:noFill/>
          <a:ln w="12700">
            <a:solidFill>
              <a:schemeClr val="hlink"/>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20" name="Line 12"/>
          <p:cNvSpPr>
            <a:spLocks noChangeShapeType="1"/>
          </p:cNvSpPr>
          <p:nvPr/>
        </p:nvSpPr>
        <p:spPr bwMode="auto">
          <a:xfrm>
            <a:off x="2533650" y="2844800"/>
            <a:ext cx="323850" cy="0"/>
          </a:xfrm>
          <a:prstGeom prst="line">
            <a:avLst/>
          </a:prstGeom>
          <a:noFill/>
          <a:ln w="12700">
            <a:solidFill>
              <a:schemeClr val="hlink"/>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21" name="Line 13"/>
          <p:cNvSpPr>
            <a:spLocks noChangeShapeType="1"/>
          </p:cNvSpPr>
          <p:nvPr/>
        </p:nvSpPr>
        <p:spPr bwMode="auto">
          <a:xfrm>
            <a:off x="4673600" y="4064000"/>
            <a:ext cx="0" cy="735013"/>
          </a:xfrm>
          <a:prstGeom prst="line">
            <a:avLst/>
          </a:prstGeom>
          <a:noFill/>
          <a:ln w="12700">
            <a:solidFill>
              <a:schemeClr val="accent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22" name="Line 14"/>
          <p:cNvSpPr>
            <a:spLocks noChangeShapeType="1"/>
          </p:cNvSpPr>
          <p:nvPr/>
        </p:nvSpPr>
        <p:spPr bwMode="auto">
          <a:xfrm>
            <a:off x="4695825" y="5529263"/>
            <a:ext cx="0" cy="735012"/>
          </a:xfrm>
          <a:prstGeom prst="line">
            <a:avLst/>
          </a:prstGeom>
          <a:noFill/>
          <a:ln w="12700">
            <a:solidFill>
              <a:schemeClr val="accent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23" name="Rectangle 15"/>
          <p:cNvSpPr>
            <a:spLocks noChangeArrowheads="1"/>
          </p:cNvSpPr>
          <p:nvPr/>
        </p:nvSpPr>
        <p:spPr bwMode="auto">
          <a:xfrm>
            <a:off x="3162300" y="3857625"/>
            <a:ext cx="2979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2400" b="0">
                <a:solidFill>
                  <a:schemeClr val="accent2"/>
                </a:solidFill>
              </a:rPr>
              <a:t>estimated bandwidth</a:t>
            </a:r>
          </a:p>
        </p:txBody>
      </p:sp>
      <p:sp>
        <p:nvSpPr>
          <p:cNvPr id="43024" name="Rectangle 16"/>
          <p:cNvSpPr>
            <a:spLocks noChangeArrowheads="1"/>
          </p:cNvSpPr>
          <p:nvPr/>
        </p:nvSpPr>
        <p:spPr bwMode="auto">
          <a:xfrm>
            <a:off x="2405063" y="5308600"/>
            <a:ext cx="2979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2400" b="0">
                <a:solidFill>
                  <a:schemeClr val="accent2"/>
                </a:solidFill>
              </a:rPr>
              <a:t>estimated bandwidth</a:t>
            </a:r>
          </a:p>
        </p:txBody>
      </p:sp>
      <p:sp>
        <p:nvSpPr>
          <p:cNvPr id="43025" name="Rectangle 17"/>
          <p:cNvSpPr>
            <a:spLocks noChangeArrowheads="1"/>
          </p:cNvSpPr>
          <p:nvPr/>
        </p:nvSpPr>
        <p:spPr bwMode="auto">
          <a:xfrm>
            <a:off x="7218363" y="2008188"/>
            <a:ext cx="18367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chemeClr val="bg1"/>
                </a:solidFill>
              </a:rPr>
              <a:t>arrival gap size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BD22586-447A-4151-A9A1-F35AB6C29EC4}"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5C2FCD87-0FD2-43B4-AB11-C7D6BC256225}" type="slidenum">
              <a:rPr lang="en-US"/>
              <a:pPr lvl="3"/>
              <a:t>4</a:t>
            </a:fld>
            <a:endParaRPr lang="en-US"/>
          </a:p>
        </p:txBody>
      </p:sp>
      <p:sp>
        <p:nvSpPr>
          <p:cNvPr id="7170" name="Rectangle 2"/>
          <p:cNvSpPr>
            <a:spLocks noGrp="1" noChangeArrowheads="1"/>
          </p:cNvSpPr>
          <p:nvPr>
            <p:ph type="title"/>
          </p:nvPr>
        </p:nvSpPr>
        <p:spPr>
          <a:noFill/>
          <a:ln/>
        </p:spPr>
        <p:txBody>
          <a:bodyPr/>
          <a:lstStyle/>
          <a:p>
            <a:r>
              <a:rPr lang="en-US"/>
              <a:t>Which one do I choose?</a:t>
            </a:r>
          </a:p>
        </p:txBody>
      </p:sp>
      <p:sp>
        <p:nvSpPr>
          <p:cNvPr id="7171" name="Rectangle 3"/>
          <p:cNvSpPr>
            <a:spLocks noGrp="1" noChangeArrowheads="1"/>
          </p:cNvSpPr>
          <p:nvPr>
            <p:ph type="body" idx="1"/>
          </p:nvPr>
        </p:nvSpPr>
        <p:spPr>
          <a:noFill/>
          <a:ln/>
        </p:spPr>
        <p:txBody>
          <a:bodyPr/>
          <a:lstStyle/>
          <a:p>
            <a:pPr>
              <a:buFontTx/>
              <a:buNone/>
            </a:pPr>
            <a:r>
              <a:rPr lang="en-US"/>
              <a:t>Netscape software mirror sites in Japan </a:t>
            </a:r>
          </a:p>
          <a:p>
            <a:pPr>
              <a:buFontTx/>
              <a:buNone/>
            </a:pPr>
            <a:r>
              <a:rPr lang="en-US">
                <a:solidFill>
                  <a:schemeClr val="accent2"/>
                </a:solidFill>
              </a:rPr>
              <a:t>Download: Japan, Japan Advanced Institute of Science  </a:t>
            </a:r>
          </a:p>
          <a:p>
            <a:pPr>
              <a:buFontTx/>
              <a:buNone/>
            </a:pPr>
            <a:r>
              <a:rPr lang="en-US">
                <a:solidFill>
                  <a:schemeClr val="accent2"/>
                </a:solidFill>
              </a:rPr>
              <a:t>				and Technology</a:t>
            </a:r>
          </a:p>
          <a:p>
            <a:pPr>
              <a:buFontTx/>
              <a:buNone/>
            </a:pPr>
            <a:r>
              <a:rPr lang="en-US">
                <a:solidFill>
                  <a:schemeClr val="accent2"/>
                </a:solidFill>
              </a:rPr>
              <a:t>Download: Japan, Hokkaido University</a:t>
            </a:r>
          </a:p>
          <a:p>
            <a:pPr>
              <a:buFontTx/>
              <a:buNone/>
            </a:pPr>
            <a:r>
              <a:rPr lang="en-US">
                <a:solidFill>
                  <a:schemeClr val="accent2"/>
                </a:solidFill>
              </a:rPr>
              <a:t>Download: Japan, International University of Japan</a:t>
            </a:r>
          </a:p>
          <a:p>
            <a:pPr>
              <a:buFontTx/>
              <a:buNone/>
            </a:pPr>
            <a:r>
              <a:rPr lang="en-US">
                <a:solidFill>
                  <a:schemeClr val="accent2"/>
                </a:solidFill>
              </a:rPr>
              <a:t>Download: Japan, Kyushu University</a:t>
            </a:r>
          </a:p>
          <a:p>
            <a:pPr>
              <a:buFontTx/>
              <a:buNone/>
            </a:pPr>
            <a:r>
              <a:rPr lang="en-US">
                <a:solidFill>
                  <a:schemeClr val="accent2"/>
                </a:solidFill>
              </a:rPr>
              <a:t>Download: Japan, SunSITE Japan (Science University </a:t>
            </a:r>
          </a:p>
          <a:p>
            <a:pPr>
              <a:buFontTx/>
              <a:buNone/>
            </a:pPr>
            <a:r>
              <a:rPr lang="en-US">
                <a:solidFill>
                  <a:schemeClr val="accent2"/>
                </a:solidFill>
              </a:rPr>
              <a:t>				of Tokyo)</a:t>
            </a:r>
          </a:p>
          <a:p>
            <a:pPr>
              <a:buFontTx/>
              <a:buNone/>
            </a:pPr>
            <a:r>
              <a:rPr lang="en-US">
                <a:solidFill>
                  <a:schemeClr val="accent2"/>
                </a:solidFill>
              </a:rPr>
              <a:t>Download: Japan, Toyama Prefectural University</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p:cNvSpPr>
            <a:spLocks noGrp="1"/>
          </p:cNvSpPr>
          <p:nvPr>
            <p:ph type="dt" sz="half" idx="10"/>
          </p:nvPr>
        </p:nvSpPr>
        <p:spPr/>
        <p:txBody>
          <a:bodyPr/>
          <a:lstStyle/>
          <a:p>
            <a:fld id="{D4B38D5E-59A7-416B-B717-D034A621DA36}" type="datetime1">
              <a:rPr lang="en-US"/>
              <a:pPr/>
              <a:t>4/2/2012</a:t>
            </a:fld>
            <a:endParaRPr lang="en-US"/>
          </a:p>
        </p:txBody>
      </p:sp>
      <p:sp>
        <p:nvSpPr>
          <p:cNvPr id="6" name="Footer Placeholder 3"/>
          <p:cNvSpPr>
            <a:spLocks noGrp="1"/>
          </p:cNvSpPr>
          <p:nvPr>
            <p:ph type="ftr" sz="quarter" idx="11"/>
          </p:nvPr>
        </p:nvSpPr>
        <p:spPr/>
        <p:txBody>
          <a:bodyPr/>
          <a:lstStyle/>
          <a:p>
            <a:r>
              <a:rPr lang="en-US"/>
              <a:t>C. Edward Chow</a:t>
            </a:r>
          </a:p>
        </p:txBody>
      </p:sp>
      <p:sp>
        <p:nvSpPr>
          <p:cNvPr id="7" name="Slide Number Placeholder 4"/>
          <p:cNvSpPr>
            <a:spLocks noGrp="1"/>
          </p:cNvSpPr>
          <p:nvPr>
            <p:ph type="sldNum" sz="quarter" idx="12"/>
          </p:nvPr>
        </p:nvSpPr>
        <p:spPr/>
        <p:txBody>
          <a:bodyPr/>
          <a:lstStyle/>
          <a:p>
            <a:pPr lvl="3"/>
            <a:r>
              <a:rPr lang="en-US"/>
              <a:t>Network Measurement  Page </a:t>
            </a:r>
            <a:fld id="{DA22B31B-8142-4C8E-BE8E-B938E7E7E6C7}" type="slidenum">
              <a:rPr lang="en-US"/>
              <a:pPr lvl="3"/>
              <a:t>40</a:t>
            </a:fld>
            <a:endParaRPr lang="en-US"/>
          </a:p>
        </p:txBody>
      </p:sp>
      <p:sp>
        <p:nvSpPr>
          <p:cNvPr id="44034" name="Rectangle 2"/>
          <p:cNvSpPr>
            <a:spLocks noGrp="1" noChangeArrowheads="1"/>
          </p:cNvSpPr>
          <p:nvPr>
            <p:ph type="title"/>
          </p:nvPr>
        </p:nvSpPr>
        <p:spPr>
          <a:noFill/>
          <a:ln/>
        </p:spPr>
        <p:txBody>
          <a:bodyPr/>
          <a:lstStyle/>
          <a:p>
            <a:r>
              <a:rPr lang="en-US"/>
              <a:t>Histogram of Bprobe Results</a:t>
            </a:r>
          </a:p>
        </p:txBody>
      </p:sp>
      <p:pic>
        <p:nvPicPr>
          <p:cNvPr id="44035"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4250" y="1522413"/>
            <a:ext cx="7080250" cy="485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036" name="Rectangle 4"/>
          <p:cNvSpPr>
            <a:spLocks noChangeArrowheads="1"/>
          </p:cNvSpPr>
          <p:nvPr/>
        </p:nvSpPr>
        <p:spPr bwMode="auto">
          <a:xfrm>
            <a:off x="1284288" y="1868488"/>
            <a:ext cx="362426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2400" b="0"/>
              <a:t>56kbps hosts on NearNet</a:t>
            </a:r>
          </a:p>
          <a:p>
            <a:r>
              <a:rPr lang="en-US" sz="2400" b="0"/>
              <a:t>A region network</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p:cNvSpPr>
            <a:spLocks noGrp="1"/>
          </p:cNvSpPr>
          <p:nvPr>
            <p:ph type="dt" sz="half" idx="10"/>
          </p:nvPr>
        </p:nvSpPr>
        <p:spPr/>
        <p:txBody>
          <a:bodyPr/>
          <a:lstStyle/>
          <a:p>
            <a:fld id="{9CF23EDE-1F91-4790-BD2F-0CD37EE1342C}" type="datetime1">
              <a:rPr lang="en-US"/>
              <a:pPr/>
              <a:t>4/2/2012</a:t>
            </a:fld>
            <a:endParaRPr lang="en-US"/>
          </a:p>
        </p:txBody>
      </p:sp>
      <p:sp>
        <p:nvSpPr>
          <p:cNvPr id="6" name="Footer Placeholder 3"/>
          <p:cNvSpPr>
            <a:spLocks noGrp="1"/>
          </p:cNvSpPr>
          <p:nvPr>
            <p:ph type="ftr" sz="quarter" idx="11"/>
          </p:nvPr>
        </p:nvSpPr>
        <p:spPr/>
        <p:txBody>
          <a:bodyPr/>
          <a:lstStyle/>
          <a:p>
            <a:r>
              <a:rPr lang="en-US"/>
              <a:t>C. Edward Chow</a:t>
            </a:r>
          </a:p>
        </p:txBody>
      </p:sp>
      <p:sp>
        <p:nvSpPr>
          <p:cNvPr id="7" name="Slide Number Placeholder 4"/>
          <p:cNvSpPr>
            <a:spLocks noGrp="1"/>
          </p:cNvSpPr>
          <p:nvPr>
            <p:ph type="sldNum" sz="quarter" idx="12"/>
          </p:nvPr>
        </p:nvSpPr>
        <p:spPr/>
        <p:txBody>
          <a:bodyPr/>
          <a:lstStyle/>
          <a:p>
            <a:pPr lvl="3"/>
            <a:r>
              <a:rPr lang="en-US"/>
              <a:t>Network Measurement  Page </a:t>
            </a:r>
            <a:fld id="{EB71B54F-6397-4EA7-86C3-BBD635A09C27}" type="slidenum">
              <a:rPr lang="en-US"/>
              <a:pPr lvl="3"/>
              <a:t>41</a:t>
            </a:fld>
            <a:endParaRPr lang="en-US"/>
          </a:p>
        </p:txBody>
      </p:sp>
      <p:sp>
        <p:nvSpPr>
          <p:cNvPr id="45058" name="Rectangle 2"/>
          <p:cNvSpPr>
            <a:spLocks noGrp="1" noChangeArrowheads="1"/>
          </p:cNvSpPr>
          <p:nvPr>
            <p:ph type="title"/>
          </p:nvPr>
        </p:nvSpPr>
        <p:spPr>
          <a:noFill/>
          <a:ln/>
        </p:spPr>
        <p:txBody>
          <a:bodyPr/>
          <a:lstStyle/>
          <a:p>
            <a:r>
              <a:rPr lang="en-US"/>
              <a:t>Histogram of Bprobe Results</a:t>
            </a:r>
          </a:p>
        </p:txBody>
      </p:sp>
      <p:pic>
        <p:nvPicPr>
          <p:cNvPr id="45059"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2188" y="1452563"/>
            <a:ext cx="7258050" cy="485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060" name="Rectangle 4"/>
          <p:cNvSpPr>
            <a:spLocks noChangeArrowheads="1"/>
          </p:cNvSpPr>
          <p:nvPr/>
        </p:nvSpPr>
        <p:spPr bwMode="auto">
          <a:xfrm>
            <a:off x="1198563" y="1909763"/>
            <a:ext cx="4013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2400"/>
              <a:t>T1 Hosts on NearNet</a:t>
            </a:r>
          </a:p>
          <a:p>
            <a:r>
              <a:rPr lang="en-US" sz="2400"/>
              <a:t>Not as accurate as 56kbps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p:cNvSpPr>
            <a:spLocks noGrp="1"/>
          </p:cNvSpPr>
          <p:nvPr>
            <p:ph type="dt" sz="half" idx="10"/>
          </p:nvPr>
        </p:nvSpPr>
        <p:spPr/>
        <p:txBody>
          <a:bodyPr/>
          <a:lstStyle/>
          <a:p>
            <a:fld id="{4D21213D-DAF0-489F-B1E1-CFC849A30DD0}" type="datetime1">
              <a:rPr lang="en-US"/>
              <a:pPr/>
              <a:t>4/2/2012</a:t>
            </a:fld>
            <a:endParaRPr lang="en-US"/>
          </a:p>
        </p:txBody>
      </p:sp>
      <p:sp>
        <p:nvSpPr>
          <p:cNvPr id="6" name="Footer Placeholder 3"/>
          <p:cNvSpPr>
            <a:spLocks noGrp="1"/>
          </p:cNvSpPr>
          <p:nvPr>
            <p:ph type="ftr" sz="quarter" idx="11"/>
          </p:nvPr>
        </p:nvSpPr>
        <p:spPr/>
        <p:txBody>
          <a:bodyPr/>
          <a:lstStyle/>
          <a:p>
            <a:r>
              <a:rPr lang="en-US"/>
              <a:t>C. Edward Chow</a:t>
            </a:r>
          </a:p>
        </p:txBody>
      </p:sp>
      <p:sp>
        <p:nvSpPr>
          <p:cNvPr id="7" name="Slide Number Placeholder 4"/>
          <p:cNvSpPr>
            <a:spLocks noGrp="1"/>
          </p:cNvSpPr>
          <p:nvPr>
            <p:ph type="sldNum" sz="quarter" idx="12"/>
          </p:nvPr>
        </p:nvSpPr>
        <p:spPr/>
        <p:txBody>
          <a:bodyPr/>
          <a:lstStyle/>
          <a:p>
            <a:pPr lvl="3"/>
            <a:r>
              <a:rPr lang="en-US"/>
              <a:t>Network Measurement  Page </a:t>
            </a:r>
            <a:fld id="{7DEE8DF2-76C8-4E26-B0EB-91D234D8A2EF}" type="slidenum">
              <a:rPr lang="en-US"/>
              <a:pPr lvl="3"/>
              <a:t>42</a:t>
            </a:fld>
            <a:endParaRPr lang="en-US"/>
          </a:p>
        </p:txBody>
      </p:sp>
      <p:sp>
        <p:nvSpPr>
          <p:cNvPr id="46082" name="Rectangle 2"/>
          <p:cNvSpPr>
            <a:spLocks noGrp="1" noChangeArrowheads="1"/>
          </p:cNvSpPr>
          <p:nvPr>
            <p:ph type="title"/>
          </p:nvPr>
        </p:nvSpPr>
        <p:spPr>
          <a:noFill/>
          <a:ln/>
        </p:spPr>
        <p:txBody>
          <a:bodyPr/>
          <a:lstStyle/>
          <a:p>
            <a:r>
              <a:rPr lang="en-US"/>
              <a:t>Histogram of Bprobe Results</a:t>
            </a:r>
          </a:p>
        </p:txBody>
      </p:sp>
      <p:pic>
        <p:nvPicPr>
          <p:cNvPr id="46083"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538" y="1492250"/>
            <a:ext cx="6978650" cy="4860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084" name="Rectangle 4"/>
          <p:cNvSpPr>
            <a:spLocks noChangeArrowheads="1"/>
          </p:cNvSpPr>
          <p:nvPr/>
        </p:nvSpPr>
        <p:spPr bwMode="auto">
          <a:xfrm>
            <a:off x="1400175" y="1765300"/>
            <a:ext cx="4062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2400"/>
              <a:t>Ethernet Hosts on NearNet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2"/>
          <p:cNvSpPr>
            <a:spLocks noGrp="1"/>
          </p:cNvSpPr>
          <p:nvPr>
            <p:ph type="dt" sz="half" idx="10"/>
          </p:nvPr>
        </p:nvSpPr>
        <p:spPr/>
        <p:txBody>
          <a:bodyPr/>
          <a:lstStyle/>
          <a:p>
            <a:fld id="{F07B39CE-5962-4738-90CF-FE3AE6E72294}" type="datetime1">
              <a:rPr lang="en-US"/>
              <a:pPr/>
              <a:t>4/2/2012</a:t>
            </a:fld>
            <a:endParaRPr lang="en-US"/>
          </a:p>
        </p:txBody>
      </p:sp>
      <p:sp>
        <p:nvSpPr>
          <p:cNvPr id="7" name="Footer Placeholder 3"/>
          <p:cNvSpPr>
            <a:spLocks noGrp="1"/>
          </p:cNvSpPr>
          <p:nvPr>
            <p:ph type="ftr" sz="quarter" idx="11"/>
          </p:nvPr>
        </p:nvSpPr>
        <p:spPr/>
        <p:txBody>
          <a:bodyPr/>
          <a:lstStyle/>
          <a:p>
            <a:r>
              <a:rPr lang="en-US"/>
              <a:t>C. Edward Chow</a:t>
            </a:r>
          </a:p>
        </p:txBody>
      </p:sp>
      <p:sp>
        <p:nvSpPr>
          <p:cNvPr id="8" name="Slide Number Placeholder 4"/>
          <p:cNvSpPr>
            <a:spLocks noGrp="1"/>
          </p:cNvSpPr>
          <p:nvPr>
            <p:ph type="sldNum" sz="quarter" idx="12"/>
          </p:nvPr>
        </p:nvSpPr>
        <p:spPr/>
        <p:txBody>
          <a:bodyPr/>
          <a:lstStyle/>
          <a:p>
            <a:pPr lvl="3"/>
            <a:r>
              <a:rPr lang="en-US"/>
              <a:t>Network Measurement  Page </a:t>
            </a:r>
            <a:fld id="{B97EFC2A-203A-4849-8367-B2D7BE3D1FB7}" type="slidenum">
              <a:rPr lang="en-US"/>
              <a:pPr lvl="3"/>
              <a:t>43</a:t>
            </a:fld>
            <a:endParaRPr lang="en-US"/>
          </a:p>
        </p:txBody>
      </p:sp>
      <p:sp>
        <p:nvSpPr>
          <p:cNvPr id="47106" name="Rectangle 2"/>
          <p:cNvSpPr>
            <a:spLocks noGrp="1" noChangeArrowheads="1"/>
          </p:cNvSpPr>
          <p:nvPr>
            <p:ph type="title"/>
          </p:nvPr>
        </p:nvSpPr>
        <p:spPr>
          <a:noFill/>
          <a:ln/>
        </p:spPr>
        <p:txBody>
          <a:bodyPr/>
          <a:lstStyle/>
          <a:p>
            <a:r>
              <a:rPr lang="en-US"/>
              <a:t>Accuracy of Bprobe</a:t>
            </a:r>
          </a:p>
        </p:txBody>
      </p:sp>
      <p:pic>
        <p:nvPicPr>
          <p:cNvPr id="47107"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4838" y="1500188"/>
            <a:ext cx="7748587" cy="481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108" name="Rectangle 4"/>
          <p:cNvSpPr>
            <a:spLocks noChangeArrowheads="1"/>
          </p:cNvSpPr>
          <p:nvPr/>
        </p:nvSpPr>
        <p:spPr bwMode="auto">
          <a:xfrm>
            <a:off x="2189163" y="3975100"/>
            <a:ext cx="5962650" cy="334963"/>
          </a:xfrm>
          <a:prstGeom prst="rect">
            <a:avLst/>
          </a:prstGeom>
          <a:noFill/>
          <a:ln w="254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09" name="Rectangle 5"/>
          <p:cNvSpPr>
            <a:spLocks noChangeArrowheads="1"/>
          </p:cNvSpPr>
          <p:nvPr/>
        </p:nvSpPr>
        <p:spPr bwMode="auto">
          <a:xfrm>
            <a:off x="2212975" y="5383213"/>
            <a:ext cx="5962650" cy="334962"/>
          </a:xfrm>
          <a:prstGeom prst="rect">
            <a:avLst/>
          </a:prstGeom>
          <a:noFill/>
          <a:ln w="254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DE30D3C-8589-4B4A-8230-97F024497842}"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A0E5A0FE-0BCC-404A-B60F-DA2544290051}" type="slidenum">
              <a:rPr lang="en-US"/>
              <a:pPr lvl="3"/>
              <a:t>44</a:t>
            </a:fld>
            <a:endParaRPr lang="en-US"/>
          </a:p>
        </p:txBody>
      </p:sp>
      <p:sp>
        <p:nvSpPr>
          <p:cNvPr id="48130" name="Rectangle 2"/>
          <p:cNvSpPr>
            <a:spLocks noGrp="1" noChangeArrowheads="1"/>
          </p:cNvSpPr>
          <p:nvPr>
            <p:ph type="title"/>
          </p:nvPr>
        </p:nvSpPr>
        <p:spPr>
          <a:noFill/>
          <a:ln/>
        </p:spPr>
        <p:txBody>
          <a:bodyPr/>
          <a:lstStyle/>
          <a:p>
            <a:r>
              <a:rPr lang="en-US"/>
              <a:t>Bprobe* Test on Sni.net</a:t>
            </a:r>
          </a:p>
        </p:txBody>
      </p:sp>
      <p:sp>
        <p:nvSpPr>
          <p:cNvPr id="48131" name="Rectangle 3"/>
          <p:cNvSpPr>
            <a:spLocks noGrp="1" noChangeArrowheads="1"/>
          </p:cNvSpPr>
          <p:nvPr>
            <p:ph type="body" idx="1"/>
          </p:nvPr>
        </p:nvSpPr>
        <p:spPr>
          <a:noFill/>
          <a:ln/>
        </p:spPr>
        <p:txBody>
          <a:bodyPr/>
          <a:lstStyle/>
          <a:p>
            <a:r>
              <a:rPr lang="en-US"/>
              <a:t>Here use the ported bprobe without high resolution hardware clock and setting higher process priority.</a:t>
            </a:r>
          </a:p>
          <a:p>
            <a:pPr>
              <a:buFontTx/>
              <a:buNone/>
            </a:pPr>
            <a:r>
              <a:rPr lang="en-US">
                <a:latin typeface="Times New Roman" charset="0"/>
              </a:rPr>
              <a:t>Chris,</a:t>
            </a:r>
          </a:p>
          <a:p>
            <a:pPr>
              <a:buFontTx/>
              <a:buNone/>
            </a:pPr>
            <a:endParaRPr lang="en-US">
              <a:latin typeface="Times New Roman" charset="0"/>
            </a:endParaRPr>
          </a:p>
          <a:p>
            <a:pPr>
              <a:buFontTx/>
              <a:buNone/>
            </a:pPr>
            <a:r>
              <a:rPr lang="en-US">
                <a:latin typeface="Times New Roman" charset="0"/>
              </a:rPr>
              <a:t>The bprobe testing data on the 512Kbps fraction T1 connection to www.westgov.org indicates that the link has 1.49Mbps bandwidth (close?) and the cprobe testing data on it indicates that the link has about 793kbps available bandwidth, which is different from 512kbps number. </a:t>
            </a:r>
          </a:p>
          <a:p>
            <a:pPr>
              <a:buFontTx/>
              <a:buNone/>
            </a:pPr>
            <a:r>
              <a:rPr lang="en-US">
                <a:latin typeface="Times New Roman" charset="0"/>
              </a:rPr>
              <a:t>(Very disappointed!!)</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AF78CA7-5F33-4EE6-833B-C5DCBE083722}"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39B3EED1-C0D7-4CCC-A2D5-4AC1C8809B12}" type="slidenum">
              <a:rPr lang="en-US"/>
              <a:pPr lvl="3"/>
              <a:t>45</a:t>
            </a:fld>
            <a:endParaRPr lang="en-US"/>
          </a:p>
        </p:txBody>
      </p:sp>
      <p:sp>
        <p:nvSpPr>
          <p:cNvPr id="49154" name="Rectangle 2"/>
          <p:cNvSpPr>
            <a:spLocks noGrp="1" noChangeArrowheads="1"/>
          </p:cNvSpPr>
          <p:nvPr>
            <p:ph type="title"/>
          </p:nvPr>
        </p:nvSpPr>
        <p:spPr>
          <a:noFill/>
          <a:ln/>
        </p:spPr>
        <p:txBody>
          <a:bodyPr/>
          <a:lstStyle/>
          <a:p>
            <a:r>
              <a:rPr lang="en-US"/>
              <a:t>Bprobe* Exam on Sni.net</a:t>
            </a:r>
          </a:p>
        </p:txBody>
      </p:sp>
      <p:sp>
        <p:nvSpPr>
          <p:cNvPr id="49155" name="Rectangle 3"/>
          <p:cNvSpPr>
            <a:spLocks noGrp="1" noChangeArrowheads="1"/>
          </p:cNvSpPr>
          <p:nvPr>
            <p:ph type="body" idx="1"/>
          </p:nvPr>
        </p:nvSpPr>
        <p:spPr>
          <a:noFill/>
          <a:ln/>
        </p:spPr>
        <p:txBody>
          <a:bodyPr/>
          <a:lstStyle/>
          <a:p>
            <a:pPr>
              <a:buFontTx/>
              <a:buNone/>
            </a:pPr>
            <a:r>
              <a:rPr lang="en-US">
                <a:solidFill>
                  <a:schemeClr val="hlink"/>
                </a:solidFill>
                <a:latin typeface="Times New Roman" charset="0"/>
              </a:rPr>
              <a:t>“Ahh - it got upgraded.</a:t>
            </a:r>
            <a:r>
              <a:rPr lang="en-US">
                <a:latin typeface="Times New Roman" charset="0"/>
              </a:rPr>
              <a:t>  Try:</a:t>
            </a:r>
          </a:p>
          <a:p>
            <a:pPr>
              <a:buFontTx/>
              <a:buNone/>
            </a:pPr>
            <a:r>
              <a:rPr lang="en-US">
                <a:latin typeface="Times New Roman" charset="0"/>
              </a:rPr>
              <a:t>mwrd.dst.co.us</a:t>
            </a:r>
          </a:p>
          <a:p>
            <a:pPr>
              <a:buFontTx/>
              <a:buNone/>
            </a:pPr>
            <a:r>
              <a:rPr lang="en-US">
                <a:latin typeface="Times New Roman" charset="0"/>
              </a:rPr>
              <a:t>It's a fractional T1, but I'll let you figure out how</a:t>
            </a:r>
          </a:p>
          <a:p>
            <a:pPr>
              <a:buFontTx/>
              <a:buNone/>
            </a:pPr>
            <a:r>
              <a:rPr lang="en-US">
                <a:latin typeface="Times New Roman" charset="0"/>
              </a:rPr>
              <a:t>many channels.  Treno reports this one pretty well (but it's as</a:t>
            </a:r>
          </a:p>
          <a:p>
            <a:pPr>
              <a:buFontTx/>
              <a:buNone/>
            </a:pPr>
            <a:r>
              <a:rPr lang="en-US">
                <a:latin typeface="Times New Roman" charset="0"/>
              </a:rPr>
              <a:t>intrusive as these things get).</a:t>
            </a:r>
          </a:p>
          <a:p>
            <a:pPr>
              <a:buFontTx/>
              <a:buNone/>
            </a:pPr>
            <a:endParaRPr lang="en-US">
              <a:latin typeface="Times New Roman" charset="0"/>
            </a:endParaRPr>
          </a:p>
          <a:p>
            <a:pPr>
              <a:buFontTx/>
              <a:buNone/>
            </a:pPr>
            <a:r>
              <a:rPr lang="en-US">
                <a:latin typeface="Times New Roman" charset="0"/>
              </a:rPr>
              <a:t>                                 -Chris (cgarner@sni.net)”</a:t>
            </a:r>
          </a:p>
          <a:p>
            <a:r>
              <a:rPr lang="en-US">
                <a:solidFill>
                  <a:schemeClr val="hlink"/>
                </a:solidFill>
              </a:rPr>
              <a:t>What this says about the accuracy of network configuration query?</a:t>
            </a:r>
          </a:p>
          <a:p>
            <a:r>
              <a:rPr lang="en-US">
                <a:solidFill>
                  <a:schemeClr val="accent2"/>
                </a:solidFill>
              </a:rPr>
              <a:t>Suddenly there is still hope for bprobe.</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DD7F99C-ADBA-4F3B-B1AE-68FFB49F9C5D}"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CB1467ED-6258-47D4-B20C-4B5B661CF102}" type="slidenum">
              <a:rPr lang="en-US"/>
              <a:pPr lvl="3"/>
              <a:t>46</a:t>
            </a:fld>
            <a:endParaRPr lang="en-US"/>
          </a:p>
        </p:txBody>
      </p:sp>
      <p:sp>
        <p:nvSpPr>
          <p:cNvPr id="50178" name="Rectangle 2"/>
          <p:cNvSpPr>
            <a:spLocks noGrp="1" noChangeArrowheads="1"/>
          </p:cNvSpPr>
          <p:nvPr>
            <p:ph type="title"/>
          </p:nvPr>
        </p:nvSpPr>
        <p:spPr>
          <a:noFill/>
          <a:ln/>
        </p:spPr>
        <p:txBody>
          <a:bodyPr/>
          <a:lstStyle/>
          <a:p>
            <a:r>
              <a:rPr lang="en-US"/>
              <a:t>Am I right?</a:t>
            </a:r>
          </a:p>
        </p:txBody>
      </p:sp>
      <p:sp>
        <p:nvSpPr>
          <p:cNvPr id="50179" name="Rectangle 3"/>
          <p:cNvSpPr>
            <a:spLocks noGrp="1" noChangeArrowheads="1"/>
          </p:cNvSpPr>
          <p:nvPr>
            <p:ph type="body" idx="1"/>
          </p:nvPr>
        </p:nvSpPr>
        <p:spPr>
          <a:noFill/>
          <a:ln/>
        </p:spPr>
        <p:txBody>
          <a:bodyPr/>
          <a:lstStyle/>
          <a:p>
            <a:pPr>
              <a:buFontTx/>
              <a:buNone/>
            </a:pPr>
            <a:r>
              <a:rPr lang="en-US">
                <a:latin typeface="Times New Roman" charset="0"/>
              </a:rPr>
              <a:t>“The bottleneck bandwidth from gandalf.uccs.edu to mwrd.dst.co.us is 108465.5 bps. The available bandwidth is about 98062.5734376.</a:t>
            </a:r>
          </a:p>
          <a:p>
            <a:pPr>
              <a:buFontTx/>
              <a:buNone/>
            </a:pPr>
            <a:r>
              <a:rPr lang="en-US">
                <a:latin typeface="Times New Roman" charset="0"/>
              </a:rPr>
              <a:t>I would say this fractional T1 has two DS0 slots </a:t>
            </a:r>
          </a:p>
          <a:p>
            <a:pPr>
              <a:buFontTx/>
              <a:buNone/>
            </a:pPr>
            <a:r>
              <a:rPr lang="en-US">
                <a:latin typeface="Times New Roman" charset="0"/>
              </a:rPr>
              <a:t>64*2=128 kbps (a bit off from estimated bandwidth) or</a:t>
            </a:r>
          </a:p>
          <a:p>
            <a:pPr>
              <a:buFontTx/>
              <a:buNone/>
            </a:pPr>
            <a:r>
              <a:rPr lang="en-US">
                <a:latin typeface="Times New Roman" charset="0"/>
              </a:rPr>
              <a:t>56*2=112 kbps (closer some runs indicate 111201 bps).</a:t>
            </a:r>
          </a:p>
          <a:p>
            <a:pPr>
              <a:buFontTx/>
              <a:buNone/>
            </a:pPr>
            <a:r>
              <a:rPr lang="en-US">
                <a:latin typeface="Times New Roman" charset="0"/>
              </a:rPr>
              <a:t>Am I right?         </a:t>
            </a:r>
          </a:p>
          <a:p>
            <a:pPr>
              <a:buFontTx/>
              <a:buNone/>
            </a:pPr>
            <a:r>
              <a:rPr lang="en-US">
                <a:latin typeface="Times New Roman" charset="0"/>
              </a:rPr>
              <a:t>						-- Edward”</a:t>
            </a:r>
          </a:p>
          <a:p>
            <a:pPr>
              <a:buFontTx/>
              <a:buNone/>
            </a:pPr>
            <a:endParaRPr lang="en-US">
              <a:latin typeface="Times New Roman"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09AA5AD-C4FC-41C3-96BF-32DD91810367}"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CEA08174-3FE2-46F5-B290-FFDEC7EB2C4A}" type="slidenum">
              <a:rPr lang="en-US"/>
              <a:pPr lvl="3"/>
              <a:t>47</a:t>
            </a:fld>
            <a:endParaRPr lang="en-US"/>
          </a:p>
        </p:txBody>
      </p:sp>
      <p:sp>
        <p:nvSpPr>
          <p:cNvPr id="51202" name="Rectangle 2"/>
          <p:cNvSpPr>
            <a:spLocks noGrp="1" noChangeArrowheads="1"/>
          </p:cNvSpPr>
          <p:nvPr>
            <p:ph type="title"/>
          </p:nvPr>
        </p:nvSpPr>
        <p:spPr>
          <a:noFill/>
          <a:ln/>
        </p:spPr>
        <p:txBody>
          <a:bodyPr/>
          <a:lstStyle/>
          <a:p>
            <a:r>
              <a:rPr lang="en-US"/>
              <a:t>Bprobe* Test on 56kbps</a:t>
            </a:r>
          </a:p>
        </p:txBody>
      </p:sp>
      <p:sp>
        <p:nvSpPr>
          <p:cNvPr id="51203" name="Rectangle 3"/>
          <p:cNvSpPr>
            <a:spLocks noGrp="1" noChangeArrowheads="1"/>
          </p:cNvSpPr>
          <p:nvPr>
            <p:ph type="body" idx="1"/>
          </p:nvPr>
        </p:nvSpPr>
        <p:spPr>
          <a:noFill/>
          <a:ln/>
        </p:spPr>
        <p:txBody>
          <a:bodyPr/>
          <a:lstStyle/>
          <a:p>
            <a:pPr>
              <a:buFontTx/>
              <a:buNone/>
            </a:pPr>
            <a:r>
              <a:rPr lang="en-US" sz="1800" b="1"/>
              <a:t>bprobe canon.k12.co.us 10 times (*: The ported version of Bprobe)</a:t>
            </a:r>
          </a:p>
          <a:p>
            <a:pPr>
              <a:buFontTx/>
              <a:buNone/>
            </a:pPr>
            <a:r>
              <a:rPr lang="en-US" sz="1800" b="1"/>
              <a:t>trial# bottleneck_bw</a:t>
            </a:r>
          </a:p>
          <a:p>
            <a:pPr>
              <a:buFontTx/>
              <a:buNone/>
            </a:pPr>
            <a:r>
              <a:rPr lang="en-US" sz="1800" b="1"/>
              <a:t>0	 5.21880e+04</a:t>
            </a:r>
          </a:p>
          <a:p>
            <a:pPr>
              <a:buFontTx/>
              <a:buNone/>
            </a:pPr>
            <a:r>
              <a:rPr lang="en-US" sz="1800" b="1"/>
              <a:t>1	 5.76160e+04</a:t>
            </a:r>
          </a:p>
          <a:p>
            <a:pPr>
              <a:buFontTx/>
              <a:buNone/>
            </a:pPr>
            <a:r>
              <a:rPr lang="en-US" sz="1800" b="1"/>
              <a:t>2	 5.11160e+04</a:t>
            </a:r>
          </a:p>
          <a:p>
            <a:pPr>
              <a:buFontTx/>
              <a:buNone/>
            </a:pPr>
            <a:r>
              <a:rPr lang="en-US" sz="1800" b="1"/>
              <a:t>3	 5.35500e+04</a:t>
            </a:r>
          </a:p>
          <a:p>
            <a:pPr>
              <a:buFontTx/>
              <a:buNone/>
            </a:pPr>
            <a:r>
              <a:rPr lang="en-US" sz="1800" b="1"/>
              <a:t>4	 5.64610e+04</a:t>
            </a:r>
          </a:p>
          <a:p>
            <a:pPr>
              <a:buFontTx/>
              <a:buNone/>
            </a:pPr>
            <a:r>
              <a:rPr lang="en-US" sz="1800" b="1"/>
              <a:t>5	 5.21760e+04</a:t>
            </a:r>
          </a:p>
          <a:p>
            <a:pPr>
              <a:buFontTx/>
              <a:buNone/>
            </a:pPr>
            <a:r>
              <a:rPr lang="en-US" sz="1800" b="1"/>
              <a:t>6	 5.27600e+04</a:t>
            </a:r>
          </a:p>
          <a:p>
            <a:pPr>
              <a:buFontTx/>
              <a:buNone/>
            </a:pPr>
            <a:r>
              <a:rPr lang="en-US" sz="1800" b="1"/>
              <a:t>7	 5.23460e+04</a:t>
            </a:r>
          </a:p>
          <a:p>
            <a:pPr>
              <a:buFontTx/>
              <a:buNone/>
            </a:pPr>
            <a:r>
              <a:rPr lang="en-US" sz="1800" b="1"/>
              <a:t>8	 5.33370e+04</a:t>
            </a:r>
          </a:p>
          <a:p>
            <a:pPr>
              <a:buFontTx/>
              <a:buNone/>
            </a:pPr>
            <a:r>
              <a:rPr lang="en-US" sz="1800" b="1"/>
              <a:t>9	 5.58370e+04</a:t>
            </a:r>
          </a:p>
          <a:p>
            <a:pPr>
              <a:buFontTx/>
              <a:buNone/>
            </a:pPr>
            <a:r>
              <a:rPr lang="en-US" sz="1800" b="1"/>
              <a:t>valid trial#=10, average bottleneck bw=53738.7</a:t>
            </a:r>
          </a:p>
          <a:p>
            <a:pPr>
              <a:buFontTx/>
              <a:buNone/>
            </a:pPr>
            <a:endParaRPr lang="en-US" sz="1800" b="1"/>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24D378B-7CB5-49BA-94A1-48127A32FD25}" type="datetime1">
              <a:rPr lang="en-US"/>
              <a:pPr/>
              <a:t>4/2/2012</a:t>
            </a:fld>
            <a:endParaRPr lang="en-US"/>
          </a:p>
        </p:txBody>
      </p:sp>
      <p:sp>
        <p:nvSpPr>
          <p:cNvPr id="6" name="Footer Placeholder 5"/>
          <p:cNvSpPr>
            <a:spLocks noGrp="1"/>
          </p:cNvSpPr>
          <p:nvPr>
            <p:ph type="ftr" sz="quarter" idx="11"/>
          </p:nvPr>
        </p:nvSpPr>
        <p:spPr/>
        <p:txBody>
          <a:bodyPr/>
          <a:lstStyle/>
          <a:p>
            <a:r>
              <a:rPr lang="en-US"/>
              <a:t>C. Edward Chow</a:t>
            </a:r>
          </a:p>
        </p:txBody>
      </p:sp>
      <p:sp>
        <p:nvSpPr>
          <p:cNvPr id="7" name="Slide Number Placeholder 6"/>
          <p:cNvSpPr>
            <a:spLocks noGrp="1"/>
          </p:cNvSpPr>
          <p:nvPr>
            <p:ph type="sldNum" sz="quarter" idx="12"/>
          </p:nvPr>
        </p:nvSpPr>
        <p:spPr/>
        <p:txBody>
          <a:bodyPr/>
          <a:lstStyle/>
          <a:p>
            <a:pPr lvl="3"/>
            <a:r>
              <a:rPr lang="en-US"/>
              <a:t>Network Measurement  Page </a:t>
            </a:r>
            <a:fld id="{E7357C21-B438-4920-9DF3-3F2F5110E11F}" type="slidenum">
              <a:rPr lang="en-US"/>
              <a:pPr lvl="3"/>
              <a:t>48</a:t>
            </a:fld>
            <a:endParaRPr lang="en-US"/>
          </a:p>
        </p:txBody>
      </p:sp>
      <p:sp>
        <p:nvSpPr>
          <p:cNvPr id="52226" name="Rectangle 2"/>
          <p:cNvSpPr>
            <a:spLocks noGrp="1" noChangeArrowheads="1"/>
          </p:cNvSpPr>
          <p:nvPr>
            <p:ph type="title"/>
          </p:nvPr>
        </p:nvSpPr>
        <p:spPr>
          <a:noFill/>
          <a:ln/>
        </p:spPr>
        <p:txBody>
          <a:bodyPr/>
          <a:lstStyle/>
          <a:p>
            <a:r>
              <a:rPr lang="en-US"/>
              <a:t>Bprobe* Test on T1 Line</a:t>
            </a:r>
          </a:p>
        </p:txBody>
      </p:sp>
      <p:sp>
        <p:nvSpPr>
          <p:cNvPr id="52227" name="Rectangle 3"/>
          <p:cNvSpPr>
            <a:spLocks noGrp="1" noChangeArrowheads="1"/>
          </p:cNvSpPr>
          <p:nvPr>
            <p:ph type="body" sz="half" idx="1"/>
          </p:nvPr>
        </p:nvSpPr>
        <p:spPr>
          <a:noFill/>
          <a:ln/>
        </p:spPr>
        <p:txBody>
          <a:bodyPr/>
          <a:lstStyle/>
          <a:p>
            <a:pPr>
              <a:buFontTx/>
              <a:buNone/>
            </a:pPr>
            <a:r>
              <a:rPr lang="en-US" sz="2000"/>
              <a:t>bprobe 206.251.6.35 20 times</a:t>
            </a:r>
          </a:p>
          <a:p>
            <a:pPr>
              <a:buFontTx/>
              <a:buNone/>
            </a:pPr>
            <a:r>
              <a:rPr lang="en-US" sz="2000"/>
              <a:t>trial# bottleneck_bw</a:t>
            </a:r>
          </a:p>
          <a:p>
            <a:pPr>
              <a:buFontTx/>
              <a:buNone/>
            </a:pPr>
            <a:r>
              <a:rPr lang="en-US" sz="2000"/>
              <a:t>0	 1.53498e+06</a:t>
            </a:r>
          </a:p>
          <a:p>
            <a:pPr>
              <a:buFontTx/>
              <a:buNone/>
            </a:pPr>
            <a:r>
              <a:rPr lang="en-US" sz="2000"/>
              <a:t>1	 1.80729e+06</a:t>
            </a:r>
          </a:p>
          <a:p>
            <a:pPr>
              <a:buFontTx/>
              <a:buNone/>
            </a:pPr>
            <a:r>
              <a:rPr lang="en-US" sz="2000"/>
              <a:t>2	 2.73521e+06</a:t>
            </a:r>
          </a:p>
          <a:p>
            <a:pPr>
              <a:buFontTx/>
              <a:buNone/>
            </a:pPr>
            <a:r>
              <a:rPr lang="en-US" sz="2000"/>
              <a:t>3	 1.83016e+06</a:t>
            </a:r>
          </a:p>
          <a:p>
            <a:pPr>
              <a:buFontTx/>
              <a:buNone/>
            </a:pPr>
            <a:r>
              <a:rPr lang="en-US" sz="2000"/>
              <a:t>4	 1.51497e+06</a:t>
            </a:r>
          </a:p>
          <a:p>
            <a:pPr>
              <a:buFontTx/>
              <a:buNone/>
            </a:pPr>
            <a:r>
              <a:rPr lang="en-US" sz="2000"/>
              <a:t>5	 1.52228e+06</a:t>
            </a:r>
          </a:p>
          <a:p>
            <a:pPr>
              <a:buFontTx/>
              <a:buNone/>
            </a:pPr>
            <a:r>
              <a:rPr lang="en-US" sz="2000"/>
              <a:t>6	 1.51137e+06</a:t>
            </a:r>
          </a:p>
          <a:p>
            <a:pPr>
              <a:buFontTx/>
              <a:buNone/>
            </a:pPr>
            <a:r>
              <a:rPr lang="en-US" sz="2000"/>
              <a:t>7	 1.53590e+06</a:t>
            </a:r>
          </a:p>
          <a:p>
            <a:pPr>
              <a:buFontTx/>
              <a:buNone/>
            </a:pPr>
            <a:r>
              <a:rPr lang="en-US" sz="2000"/>
              <a:t>8	 1.48853e+06</a:t>
            </a:r>
          </a:p>
          <a:p>
            <a:pPr>
              <a:buFontTx/>
              <a:buNone/>
            </a:pPr>
            <a:r>
              <a:rPr lang="en-US" sz="2000"/>
              <a:t>9	 1.49629e+06</a:t>
            </a:r>
          </a:p>
        </p:txBody>
      </p:sp>
      <p:sp>
        <p:nvSpPr>
          <p:cNvPr id="52228" name="Rectangle 4"/>
          <p:cNvSpPr>
            <a:spLocks noGrp="1" noChangeArrowheads="1"/>
          </p:cNvSpPr>
          <p:nvPr>
            <p:ph type="body" sz="half" idx="2"/>
          </p:nvPr>
        </p:nvSpPr>
        <p:spPr>
          <a:noFill/>
          <a:ln/>
        </p:spPr>
        <p:txBody>
          <a:bodyPr/>
          <a:lstStyle/>
          <a:p>
            <a:pPr>
              <a:buFontTx/>
              <a:buNone/>
            </a:pPr>
            <a:r>
              <a:rPr lang="en-US" sz="2000"/>
              <a:t>10	 1.44828e+06</a:t>
            </a:r>
          </a:p>
          <a:p>
            <a:pPr>
              <a:buFontTx/>
              <a:buNone/>
            </a:pPr>
            <a:r>
              <a:rPr lang="en-US" sz="2000"/>
              <a:t>11	 1.49212e+06</a:t>
            </a:r>
          </a:p>
          <a:p>
            <a:pPr>
              <a:buFontTx/>
              <a:buNone/>
            </a:pPr>
            <a:r>
              <a:rPr lang="en-US" sz="2000"/>
              <a:t>12	 1.52818e+06</a:t>
            </a:r>
          </a:p>
          <a:p>
            <a:pPr>
              <a:buFontTx/>
              <a:buNone/>
            </a:pPr>
            <a:r>
              <a:rPr lang="en-US" sz="2000"/>
              <a:t>13	 1.48306e+06</a:t>
            </a:r>
          </a:p>
          <a:p>
            <a:pPr>
              <a:buFontTx/>
              <a:buNone/>
            </a:pPr>
            <a:r>
              <a:rPr lang="en-US" sz="2000"/>
              <a:t>14	 1.56945e+06</a:t>
            </a:r>
          </a:p>
          <a:p>
            <a:pPr>
              <a:buFontTx/>
              <a:buNone/>
            </a:pPr>
            <a:r>
              <a:rPr lang="en-US" sz="2000"/>
              <a:t>15	 2.37321e+06</a:t>
            </a:r>
          </a:p>
          <a:p>
            <a:pPr>
              <a:buFontTx/>
              <a:buNone/>
            </a:pPr>
            <a:r>
              <a:rPr lang="en-US" sz="2000"/>
              <a:t>16	 1.53305e+06</a:t>
            </a:r>
          </a:p>
          <a:p>
            <a:pPr>
              <a:buFontTx/>
              <a:buNone/>
            </a:pPr>
            <a:r>
              <a:rPr lang="en-US" sz="2000"/>
              <a:t>17	 1.09638e+06</a:t>
            </a:r>
          </a:p>
          <a:p>
            <a:pPr>
              <a:buFontTx/>
              <a:buNone/>
            </a:pPr>
            <a:r>
              <a:rPr lang="en-US" sz="2000"/>
              <a:t>18	 1.53427e+06</a:t>
            </a:r>
          </a:p>
          <a:p>
            <a:pPr>
              <a:buFontTx/>
              <a:buNone/>
            </a:pPr>
            <a:r>
              <a:rPr lang="en-US" sz="2000"/>
              <a:t>19	 1.52435e+06</a:t>
            </a:r>
          </a:p>
          <a:p>
            <a:pPr>
              <a:buFontTx/>
              <a:buNone/>
            </a:pPr>
            <a:r>
              <a:rPr lang="en-US" sz="2000"/>
              <a:t>valid trial#=20, average bottleneck bw=1627966.5</a:t>
            </a:r>
          </a:p>
          <a:p>
            <a:pPr>
              <a:buFontTx/>
              <a:buNone/>
            </a:pPr>
            <a:endParaRPr lang="en-US" sz="200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911D457-A78A-440B-A416-EAB130E681FE}"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16FB46A3-6AD0-42E1-9192-9A552885306B}" type="slidenum">
              <a:rPr lang="en-US"/>
              <a:pPr lvl="3"/>
              <a:t>49</a:t>
            </a:fld>
            <a:endParaRPr lang="en-US"/>
          </a:p>
        </p:txBody>
      </p:sp>
      <p:sp>
        <p:nvSpPr>
          <p:cNvPr id="53250" name="Rectangle 2"/>
          <p:cNvSpPr>
            <a:spLocks noGrp="1" noChangeArrowheads="1"/>
          </p:cNvSpPr>
          <p:nvPr>
            <p:ph type="title"/>
          </p:nvPr>
        </p:nvSpPr>
        <p:spPr>
          <a:noFill/>
          <a:ln/>
        </p:spPr>
        <p:txBody>
          <a:bodyPr/>
          <a:lstStyle/>
          <a:p>
            <a:r>
              <a:rPr lang="en-US"/>
              <a:t>Cprobe</a:t>
            </a:r>
          </a:p>
        </p:txBody>
      </p:sp>
      <p:sp>
        <p:nvSpPr>
          <p:cNvPr id="53251" name="Rectangle 3"/>
          <p:cNvSpPr>
            <a:spLocks noGrp="1" noChangeArrowheads="1"/>
          </p:cNvSpPr>
          <p:nvPr>
            <p:ph type="body" idx="1"/>
          </p:nvPr>
        </p:nvSpPr>
        <p:spPr>
          <a:noFill/>
          <a:ln/>
        </p:spPr>
        <p:txBody>
          <a:bodyPr/>
          <a:lstStyle/>
          <a:p>
            <a:r>
              <a:rPr lang="en-US"/>
              <a:t>Bounce a short burst of ICMP Echo Packet off Server</a:t>
            </a:r>
          </a:p>
          <a:p>
            <a:r>
              <a:rPr lang="en-US"/>
              <a:t>Bavail = Length_of_Short_Burst/(Tlast_pkt -T1st_pkt)</a:t>
            </a:r>
          </a:p>
          <a:p>
            <a:r>
              <a:rPr lang="en-US"/>
              <a:t>Utilization of the bottleneck link:</a:t>
            </a:r>
            <a:br>
              <a:rPr lang="en-US"/>
            </a:br>
            <a:r>
              <a:rPr lang="en-US"/>
              <a:t>Uprobe = Bavail/Bbls  </a:t>
            </a:r>
            <a:br>
              <a:rPr lang="en-US"/>
            </a:br>
            <a:r>
              <a:rPr lang="en-US"/>
              <a:t>	where Bbls are measurement of bottleneck link 	bandwidth</a:t>
            </a:r>
          </a:p>
          <a:p>
            <a:r>
              <a:rPr lang="en-US"/>
              <a:t>The above definition contradicts the traditional way  that define the utilization (the port being used)</a:t>
            </a:r>
          </a:p>
          <a:p>
            <a:r>
              <a:rPr lang="en-US"/>
              <a:t>They throw away the highest and lowest inter-arrival measurement for more accurate results.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C726174-CF16-4F9F-94FD-241E24D3AA01}"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838E1EFD-59D8-4681-B4A0-4355F77702B4}" type="slidenum">
              <a:rPr lang="en-US"/>
              <a:pPr lvl="3"/>
              <a:t>5</a:t>
            </a:fld>
            <a:endParaRPr lang="en-US"/>
          </a:p>
        </p:txBody>
      </p:sp>
      <p:sp>
        <p:nvSpPr>
          <p:cNvPr id="8194" name="Rectangle 2"/>
          <p:cNvSpPr>
            <a:spLocks noGrp="1" noChangeArrowheads="1"/>
          </p:cNvSpPr>
          <p:nvPr>
            <p:ph type="title"/>
          </p:nvPr>
        </p:nvSpPr>
        <p:spPr>
          <a:noFill/>
          <a:ln/>
        </p:spPr>
        <p:txBody>
          <a:bodyPr/>
          <a:lstStyle/>
          <a:p>
            <a:r>
              <a:rPr lang="en-US"/>
              <a:t>Oops! I Forgot It Was Updated</a:t>
            </a:r>
          </a:p>
        </p:txBody>
      </p:sp>
      <p:sp>
        <p:nvSpPr>
          <p:cNvPr id="8195" name="Rectangle 3"/>
          <p:cNvSpPr>
            <a:spLocks noGrp="1" noChangeArrowheads="1"/>
          </p:cNvSpPr>
          <p:nvPr>
            <p:ph type="body" idx="1"/>
          </p:nvPr>
        </p:nvSpPr>
        <p:spPr>
          <a:noFill/>
          <a:ln/>
        </p:spPr>
        <p:txBody>
          <a:bodyPr/>
          <a:lstStyle/>
          <a:p>
            <a:pPr>
              <a:buFontTx/>
              <a:buNone/>
            </a:pPr>
            <a:r>
              <a:rPr lang="en-US" sz="1800" b="1"/>
              <a:t>Chris,</a:t>
            </a:r>
          </a:p>
          <a:p>
            <a:pPr>
              <a:buFontTx/>
              <a:buNone/>
            </a:pPr>
            <a:r>
              <a:rPr lang="en-US" sz="1800" b="1"/>
              <a:t>The bprobe testing data on the </a:t>
            </a:r>
            <a:r>
              <a:rPr lang="en-US" sz="1800" b="1">
                <a:solidFill>
                  <a:schemeClr val="accent2"/>
                </a:solidFill>
              </a:rPr>
              <a:t>512Kbps </a:t>
            </a:r>
            <a:r>
              <a:rPr lang="en-US" sz="1800" b="1"/>
              <a:t>fraction T1 connection to www.westgov.org indicates that the link has </a:t>
            </a:r>
            <a:r>
              <a:rPr lang="en-US" sz="1800" b="1">
                <a:solidFill>
                  <a:schemeClr val="accent1"/>
                </a:solidFill>
              </a:rPr>
              <a:t>1.49Mbps</a:t>
            </a:r>
            <a:r>
              <a:rPr lang="en-US" sz="1800" b="1"/>
              <a:t> bandwidth (close?) and the cprobe testing data on it indicates that the link has about </a:t>
            </a:r>
            <a:r>
              <a:rPr lang="en-US" sz="1800" b="1">
                <a:solidFill>
                  <a:schemeClr val="accent1"/>
                </a:solidFill>
              </a:rPr>
              <a:t>793kbps</a:t>
            </a:r>
            <a:r>
              <a:rPr lang="en-US" sz="1800" b="1"/>
              <a:t> available bandwidth, which is different from </a:t>
            </a:r>
            <a:r>
              <a:rPr lang="en-US" sz="1800" b="1">
                <a:solidFill>
                  <a:schemeClr val="accent2"/>
                </a:solidFill>
              </a:rPr>
              <a:t>512Kbps </a:t>
            </a:r>
            <a:r>
              <a:rPr lang="en-US" sz="1800" b="1"/>
              <a:t>number. </a:t>
            </a:r>
          </a:p>
          <a:p>
            <a:pPr>
              <a:buFontTx/>
              <a:buNone/>
            </a:pPr>
            <a:r>
              <a:rPr lang="en-US" sz="1800" b="1"/>
              <a:t>(Very disappointed!!)	 -Edward</a:t>
            </a:r>
          </a:p>
          <a:p>
            <a:pPr>
              <a:buFontTx/>
              <a:buNone/>
            </a:pPr>
            <a:r>
              <a:rPr lang="en-US" sz="2000" b="1">
                <a:solidFill>
                  <a:schemeClr val="hlink"/>
                </a:solidFill>
              </a:rPr>
              <a:t>“Ahh - it got upgraded.</a:t>
            </a:r>
            <a:r>
              <a:rPr lang="en-US" sz="1800" b="1"/>
              <a:t>  Try:</a:t>
            </a:r>
          </a:p>
          <a:p>
            <a:pPr>
              <a:buFontTx/>
              <a:buNone/>
            </a:pPr>
            <a:r>
              <a:rPr lang="en-US" sz="1800" b="1"/>
              <a:t>mwrd.dst.co.us</a:t>
            </a:r>
          </a:p>
          <a:p>
            <a:pPr>
              <a:buFontTx/>
              <a:buNone/>
            </a:pPr>
            <a:r>
              <a:rPr lang="en-US" sz="1800" b="1"/>
              <a:t>It's a fractional T1, but I'll let you figure out how</a:t>
            </a:r>
          </a:p>
          <a:p>
            <a:pPr>
              <a:buFontTx/>
              <a:buNone/>
            </a:pPr>
            <a:r>
              <a:rPr lang="en-US" sz="1800" b="1"/>
              <a:t>many channels.  Treno reports this one pretty well (but it's as</a:t>
            </a:r>
          </a:p>
          <a:p>
            <a:pPr>
              <a:buFontTx/>
              <a:buNone/>
            </a:pPr>
            <a:r>
              <a:rPr lang="en-US" sz="1800" b="1"/>
              <a:t>intrusive as these things get).”</a:t>
            </a:r>
          </a:p>
          <a:p>
            <a:pPr>
              <a:buFontTx/>
              <a:buNone/>
            </a:pPr>
            <a:r>
              <a:rPr lang="en-US" b="1"/>
              <a:t>                                 </a:t>
            </a:r>
            <a:r>
              <a:rPr lang="en-US" sz="1800" b="1"/>
              <a:t>-Chris (cgarner@sni.net)”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p:cNvSpPr>
            <a:spLocks noGrp="1"/>
          </p:cNvSpPr>
          <p:nvPr>
            <p:ph type="dt" sz="half" idx="10"/>
          </p:nvPr>
        </p:nvSpPr>
        <p:spPr/>
        <p:txBody>
          <a:bodyPr/>
          <a:lstStyle/>
          <a:p>
            <a:fld id="{C8BDA49C-BF5D-468D-ABFF-54D7018B95E8}" type="datetime1">
              <a:rPr lang="en-US"/>
              <a:pPr/>
              <a:t>4/2/2012</a:t>
            </a:fld>
            <a:endParaRPr lang="en-US"/>
          </a:p>
        </p:txBody>
      </p:sp>
      <p:sp>
        <p:nvSpPr>
          <p:cNvPr id="6" name="Footer Placeholder 3"/>
          <p:cNvSpPr>
            <a:spLocks noGrp="1"/>
          </p:cNvSpPr>
          <p:nvPr>
            <p:ph type="ftr" sz="quarter" idx="11"/>
          </p:nvPr>
        </p:nvSpPr>
        <p:spPr/>
        <p:txBody>
          <a:bodyPr/>
          <a:lstStyle/>
          <a:p>
            <a:r>
              <a:rPr lang="en-US"/>
              <a:t>C. Edward Chow</a:t>
            </a:r>
          </a:p>
        </p:txBody>
      </p:sp>
      <p:sp>
        <p:nvSpPr>
          <p:cNvPr id="7" name="Slide Number Placeholder 4"/>
          <p:cNvSpPr>
            <a:spLocks noGrp="1"/>
          </p:cNvSpPr>
          <p:nvPr>
            <p:ph type="sldNum" sz="quarter" idx="12"/>
          </p:nvPr>
        </p:nvSpPr>
        <p:spPr/>
        <p:txBody>
          <a:bodyPr/>
          <a:lstStyle/>
          <a:p>
            <a:pPr lvl="3"/>
            <a:r>
              <a:rPr lang="en-US"/>
              <a:t>Network Measurement  Page </a:t>
            </a:r>
            <a:fld id="{490E3F12-74C2-4C2A-BF88-F43F5F8ACBC0}" type="slidenum">
              <a:rPr lang="en-US"/>
              <a:pPr lvl="3"/>
              <a:t>50</a:t>
            </a:fld>
            <a:endParaRPr lang="en-US"/>
          </a:p>
        </p:txBody>
      </p:sp>
      <p:sp>
        <p:nvSpPr>
          <p:cNvPr id="54274" name="Rectangle 2"/>
          <p:cNvSpPr>
            <a:spLocks noGrp="1" noChangeArrowheads="1"/>
          </p:cNvSpPr>
          <p:nvPr>
            <p:ph type="title"/>
          </p:nvPr>
        </p:nvSpPr>
        <p:spPr>
          <a:noFill/>
          <a:ln/>
        </p:spPr>
        <p:txBody>
          <a:bodyPr/>
          <a:lstStyle/>
          <a:p>
            <a:r>
              <a:rPr lang="en-US" sz="4000"/>
              <a:t>Fractile Quantities of Cprobe’s Available Bandwidth Estimates*</a:t>
            </a:r>
          </a:p>
        </p:txBody>
      </p:sp>
      <p:pic>
        <p:nvPicPr>
          <p:cNvPr id="54275"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0588" y="2243138"/>
            <a:ext cx="7288212" cy="267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276" name="Rectangle 4"/>
          <p:cNvSpPr>
            <a:spLocks noChangeArrowheads="1"/>
          </p:cNvSpPr>
          <p:nvPr/>
        </p:nvSpPr>
        <p:spPr bwMode="auto">
          <a:xfrm>
            <a:off x="1717675" y="5168900"/>
            <a:ext cx="59785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lgn="l"/>
            <a:r>
              <a:rPr lang="en-US" sz="2400" b="0">
                <a:solidFill>
                  <a:schemeClr val="tx1"/>
                </a:solidFill>
              </a:rPr>
              <a:t>* These results were obtained using </a:t>
            </a:r>
          </a:p>
          <a:p>
            <a:pPr algn="l"/>
            <a:r>
              <a:rPr lang="en-US" sz="2400" b="0">
                <a:solidFill>
                  <a:schemeClr val="tx1"/>
                </a:solidFill>
              </a:rPr>
              <a:t>   the packet trace tool on a local Ethernet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52FC770-7144-4F5E-B356-962855E1B108}"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08485FFE-370E-42AF-B629-58CEBC622C99}" type="slidenum">
              <a:rPr lang="en-US"/>
              <a:pPr lvl="3"/>
              <a:t>51</a:t>
            </a:fld>
            <a:endParaRPr lang="en-US"/>
          </a:p>
        </p:txBody>
      </p:sp>
      <p:sp>
        <p:nvSpPr>
          <p:cNvPr id="55298" name="Rectangle 2"/>
          <p:cNvSpPr>
            <a:spLocks noGrp="1" noChangeArrowheads="1"/>
          </p:cNvSpPr>
          <p:nvPr>
            <p:ph type="title"/>
          </p:nvPr>
        </p:nvSpPr>
        <p:spPr>
          <a:noFill/>
          <a:ln/>
        </p:spPr>
        <p:txBody>
          <a:bodyPr/>
          <a:lstStyle/>
          <a:p>
            <a:r>
              <a:rPr lang="en-US"/>
              <a:t>Cprobe* Test on T1 Link</a:t>
            </a:r>
          </a:p>
        </p:txBody>
      </p:sp>
      <p:sp>
        <p:nvSpPr>
          <p:cNvPr id="55299" name="Rectangle 3"/>
          <p:cNvSpPr>
            <a:spLocks noGrp="1" noChangeArrowheads="1"/>
          </p:cNvSpPr>
          <p:nvPr>
            <p:ph type="body" idx="1"/>
          </p:nvPr>
        </p:nvSpPr>
        <p:spPr>
          <a:noFill/>
          <a:ln/>
        </p:spPr>
        <p:txBody>
          <a:bodyPr/>
          <a:lstStyle/>
          <a:p>
            <a:pPr>
              <a:buFontTx/>
              <a:buNone/>
            </a:pPr>
            <a:r>
              <a:rPr lang="en-US" sz="1800" b="1"/>
              <a:t>cprobe 206.251.6.35 100 times</a:t>
            </a:r>
          </a:p>
          <a:p>
            <a:pPr>
              <a:buFontTx/>
              <a:buNone/>
            </a:pPr>
            <a:r>
              <a:rPr lang="en-US" sz="1800" b="1"/>
              <a:t>trial# available_bw</a:t>
            </a:r>
          </a:p>
          <a:p>
            <a:pPr>
              <a:buFontTx/>
              <a:buNone/>
            </a:pPr>
            <a:r>
              <a:rPr lang="en-US" sz="1800" b="1"/>
              <a:t>0	 1017200.187500</a:t>
            </a:r>
          </a:p>
          <a:p>
            <a:pPr>
              <a:buFontTx/>
              <a:buNone/>
            </a:pPr>
            <a:r>
              <a:rPr lang="en-US" sz="1800" b="1"/>
              <a:t>1	 1180076.500000</a:t>
            </a:r>
          </a:p>
          <a:p>
            <a:pPr>
              <a:buFontTx/>
              <a:buNone/>
            </a:pPr>
            <a:r>
              <a:rPr lang="en-US" sz="1800" b="1"/>
              <a:t>2	 1049830.000000</a:t>
            </a:r>
          </a:p>
          <a:p>
            <a:pPr>
              <a:buFontTx/>
              <a:buNone/>
            </a:pPr>
            <a:r>
              <a:rPr lang="en-US" sz="1800" b="1"/>
              <a:t>3	 992355.000000</a:t>
            </a:r>
          </a:p>
          <a:p>
            <a:pPr>
              <a:buFontTx/>
              <a:buNone/>
            </a:pPr>
            <a:r>
              <a:rPr lang="en-US" sz="1800" b="1"/>
              <a:t>4	 939904.875000  ….</a:t>
            </a:r>
          </a:p>
          <a:p>
            <a:pPr>
              <a:buFontTx/>
              <a:buNone/>
            </a:pPr>
            <a:r>
              <a:rPr lang="en-US" sz="1800" b="1"/>
              <a:t>95	 1214347.500000</a:t>
            </a:r>
          </a:p>
          <a:p>
            <a:pPr>
              <a:buFontTx/>
              <a:buNone/>
            </a:pPr>
            <a:r>
              <a:rPr lang="en-US" sz="1800" b="1"/>
              <a:t>96	 1341810.125000</a:t>
            </a:r>
          </a:p>
          <a:p>
            <a:pPr>
              <a:buFontTx/>
              <a:buNone/>
            </a:pPr>
            <a:r>
              <a:rPr lang="en-US" sz="1800" b="1"/>
              <a:t>97	 937648.875000</a:t>
            </a:r>
          </a:p>
          <a:p>
            <a:pPr>
              <a:buFontTx/>
              <a:buNone/>
            </a:pPr>
            <a:r>
              <a:rPr lang="en-US" sz="1800" b="1"/>
              <a:t>98	 1099867.250000</a:t>
            </a:r>
          </a:p>
          <a:p>
            <a:pPr>
              <a:buFontTx/>
              <a:buNone/>
            </a:pPr>
            <a:r>
              <a:rPr lang="en-US" sz="1800" b="1"/>
              <a:t>99	 1010948.500000</a:t>
            </a:r>
          </a:p>
          <a:p>
            <a:pPr>
              <a:buFontTx/>
              <a:buNone/>
            </a:pPr>
            <a:r>
              <a:rPr lang="en-US" sz="1800" b="1"/>
              <a:t>valid trial#=92, average available bw=1072347.26120924</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AD369E3-7280-4463-976D-0D2BF4AED512}"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230E1F8C-3961-40CB-AE6A-33D8086C4272}" type="slidenum">
              <a:rPr lang="en-US"/>
              <a:pPr lvl="3"/>
              <a:t>52</a:t>
            </a:fld>
            <a:endParaRPr lang="en-US"/>
          </a:p>
        </p:txBody>
      </p:sp>
      <p:sp>
        <p:nvSpPr>
          <p:cNvPr id="56322" name="Rectangle 2"/>
          <p:cNvSpPr>
            <a:spLocks noGrp="1" noChangeArrowheads="1"/>
          </p:cNvSpPr>
          <p:nvPr>
            <p:ph type="title"/>
          </p:nvPr>
        </p:nvSpPr>
        <p:spPr>
          <a:noFill/>
          <a:ln/>
        </p:spPr>
        <p:txBody>
          <a:bodyPr/>
          <a:lstStyle/>
          <a:p>
            <a:r>
              <a:rPr lang="en-US"/>
              <a:t>Predictive Ability of Cprobe </a:t>
            </a:r>
          </a:p>
        </p:txBody>
      </p:sp>
      <p:sp>
        <p:nvSpPr>
          <p:cNvPr id="56323" name="Rectangle 3"/>
          <p:cNvSpPr>
            <a:spLocks noGrp="1" noChangeArrowheads="1"/>
          </p:cNvSpPr>
          <p:nvPr>
            <p:ph type="body" idx="1"/>
          </p:nvPr>
        </p:nvSpPr>
        <p:spPr>
          <a:noFill/>
          <a:ln/>
        </p:spPr>
        <p:txBody>
          <a:bodyPr/>
          <a:lstStyle/>
          <a:p>
            <a:r>
              <a:rPr lang="en-US"/>
              <a:t>Can it reliably predict the available bandwidth in the future? </a:t>
            </a:r>
          </a:p>
          <a:p>
            <a:r>
              <a:rPr lang="en-US"/>
              <a:t>If so, how far into the feature.</a:t>
            </a:r>
          </a:p>
          <a:p>
            <a:r>
              <a:rPr lang="en-US"/>
              <a:t>The fluctuation of available bandwidth in Internet may trigger congestion control in TCP.</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FD04BB2-599E-47AB-94F4-25BB1EC479F9}"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CF6C2DD6-EC0D-4F23-B7C2-4621FB664144}" type="slidenum">
              <a:rPr lang="en-US"/>
              <a:pPr lvl="3"/>
              <a:t>53</a:t>
            </a:fld>
            <a:endParaRPr lang="en-US"/>
          </a:p>
        </p:txBody>
      </p:sp>
      <p:sp>
        <p:nvSpPr>
          <p:cNvPr id="57346" name="Rectangle 2"/>
          <p:cNvSpPr>
            <a:spLocks noGrp="1" noChangeArrowheads="1"/>
          </p:cNvSpPr>
          <p:nvPr>
            <p:ph type="title"/>
          </p:nvPr>
        </p:nvSpPr>
        <p:spPr>
          <a:noFill/>
          <a:ln/>
        </p:spPr>
        <p:txBody>
          <a:bodyPr/>
          <a:lstStyle/>
          <a:p>
            <a:r>
              <a:rPr lang="en-US"/>
              <a:t>Treno</a:t>
            </a:r>
          </a:p>
        </p:txBody>
      </p:sp>
      <p:sp>
        <p:nvSpPr>
          <p:cNvPr id="57347" name="Rectangle 3"/>
          <p:cNvSpPr>
            <a:spLocks noGrp="1" noChangeArrowheads="1"/>
          </p:cNvSpPr>
          <p:nvPr>
            <p:ph type="body" idx="1"/>
          </p:nvPr>
        </p:nvSpPr>
        <p:spPr>
          <a:noFill/>
          <a:ln/>
        </p:spPr>
        <p:txBody>
          <a:bodyPr/>
          <a:lstStyle/>
          <a:p>
            <a:r>
              <a:rPr lang="en-US"/>
              <a:t>A tool from Matt Mathis at PSC. </a:t>
            </a:r>
          </a:p>
          <a:p>
            <a:r>
              <a:rPr lang="en-US"/>
              <a:t>Suggested to be extended and used an IP Provider Metric by IETF IPPM subgroup of Bench Marking Working Group. </a:t>
            </a:r>
            <a:r>
              <a:rPr lang="en-US">
                <a:solidFill>
                  <a:schemeClr val="accent2"/>
                </a:solidFill>
              </a:rPr>
              <a:t>http://www.psc.edu/~mathis/ippm</a:t>
            </a:r>
            <a:endParaRPr lang="en-US"/>
          </a:p>
          <a:p>
            <a:r>
              <a:rPr lang="en-US"/>
              <a:t>Emulate TCP Reno (with SACK) congestion control algorithm (so that it is implementation independent)</a:t>
            </a:r>
          </a:p>
          <a:p>
            <a:r>
              <a:rPr lang="en-US"/>
              <a:t>Send UDP packets with increasing TTL along the path to the server (to obtain hop-by-hop statistics and to perform diagnosis).</a:t>
            </a:r>
          </a:p>
          <a:p>
            <a:r>
              <a:rPr lang="en-US"/>
              <a:t>Suggest to run 10 sec. for slow start and window control mechanism to reach equilibrium.</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5FE5AB3-EB0C-4192-AF92-DD1AAD8E28FF}"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6ACDFD91-C888-4B50-8063-17EB47139EE6}" type="slidenum">
              <a:rPr lang="en-US"/>
              <a:pPr lvl="3"/>
              <a:t>54</a:t>
            </a:fld>
            <a:endParaRPr lang="en-US"/>
          </a:p>
        </p:txBody>
      </p:sp>
      <p:sp>
        <p:nvSpPr>
          <p:cNvPr id="58370" name="Rectangle 2"/>
          <p:cNvSpPr>
            <a:spLocks noGrp="1" noChangeArrowheads="1"/>
          </p:cNvSpPr>
          <p:nvPr>
            <p:ph type="title"/>
          </p:nvPr>
        </p:nvSpPr>
        <p:spPr>
          <a:noFill/>
          <a:ln/>
        </p:spPr>
        <p:txBody>
          <a:bodyPr/>
          <a:lstStyle/>
          <a:p>
            <a:r>
              <a:rPr lang="en-US"/>
              <a:t>Example of Treno Results</a:t>
            </a:r>
          </a:p>
        </p:txBody>
      </p:sp>
      <p:sp>
        <p:nvSpPr>
          <p:cNvPr id="58371" name="Rectangle 3"/>
          <p:cNvSpPr>
            <a:spLocks noGrp="1" noChangeArrowheads="1"/>
          </p:cNvSpPr>
          <p:nvPr>
            <p:ph type="body" idx="1"/>
          </p:nvPr>
        </p:nvSpPr>
        <p:spPr>
          <a:noFill/>
          <a:ln/>
        </p:spPr>
        <p:txBody>
          <a:bodyPr/>
          <a:lstStyle/>
          <a:p>
            <a:pPr>
              <a:buFontTx/>
              <a:buNone/>
            </a:pPr>
            <a:r>
              <a:rPr lang="en-US">
                <a:latin typeface="Times New Roman" charset="0"/>
              </a:rPr>
              <a:t> </a:t>
            </a:r>
            <a:r>
              <a:rPr lang="en-US" sz="2000"/>
              <a:t>MTU=576 ..........</a:t>
            </a:r>
          </a:p>
          <a:p>
            <a:pPr>
              <a:buFontTx/>
              <a:buNone/>
            </a:pPr>
            <a:r>
              <a:rPr lang="en-US" sz="2000"/>
              <a:t>Replies were from sniaci-gw.csn.net [198.243.36.254]</a:t>
            </a:r>
          </a:p>
          <a:p>
            <a:pPr>
              <a:buFontTx/>
              <a:buNone/>
            </a:pPr>
            <a:r>
              <a:rPr lang="en-US" sz="2000"/>
              <a:t>    Average rate: 466.192 kbp/s (1116 pkts in + 15 lost = 1.3%) in 10.04 s</a:t>
            </a:r>
          </a:p>
          <a:p>
            <a:pPr>
              <a:buFontTx/>
              <a:buNone/>
            </a:pPr>
            <a:r>
              <a:rPr lang="en-US" sz="2000"/>
              <a:t>	Equilibrium rate: 556.972 kbp/s (948 pkts in + 37 lost = 3.9%) in 7.135 s</a:t>
            </a:r>
          </a:p>
          <a:p>
            <a:pPr>
              <a:buFontTx/>
              <a:buNone/>
            </a:pPr>
            <a:r>
              <a:rPr lang="en-US" sz="2000"/>
              <a:t>Path properties: min RTT was  13.23 ms, path MTU was 524 bytes</a:t>
            </a:r>
          </a:p>
          <a:p>
            <a:pPr>
              <a:buFontTx/>
              <a:buNone/>
            </a:pPr>
            <a:r>
              <a:rPr lang="en-US" sz="2000"/>
              <a:t>XXX Calibration checks are still under construction, use -v</a:t>
            </a:r>
          </a:p>
          <a:p>
            <a:pPr>
              <a:buFontTx/>
              <a:buNone/>
            </a:pPr>
            <a:r>
              <a:rPr lang="en-US" sz="2000"/>
              <a:t>Alarm: there were 2 spurious retransmissions triggered by of order data</a:t>
            </a:r>
          </a:p>
          <a:p>
            <a:pPr>
              <a:buFontTx/>
              <a:buNone/>
            </a:pPr>
            <a:r>
              <a:rPr lang="en-US" sz="2000"/>
              <a:t>Alarm: there were 4 received sequence out-of-order, but not in recovery</a:t>
            </a:r>
          </a:p>
          <a:p>
            <a:pPr>
              <a:buFontTx/>
              <a:buNone/>
            </a:pPr>
            <a:endParaRPr lang="en-US" sz="200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72D0E1D-A55C-4CD6-8ADC-EA4FF6E5A756}"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7E9F4F9B-36AF-4911-AE41-2BE9C879CC06}" type="slidenum">
              <a:rPr lang="en-US"/>
              <a:pPr lvl="3"/>
              <a:t>55</a:t>
            </a:fld>
            <a:endParaRPr lang="en-US"/>
          </a:p>
        </p:txBody>
      </p:sp>
      <p:sp>
        <p:nvSpPr>
          <p:cNvPr id="59394" name="Rectangle 2"/>
          <p:cNvSpPr>
            <a:spLocks noGrp="1" noChangeArrowheads="1"/>
          </p:cNvSpPr>
          <p:nvPr>
            <p:ph type="title"/>
          </p:nvPr>
        </p:nvSpPr>
        <p:spPr>
          <a:noFill/>
          <a:ln/>
        </p:spPr>
        <p:txBody>
          <a:bodyPr/>
          <a:lstStyle/>
          <a:p>
            <a:r>
              <a:rPr lang="en-US" sz="3200"/>
              <a:t>New Internet Measurement Techniques</a:t>
            </a:r>
          </a:p>
        </p:txBody>
      </p:sp>
      <p:sp>
        <p:nvSpPr>
          <p:cNvPr id="59395" name="Rectangle 3"/>
          <p:cNvSpPr>
            <a:spLocks noGrp="1" noChangeArrowheads="1"/>
          </p:cNvSpPr>
          <p:nvPr>
            <p:ph type="body" idx="1"/>
          </p:nvPr>
        </p:nvSpPr>
        <p:spPr>
          <a:noFill/>
          <a:ln/>
        </p:spPr>
        <p:txBody>
          <a:bodyPr/>
          <a:lstStyle/>
          <a:p>
            <a:r>
              <a:rPr lang="en-US"/>
              <a:t>Uni-directional version of Bprobe/Cprobe with Packet Bunch Mode (PBM).</a:t>
            </a:r>
          </a:p>
          <a:p>
            <a:r>
              <a:rPr lang="en-US"/>
              <a:t>Claffy’s Sender-based ICMP timestamp request  can be used to measure uni-directional delays but not unidirectional bottleneck bandwidths</a:t>
            </a:r>
          </a:p>
          <a:p>
            <a:r>
              <a:rPr lang="en-US"/>
              <a:t>Multipoint cooperative measurement</a:t>
            </a:r>
          </a:p>
          <a:p>
            <a:pPr lvl="1"/>
            <a:r>
              <a:rPr lang="en-US"/>
              <a:t>Multiple probing points, one destination</a:t>
            </a:r>
          </a:p>
          <a:p>
            <a:pPr lvl="1"/>
            <a:r>
              <a:rPr lang="en-US"/>
              <a:t>Capable of measuring bottleneck bandwidth of link with congested routers</a:t>
            </a:r>
          </a:p>
          <a:p>
            <a:r>
              <a:rPr lang="en-US"/>
              <a:t>Integrate probing traffic with server reporting traffic?</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9ADF8F82-C869-400C-B5D4-81ED188B292D}" type="datetime1">
              <a:rPr lang="en-US"/>
              <a:pPr/>
              <a:t>4/2/2012</a:t>
            </a:fld>
            <a:endParaRPr lang="en-US"/>
          </a:p>
        </p:txBody>
      </p:sp>
      <p:sp>
        <p:nvSpPr>
          <p:cNvPr id="6" name="Footer Placeholder 4"/>
          <p:cNvSpPr>
            <a:spLocks noGrp="1"/>
          </p:cNvSpPr>
          <p:nvPr>
            <p:ph type="ftr" sz="quarter" idx="11"/>
          </p:nvPr>
        </p:nvSpPr>
        <p:spPr/>
        <p:txBody>
          <a:bodyPr/>
          <a:lstStyle/>
          <a:p>
            <a:r>
              <a:rPr lang="en-US"/>
              <a:t>C. Edward Chow</a:t>
            </a:r>
          </a:p>
        </p:txBody>
      </p:sp>
      <p:sp>
        <p:nvSpPr>
          <p:cNvPr id="7" name="Slide Number Placeholder 5"/>
          <p:cNvSpPr>
            <a:spLocks noGrp="1"/>
          </p:cNvSpPr>
          <p:nvPr>
            <p:ph type="sldNum" sz="quarter" idx="12"/>
          </p:nvPr>
        </p:nvSpPr>
        <p:spPr/>
        <p:txBody>
          <a:bodyPr/>
          <a:lstStyle/>
          <a:p>
            <a:pPr lvl="3"/>
            <a:r>
              <a:rPr lang="en-US"/>
              <a:t>Network Measurement  Page </a:t>
            </a:r>
            <a:fld id="{F14643C7-8A75-4635-9773-015962B141EB}" type="slidenum">
              <a:rPr lang="en-US"/>
              <a:pPr lvl="3"/>
              <a:t>56</a:t>
            </a:fld>
            <a:endParaRPr lang="en-US"/>
          </a:p>
        </p:txBody>
      </p:sp>
      <p:sp>
        <p:nvSpPr>
          <p:cNvPr id="156674" name="Rectangle 1026"/>
          <p:cNvSpPr>
            <a:spLocks noGrp="1" noChangeArrowheads="1"/>
          </p:cNvSpPr>
          <p:nvPr>
            <p:ph type="title"/>
          </p:nvPr>
        </p:nvSpPr>
        <p:spPr/>
        <p:txBody>
          <a:bodyPr/>
          <a:lstStyle/>
          <a:p>
            <a:r>
              <a:rPr lang="en-US"/>
              <a:t>Jingsha’s Timegap Diverge Method</a:t>
            </a:r>
          </a:p>
        </p:txBody>
      </p:sp>
      <p:sp>
        <p:nvSpPr>
          <p:cNvPr id="156675" name="Rectangle 1027"/>
          <p:cNvSpPr>
            <a:spLocks noGrp="1" noChangeArrowheads="1"/>
          </p:cNvSpPr>
          <p:nvPr>
            <p:ph type="body" idx="1"/>
          </p:nvPr>
        </p:nvSpPr>
        <p:spPr/>
        <p:txBody>
          <a:bodyPr/>
          <a:lstStyle/>
          <a:p>
            <a:endParaRPr lang="en-US"/>
          </a:p>
        </p:txBody>
      </p:sp>
      <p:pic>
        <p:nvPicPr>
          <p:cNvPr id="156676" name="Picture 1028" descr="C:\FUJITSU\doc\abmt\timeGapDiver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7188" y="1884363"/>
            <a:ext cx="5962650" cy="44719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6D1AD3B-A975-4C54-9738-DE703D321021}"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C106EE1C-9B23-4AE0-845E-7CF3F4852B65}" type="slidenum">
              <a:rPr lang="en-US"/>
              <a:pPr lvl="3"/>
              <a:t>57</a:t>
            </a:fld>
            <a:endParaRPr lang="en-US"/>
          </a:p>
        </p:txBody>
      </p:sp>
      <p:sp>
        <p:nvSpPr>
          <p:cNvPr id="158722" name="Rectangle 2"/>
          <p:cNvSpPr>
            <a:spLocks noGrp="1" noChangeArrowheads="1"/>
          </p:cNvSpPr>
          <p:nvPr>
            <p:ph type="title"/>
          </p:nvPr>
        </p:nvSpPr>
        <p:spPr/>
        <p:txBody>
          <a:bodyPr/>
          <a:lstStyle/>
          <a:p>
            <a:r>
              <a:rPr lang="en-US"/>
              <a:t>ProbeSim: A Simulator for Evaluating Probing Method</a:t>
            </a:r>
          </a:p>
        </p:txBody>
      </p:sp>
      <p:sp>
        <p:nvSpPr>
          <p:cNvPr id="158723" name="Rectangle 3"/>
          <p:cNvSpPr>
            <a:spLocks noGrp="1" noChangeArrowheads="1"/>
          </p:cNvSpPr>
          <p:nvPr>
            <p:ph type="body" idx="1"/>
          </p:nvPr>
        </p:nvSpPr>
        <p:spPr/>
        <p:txBody>
          <a:bodyPr/>
          <a:lstStyle/>
          <a:p>
            <a:r>
              <a:rPr lang="en-US"/>
              <a:t>Designed and implemented by C. Edward Chow</a:t>
            </a:r>
          </a:p>
          <a:p>
            <a:r>
              <a:rPr lang="en-US"/>
              <a:t>Implemented equal bandwidth and equal time gap  mtehods.</a:t>
            </a:r>
          </a:p>
          <a:p>
            <a:r>
              <a:rPr lang="en-US"/>
              <a:t>Java-based discrete event simulator.</a:t>
            </a:r>
          </a:p>
          <a:p>
            <a:r>
              <a:rPr lang="en-US"/>
              <a:t>Extended by JiHui Yang to consider all collected data for deciding the divergence point.</a:t>
            </a:r>
          </a:p>
          <a:p>
            <a:r>
              <a:rPr lang="en-US"/>
              <a:t>Extended by Edward Chow with self-similar traffic.</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p:cNvSpPr>
            <a:spLocks noGrp="1"/>
          </p:cNvSpPr>
          <p:nvPr>
            <p:ph type="dt" sz="half" idx="10"/>
          </p:nvPr>
        </p:nvSpPr>
        <p:spPr/>
        <p:txBody>
          <a:bodyPr/>
          <a:lstStyle/>
          <a:p>
            <a:fld id="{1ECD5E93-E28E-4E32-B99D-04CC74706553}" type="datetime1">
              <a:rPr lang="en-US"/>
              <a:pPr/>
              <a:t>4/2/2012</a:t>
            </a:fld>
            <a:endParaRPr lang="en-US"/>
          </a:p>
        </p:txBody>
      </p:sp>
      <p:sp>
        <p:nvSpPr>
          <p:cNvPr id="6" name="Footer Placeholder 3"/>
          <p:cNvSpPr>
            <a:spLocks noGrp="1"/>
          </p:cNvSpPr>
          <p:nvPr>
            <p:ph type="ftr" sz="quarter" idx="11"/>
          </p:nvPr>
        </p:nvSpPr>
        <p:spPr/>
        <p:txBody>
          <a:bodyPr/>
          <a:lstStyle/>
          <a:p>
            <a:r>
              <a:rPr lang="en-US"/>
              <a:t>C. Edward Chow</a:t>
            </a:r>
          </a:p>
        </p:txBody>
      </p:sp>
      <p:sp>
        <p:nvSpPr>
          <p:cNvPr id="7" name="Slide Number Placeholder 4"/>
          <p:cNvSpPr>
            <a:spLocks noGrp="1"/>
          </p:cNvSpPr>
          <p:nvPr>
            <p:ph type="sldNum" sz="quarter" idx="12"/>
          </p:nvPr>
        </p:nvSpPr>
        <p:spPr/>
        <p:txBody>
          <a:bodyPr/>
          <a:lstStyle/>
          <a:p>
            <a:pPr lvl="3"/>
            <a:r>
              <a:rPr lang="en-US"/>
              <a:t>Network Measurement  Page </a:t>
            </a:r>
            <a:fld id="{F7FC2A93-0E27-4D50-A490-21B3FB151452}" type="slidenum">
              <a:rPr lang="en-US"/>
              <a:pPr lvl="3"/>
              <a:t>58</a:t>
            </a:fld>
            <a:endParaRPr lang="en-US"/>
          </a:p>
        </p:txBody>
      </p:sp>
      <p:sp>
        <p:nvSpPr>
          <p:cNvPr id="159746" name="Rectangle 2"/>
          <p:cNvSpPr>
            <a:spLocks noGrp="1" noChangeArrowheads="1"/>
          </p:cNvSpPr>
          <p:nvPr>
            <p:ph type="title"/>
          </p:nvPr>
        </p:nvSpPr>
        <p:spPr/>
        <p:txBody>
          <a:bodyPr/>
          <a:lstStyle/>
          <a:p>
            <a:endParaRPr lang="en-US"/>
          </a:p>
        </p:txBody>
      </p:sp>
      <p:sp>
        <p:nvSpPr>
          <p:cNvPr id="159748" name="Rectangle 4"/>
          <p:cNvSpPr>
            <a:spLocks noChangeArrowheads="1"/>
          </p:cNvSpPr>
          <p:nvPr/>
        </p:nvSpPr>
        <p:spPr bwMode="auto">
          <a:xfrm>
            <a:off x="1428750" y="666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1597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2350" y="246063"/>
            <a:ext cx="6954838" cy="6111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B333347-F1F7-455A-8467-BB1B5B965ED0}"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3A1091B8-2527-4B0A-9D12-8964079EB8B0}" type="slidenum">
              <a:rPr lang="en-US"/>
              <a:pPr lvl="3"/>
              <a:t>59</a:t>
            </a:fld>
            <a:endParaRPr lang="en-US"/>
          </a:p>
        </p:txBody>
      </p:sp>
      <p:sp>
        <p:nvSpPr>
          <p:cNvPr id="60418" name="Rectangle 2"/>
          <p:cNvSpPr>
            <a:spLocks noGrp="1" noChangeArrowheads="1"/>
          </p:cNvSpPr>
          <p:nvPr>
            <p:ph type="title"/>
          </p:nvPr>
        </p:nvSpPr>
        <p:spPr>
          <a:noFill/>
          <a:ln/>
        </p:spPr>
        <p:txBody>
          <a:bodyPr/>
          <a:lstStyle/>
          <a:p>
            <a:r>
              <a:rPr lang="en-US" sz="3600"/>
              <a:t>Preliminary Design of Uniprobe</a:t>
            </a:r>
          </a:p>
        </p:txBody>
      </p:sp>
      <p:sp>
        <p:nvSpPr>
          <p:cNvPr id="60419" name="Rectangle 3"/>
          <p:cNvSpPr>
            <a:spLocks noGrp="1" noChangeArrowheads="1"/>
          </p:cNvSpPr>
          <p:nvPr>
            <p:ph type="body" idx="1"/>
          </p:nvPr>
        </p:nvSpPr>
        <p:spPr>
          <a:noFill/>
          <a:ln/>
        </p:spPr>
        <p:txBody>
          <a:bodyPr/>
          <a:lstStyle/>
          <a:p>
            <a:r>
              <a:rPr lang="en-US"/>
              <a:t>Coordinator sends requests to sender/receiver with</a:t>
            </a:r>
          </a:p>
          <a:p>
            <a:pPr lvl="1"/>
            <a:r>
              <a:rPr lang="en-US"/>
              <a:t>RequestSeqNo, ProbePacketSize, NoOfPackets</a:t>
            </a:r>
          </a:p>
          <a:p>
            <a:pPr lvl="1"/>
            <a:r>
              <a:rPr lang="en-US"/>
              <a:t>Sender/Receiver/Coordinator socket addresses</a:t>
            </a:r>
          </a:p>
          <a:p>
            <a:pPr lvl="1"/>
            <a:r>
              <a:rPr lang="en-US"/>
              <a:t>StartTime, Timeout</a:t>
            </a:r>
          </a:p>
          <a:p>
            <a:r>
              <a:rPr lang="en-US"/>
              <a:t>Sender waits until StartTime to begin sending packet</a:t>
            </a:r>
          </a:p>
          <a:p>
            <a:pPr lvl="1"/>
            <a:r>
              <a:rPr lang="en-US"/>
              <a:t>with the above request packet info</a:t>
            </a:r>
          </a:p>
          <a:p>
            <a:pPr lvl="1"/>
            <a:r>
              <a:rPr lang="en-US"/>
              <a:t>PacketSeqNo, TransmitTime</a:t>
            </a:r>
          </a:p>
          <a:p>
            <a:r>
              <a:rPr lang="en-US"/>
              <a:t>Receiver collect/analysis packets until Timeout expire</a:t>
            </a:r>
            <a:br>
              <a:rPr lang="en-US"/>
            </a:br>
            <a:r>
              <a:rPr lang="en-US"/>
              <a:t>or all packet arrived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4AB5FC2-011B-4F8E-A5E1-28F20889BEE6}"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9669B2EA-039A-4B7D-A23B-71110304BE49}" type="slidenum">
              <a:rPr lang="en-US"/>
              <a:pPr lvl="3"/>
              <a:t>6</a:t>
            </a:fld>
            <a:endParaRPr lang="en-US"/>
          </a:p>
        </p:txBody>
      </p:sp>
      <p:sp>
        <p:nvSpPr>
          <p:cNvPr id="9218" name="Rectangle 2"/>
          <p:cNvSpPr>
            <a:spLocks noGrp="1" noChangeArrowheads="1"/>
          </p:cNvSpPr>
          <p:nvPr>
            <p:ph type="title"/>
          </p:nvPr>
        </p:nvSpPr>
        <p:spPr>
          <a:noFill/>
          <a:ln/>
        </p:spPr>
        <p:txBody>
          <a:bodyPr/>
          <a:lstStyle/>
          <a:p>
            <a:r>
              <a:rPr lang="en-US"/>
              <a:t>How much buffer I need for Internet[V|A]udio?</a:t>
            </a:r>
          </a:p>
        </p:txBody>
      </p:sp>
      <p:sp>
        <p:nvSpPr>
          <p:cNvPr id="9219" name="Rectangle 3"/>
          <p:cNvSpPr>
            <a:spLocks noGrp="1" noChangeArrowheads="1"/>
          </p:cNvSpPr>
          <p:nvPr>
            <p:ph type="body" idx="1"/>
          </p:nvPr>
        </p:nvSpPr>
        <p:spPr>
          <a:noFill/>
          <a:ln/>
        </p:spPr>
        <p:txBody>
          <a:bodyPr/>
          <a:lstStyle/>
          <a:p>
            <a:r>
              <a:rPr lang="en-US"/>
              <a:t>Real-time continuous multimedia applications need to tolerate and adapt to Internet network delay and jitter.</a:t>
            </a:r>
          </a:p>
          <a:p>
            <a:r>
              <a:rPr lang="en-US"/>
              <a:t>Through error concealment (drop late packets) or destination buffering and adjusting application parameter (packet rate and resolution).</a:t>
            </a:r>
          </a:p>
          <a:p>
            <a:r>
              <a:rPr lang="en-US"/>
              <a:t>By continuous monitoring directional path delay/jitter</a:t>
            </a:r>
          </a:p>
          <a:p>
            <a:r>
              <a:rPr lang="en-US"/>
              <a:t>Example: RTP, Realplayer, InternetPhone</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A6C9DB-4759-4188-87A5-AC522AAB242B}"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9B776A6F-4BB9-4CAE-8AA0-F12D94EA8940}" type="slidenum">
              <a:rPr lang="en-US"/>
              <a:pPr lvl="3"/>
              <a:t>60</a:t>
            </a:fld>
            <a:endParaRPr lang="en-US"/>
          </a:p>
        </p:txBody>
      </p:sp>
      <p:sp>
        <p:nvSpPr>
          <p:cNvPr id="61442" name="Rectangle 2"/>
          <p:cNvSpPr>
            <a:spLocks noGrp="1" noChangeArrowheads="1"/>
          </p:cNvSpPr>
          <p:nvPr>
            <p:ph type="title"/>
          </p:nvPr>
        </p:nvSpPr>
        <p:spPr>
          <a:noFill/>
          <a:ln/>
        </p:spPr>
        <p:txBody>
          <a:bodyPr/>
          <a:lstStyle/>
          <a:p>
            <a:r>
              <a:rPr lang="en-US"/>
              <a:t>Important Internet Network Measurement Activities</a:t>
            </a:r>
          </a:p>
        </p:txBody>
      </p:sp>
      <p:sp>
        <p:nvSpPr>
          <p:cNvPr id="61443" name="Rectangle 3"/>
          <p:cNvSpPr>
            <a:spLocks noGrp="1" noChangeArrowheads="1"/>
          </p:cNvSpPr>
          <p:nvPr>
            <p:ph type="body" idx="1"/>
          </p:nvPr>
        </p:nvSpPr>
        <p:spPr>
          <a:noFill/>
          <a:ln/>
        </p:spPr>
        <p:txBody>
          <a:bodyPr/>
          <a:lstStyle/>
          <a:p>
            <a:r>
              <a:rPr lang="en-US"/>
              <a:t>IETF IPPM-IP Performance Metric Study Group</a:t>
            </a:r>
            <a:br>
              <a:rPr lang="en-US"/>
            </a:br>
            <a:r>
              <a:rPr lang="en-US"/>
              <a:t>Try to come up with metrics for comparing ISP services.  </a:t>
            </a:r>
            <a:r>
              <a:rPr lang="en-US">
                <a:solidFill>
                  <a:schemeClr val="accent2"/>
                </a:solidFill>
              </a:rPr>
              <a:t>Http://www.advanced.org/IPPM</a:t>
            </a:r>
            <a:r>
              <a:rPr lang="en-US"/>
              <a:t>.</a:t>
            </a:r>
          </a:p>
          <a:p>
            <a:r>
              <a:rPr lang="en-US"/>
              <a:t>CAIDA-Cooperative Association for Internet Data Analysis </a:t>
            </a:r>
            <a:r>
              <a:rPr lang="en-US">
                <a:solidFill>
                  <a:schemeClr val="accent2"/>
                </a:solidFill>
              </a:rPr>
              <a:t>Http://www.caida.org</a:t>
            </a:r>
            <a:br>
              <a:rPr lang="en-US">
                <a:solidFill>
                  <a:schemeClr val="accent2"/>
                </a:solidFill>
              </a:rPr>
            </a:br>
            <a:r>
              <a:rPr lang="en-US"/>
              <a:t>with web page on taxonomy of performance measurement tools, hyperlinks to codes.</a:t>
            </a:r>
            <a:br>
              <a:rPr lang="en-US"/>
            </a:br>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39B120-18D1-448B-B640-CFFCA9CE2755}"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E67BD0D5-687E-47C5-BF03-DEC820A2DD60}" type="slidenum">
              <a:rPr lang="en-US"/>
              <a:pPr lvl="3"/>
              <a:t>61</a:t>
            </a:fld>
            <a:endParaRPr lang="en-US"/>
          </a:p>
        </p:txBody>
      </p:sp>
      <p:sp>
        <p:nvSpPr>
          <p:cNvPr id="62466" name="Rectangle 2"/>
          <p:cNvSpPr>
            <a:spLocks noGrp="1" noChangeArrowheads="1"/>
          </p:cNvSpPr>
          <p:nvPr>
            <p:ph type="title"/>
          </p:nvPr>
        </p:nvSpPr>
        <p:spPr>
          <a:noFill/>
          <a:ln/>
        </p:spPr>
        <p:txBody>
          <a:bodyPr/>
          <a:lstStyle/>
          <a:p>
            <a:r>
              <a:rPr lang="en-US"/>
              <a:t>How to Use Internet network Measurement</a:t>
            </a:r>
          </a:p>
        </p:txBody>
      </p:sp>
      <p:sp>
        <p:nvSpPr>
          <p:cNvPr id="62467" name="Rectangle 3"/>
          <p:cNvSpPr>
            <a:spLocks noGrp="1" noChangeArrowheads="1"/>
          </p:cNvSpPr>
          <p:nvPr>
            <p:ph type="body" idx="1"/>
          </p:nvPr>
        </p:nvSpPr>
        <p:spPr>
          <a:noFill/>
          <a:ln/>
        </p:spPr>
        <p:txBody>
          <a:bodyPr/>
          <a:lstStyle/>
          <a:p>
            <a:r>
              <a:rPr lang="en-US"/>
              <a:t>Integrate them to client browser programs for displaying status/load of hyperlink connections</a:t>
            </a:r>
          </a:p>
          <a:p>
            <a:pPr lvl="1"/>
            <a:r>
              <a:rPr lang="en-US"/>
              <a:t>Ned.Medic in IE4.0 Plus and Netscape</a:t>
            </a:r>
          </a:p>
          <a:p>
            <a:r>
              <a:rPr lang="en-US"/>
              <a:t>As probing component in servers for dynamic server selection (shared by local clients)</a:t>
            </a:r>
          </a:p>
          <a:p>
            <a:pPr lvl="1"/>
            <a:r>
              <a:rPr lang="en-US"/>
              <a:t>SONAR </a:t>
            </a:r>
          </a:p>
          <a:p>
            <a:pPr lvl="1"/>
            <a:r>
              <a:rPr lang="en-US"/>
              <a:t>Anycast Name Resolver</a:t>
            </a:r>
          </a:p>
          <a:p>
            <a:r>
              <a:rPr lang="en-US"/>
              <a:t>Network management utility for traffic flow</a:t>
            </a:r>
          </a:p>
          <a:p>
            <a:pPr lvl="1"/>
            <a:r>
              <a:rPr lang="en-US"/>
              <a:t>OC3Mon</a:t>
            </a:r>
          </a:p>
          <a:p>
            <a:r>
              <a:rPr lang="en-US"/>
              <a:t>Load balancing components for system performance</a:t>
            </a:r>
            <a:br>
              <a:rPr lang="en-US"/>
            </a:br>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Date Placeholder 2"/>
          <p:cNvSpPr>
            <a:spLocks noGrp="1"/>
          </p:cNvSpPr>
          <p:nvPr>
            <p:ph type="dt" sz="half" idx="10"/>
          </p:nvPr>
        </p:nvSpPr>
        <p:spPr/>
        <p:txBody>
          <a:bodyPr/>
          <a:lstStyle/>
          <a:p>
            <a:fld id="{18FECB6C-FFF7-4245-80AB-7D10B68F8799}" type="datetime1">
              <a:rPr lang="en-US"/>
              <a:pPr/>
              <a:t>4/2/2012</a:t>
            </a:fld>
            <a:endParaRPr lang="en-US"/>
          </a:p>
        </p:txBody>
      </p:sp>
      <p:sp>
        <p:nvSpPr>
          <p:cNvPr id="83" name="Footer Placeholder 3"/>
          <p:cNvSpPr>
            <a:spLocks noGrp="1"/>
          </p:cNvSpPr>
          <p:nvPr>
            <p:ph type="ftr" sz="quarter" idx="11"/>
          </p:nvPr>
        </p:nvSpPr>
        <p:spPr/>
        <p:txBody>
          <a:bodyPr/>
          <a:lstStyle/>
          <a:p>
            <a:r>
              <a:rPr lang="en-US"/>
              <a:t>C. Edward Chow</a:t>
            </a:r>
          </a:p>
        </p:txBody>
      </p:sp>
      <p:sp>
        <p:nvSpPr>
          <p:cNvPr id="84" name="Slide Number Placeholder 4"/>
          <p:cNvSpPr>
            <a:spLocks noGrp="1"/>
          </p:cNvSpPr>
          <p:nvPr>
            <p:ph type="sldNum" sz="quarter" idx="12"/>
          </p:nvPr>
        </p:nvSpPr>
        <p:spPr/>
        <p:txBody>
          <a:bodyPr/>
          <a:lstStyle/>
          <a:p>
            <a:pPr lvl="3"/>
            <a:r>
              <a:rPr lang="en-US"/>
              <a:t>Network Measurement  Page </a:t>
            </a:r>
            <a:fld id="{D5282AE4-FC70-496A-B0CD-9566FC1BEF6B}" type="slidenum">
              <a:rPr lang="en-US"/>
              <a:pPr lvl="3"/>
              <a:t>62</a:t>
            </a:fld>
            <a:endParaRPr lang="en-US"/>
          </a:p>
        </p:txBody>
      </p:sp>
      <p:sp>
        <p:nvSpPr>
          <p:cNvPr id="63490" name="Rectangle 2"/>
          <p:cNvSpPr>
            <a:spLocks noGrp="1" noChangeArrowheads="1"/>
          </p:cNvSpPr>
          <p:nvPr>
            <p:ph type="title"/>
          </p:nvPr>
        </p:nvSpPr>
        <p:spPr>
          <a:noFill/>
          <a:ln/>
        </p:spPr>
        <p:txBody>
          <a:bodyPr/>
          <a:lstStyle/>
          <a:p>
            <a:r>
              <a:rPr lang="en-US"/>
              <a:t>Dynamic Server Selection One candidate architecture</a:t>
            </a:r>
          </a:p>
        </p:txBody>
      </p:sp>
      <p:grpSp>
        <p:nvGrpSpPr>
          <p:cNvPr id="63493" name="Group 5"/>
          <p:cNvGrpSpPr>
            <a:grpSpLocks/>
          </p:cNvGrpSpPr>
          <p:nvPr/>
        </p:nvGrpSpPr>
        <p:grpSpPr bwMode="auto">
          <a:xfrm>
            <a:off x="2363788" y="2095500"/>
            <a:ext cx="1141412" cy="665163"/>
            <a:chOff x="1489" y="1320"/>
            <a:chExt cx="719" cy="419"/>
          </a:xfrm>
        </p:grpSpPr>
        <p:sp>
          <p:nvSpPr>
            <p:cNvPr id="63491" name="Oval 3"/>
            <p:cNvSpPr>
              <a:spLocks noChangeArrowheads="1"/>
            </p:cNvSpPr>
            <p:nvPr/>
          </p:nvSpPr>
          <p:spPr bwMode="auto">
            <a:xfrm>
              <a:off x="1489" y="1320"/>
              <a:ext cx="719" cy="419"/>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492" name="Rectangle 4"/>
            <p:cNvSpPr>
              <a:spLocks noChangeArrowheads="1"/>
            </p:cNvSpPr>
            <p:nvPr/>
          </p:nvSpPr>
          <p:spPr bwMode="auto">
            <a:xfrm>
              <a:off x="1550" y="1321"/>
              <a:ext cx="64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chemeClr val="bg1"/>
                  </a:solidFill>
                </a:rPr>
                <a:t>Web</a:t>
              </a:r>
            </a:p>
            <a:p>
              <a:r>
                <a:rPr lang="en-US">
                  <a:solidFill>
                    <a:schemeClr val="bg1"/>
                  </a:solidFill>
                </a:rPr>
                <a:t>Server2</a:t>
              </a:r>
            </a:p>
          </p:txBody>
        </p:sp>
      </p:grpSp>
      <p:grpSp>
        <p:nvGrpSpPr>
          <p:cNvPr id="63496" name="Group 8"/>
          <p:cNvGrpSpPr>
            <a:grpSpLocks/>
          </p:cNvGrpSpPr>
          <p:nvPr/>
        </p:nvGrpSpPr>
        <p:grpSpPr bwMode="auto">
          <a:xfrm>
            <a:off x="5229225" y="2095500"/>
            <a:ext cx="1141413" cy="665163"/>
            <a:chOff x="3294" y="1320"/>
            <a:chExt cx="719" cy="419"/>
          </a:xfrm>
        </p:grpSpPr>
        <p:sp>
          <p:nvSpPr>
            <p:cNvPr id="63494" name="Oval 6"/>
            <p:cNvSpPr>
              <a:spLocks noChangeArrowheads="1"/>
            </p:cNvSpPr>
            <p:nvPr/>
          </p:nvSpPr>
          <p:spPr bwMode="auto">
            <a:xfrm>
              <a:off x="3294" y="1320"/>
              <a:ext cx="719" cy="419"/>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495" name="Rectangle 7"/>
            <p:cNvSpPr>
              <a:spLocks noChangeArrowheads="1"/>
            </p:cNvSpPr>
            <p:nvPr/>
          </p:nvSpPr>
          <p:spPr bwMode="auto">
            <a:xfrm>
              <a:off x="3331" y="1321"/>
              <a:ext cx="64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chemeClr val="bg1"/>
                  </a:solidFill>
                </a:rPr>
                <a:t>Web</a:t>
              </a:r>
            </a:p>
            <a:p>
              <a:r>
                <a:rPr lang="en-US">
                  <a:solidFill>
                    <a:schemeClr val="bg1"/>
                  </a:solidFill>
                </a:rPr>
                <a:t>Server8</a:t>
              </a:r>
            </a:p>
          </p:txBody>
        </p:sp>
      </p:grpSp>
      <p:grpSp>
        <p:nvGrpSpPr>
          <p:cNvPr id="63500" name="Group 12"/>
          <p:cNvGrpSpPr>
            <a:grpSpLocks/>
          </p:cNvGrpSpPr>
          <p:nvPr/>
        </p:nvGrpSpPr>
        <p:grpSpPr bwMode="auto">
          <a:xfrm>
            <a:off x="3778250" y="2354263"/>
            <a:ext cx="985838" cy="146050"/>
            <a:chOff x="2380" y="1483"/>
            <a:chExt cx="621" cy="92"/>
          </a:xfrm>
        </p:grpSpPr>
        <p:sp>
          <p:nvSpPr>
            <p:cNvPr id="63497" name="Oval 9"/>
            <p:cNvSpPr>
              <a:spLocks noChangeArrowheads="1"/>
            </p:cNvSpPr>
            <p:nvPr/>
          </p:nvSpPr>
          <p:spPr bwMode="auto">
            <a:xfrm>
              <a:off x="2380" y="1483"/>
              <a:ext cx="92" cy="92"/>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498" name="Oval 10"/>
            <p:cNvSpPr>
              <a:spLocks noChangeArrowheads="1"/>
            </p:cNvSpPr>
            <p:nvPr/>
          </p:nvSpPr>
          <p:spPr bwMode="auto">
            <a:xfrm>
              <a:off x="2658" y="1483"/>
              <a:ext cx="92" cy="92"/>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499" name="Oval 11"/>
            <p:cNvSpPr>
              <a:spLocks noChangeArrowheads="1"/>
            </p:cNvSpPr>
            <p:nvPr/>
          </p:nvSpPr>
          <p:spPr bwMode="auto">
            <a:xfrm>
              <a:off x="2909" y="1483"/>
              <a:ext cx="92" cy="92"/>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3503" name="Group 15"/>
          <p:cNvGrpSpPr>
            <a:grpSpLocks/>
          </p:cNvGrpSpPr>
          <p:nvPr/>
        </p:nvGrpSpPr>
        <p:grpSpPr bwMode="auto">
          <a:xfrm>
            <a:off x="839788" y="2095500"/>
            <a:ext cx="1141412" cy="665163"/>
            <a:chOff x="529" y="1320"/>
            <a:chExt cx="719" cy="419"/>
          </a:xfrm>
        </p:grpSpPr>
        <p:sp>
          <p:nvSpPr>
            <p:cNvPr id="63501" name="Oval 13"/>
            <p:cNvSpPr>
              <a:spLocks noChangeArrowheads="1"/>
            </p:cNvSpPr>
            <p:nvPr/>
          </p:nvSpPr>
          <p:spPr bwMode="auto">
            <a:xfrm>
              <a:off x="529" y="1320"/>
              <a:ext cx="719" cy="419"/>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02" name="Rectangle 14"/>
            <p:cNvSpPr>
              <a:spLocks noChangeArrowheads="1"/>
            </p:cNvSpPr>
            <p:nvPr/>
          </p:nvSpPr>
          <p:spPr bwMode="auto">
            <a:xfrm>
              <a:off x="590" y="1321"/>
              <a:ext cx="64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chemeClr val="bg1"/>
                  </a:solidFill>
                </a:rPr>
                <a:t>Web</a:t>
              </a:r>
            </a:p>
            <a:p>
              <a:r>
                <a:rPr lang="en-US">
                  <a:solidFill>
                    <a:schemeClr val="bg1"/>
                  </a:solidFill>
                </a:rPr>
                <a:t>Server1</a:t>
              </a:r>
            </a:p>
          </p:txBody>
        </p:sp>
      </p:grpSp>
      <p:grpSp>
        <p:nvGrpSpPr>
          <p:cNvPr id="63506" name="Group 18"/>
          <p:cNvGrpSpPr>
            <a:grpSpLocks/>
          </p:cNvGrpSpPr>
          <p:nvPr/>
        </p:nvGrpSpPr>
        <p:grpSpPr bwMode="auto">
          <a:xfrm>
            <a:off x="6859588" y="2095500"/>
            <a:ext cx="1141412" cy="665163"/>
            <a:chOff x="4321" y="1320"/>
            <a:chExt cx="719" cy="419"/>
          </a:xfrm>
        </p:grpSpPr>
        <p:sp>
          <p:nvSpPr>
            <p:cNvPr id="63504" name="Oval 16"/>
            <p:cNvSpPr>
              <a:spLocks noChangeArrowheads="1"/>
            </p:cNvSpPr>
            <p:nvPr/>
          </p:nvSpPr>
          <p:spPr bwMode="auto">
            <a:xfrm>
              <a:off x="4321" y="1320"/>
              <a:ext cx="719" cy="419"/>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05" name="Rectangle 17"/>
            <p:cNvSpPr>
              <a:spLocks noChangeArrowheads="1"/>
            </p:cNvSpPr>
            <p:nvPr/>
          </p:nvSpPr>
          <p:spPr bwMode="auto">
            <a:xfrm>
              <a:off x="4382" y="1321"/>
              <a:ext cx="64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chemeClr val="bg1"/>
                  </a:solidFill>
                </a:rPr>
                <a:t>Web</a:t>
              </a:r>
            </a:p>
            <a:p>
              <a:r>
                <a:rPr lang="en-US">
                  <a:solidFill>
                    <a:schemeClr val="bg1"/>
                  </a:solidFill>
                </a:rPr>
                <a:t>Server9</a:t>
              </a:r>
            </a:p>
          </p:txBody>
        </p:sp>
      </p:grpSp>
      <p:sp>
        <p:nvSpPr>
          <p:cNvPr id="63507" name="Rectangle 19"/>
          <p:cNvSpPr>
            <a:spLocks noChangeArrowheads="1"/>
          </p:cNvSpPr>
          <p:nvPr/>
        </p:nvSpPr>
        <p:spPr bwMode="auto">
          <a:xfrm>
            <a:off x="241300" y="6003925"/>
            <a:ext cx="895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2400" b="0">
                <a:solidFill>
                  <a:schemeClr val="tx1"/>
                </a:solidFill>
              </a:rPr>
              <a:t>client</a:t>
            </a:r>
          </a:p>
        </p:txBody>
      </p:sp>
      <p:grpSp>
        <p:nvGrpSpPr>
          <p:cNvPr id="63517" name="Group 29"/>
          <p:cNvGrpSpPr>
            <a:grpSpLocks/>
          </p:cNvGrpSpPr>
          <p:nvPr/>
        </p:nvGrpSpPr>
        <p:grpSpPr bwMode="auto">
          <a:xfrm>
            <a:off x="6940550" y="4576763"/>
            <a:ext cx="1282700" cy="1436687"/>
            <a:chOff x="4372" y="2883"/>
            <a:chExt cx="808" cy="905"/>
          </a:xfrm>
        </p:grpSpPr>
        <p:sp>
          <p:nvSpPr>
            <p:cNvPr id="63508" name="Line 20"/>
            <p:cNvSpPr>
              <a:spLocks noChangeShapeType="1"/>
            </p:cNvSpPr>
            <p:nvPr/>
          </p:nvSpPr>
          <p:spPr bwMode="auto">
            <a:xfrm>
              <a:off x="5022" y="3192"/>
              <a:ext cx="102" cy="51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09" name="Line 21"/>
            <p:cNvSpPr>
              <a:spLocks noChangeShapeType="1"/>
            </p:cNvSpPr>
            <p:nvPr/>
          </p:nvSpPr>
          <p:spPr bwMode="auto">
            <a:xfrm>
              <a:off x="4764" y="3192"/>
              <a:ext cx="18" cy="56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10" name="Line 22"/>
            <p:cNvSpPr>
              <a:spLocks noChangeShapeType="1"/>
            </p:cNvSpPr>
            <p:nvPr/>
          </p:nvSpPr>
          <p:spPr bwMode="auto">
            <a:xfrm flipH="1">
              <a:off x="4434" y="3216"/>
              <a:ext cx="42" cy="4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3513" name="Group 25"/>
            <p:cNvGrpSpPr>
              <a:grpSpLocks/>
            </p:cNvGrpSpPr>
            <p:nvPr/>
          </p:nvGrpSpPr>
          <p:grpSpPr bwMode="auto">
            <a:xfrm>
              <a:off x="4403" y="2883"/>
              <a:ext cx="776" cy="328"/>
              <a:chOff x="4403" y="2883"/>
              <a:chExt cx="776" cy="328"/>
            </a:xfrm>
          </p:grpSpPr>
          <p:sp>
            <p:nvSpPr>
              <p:cNvPr id="63511" name="AutoShape 23"/>
              <p:cNvSpPr>
                <a:spLocks noChangeArrowheads="1"/>
              </p:cNvSpPr>
              <p:nvPr/>
            </p:nvSpPr>
            <p:spPr bwMode="auto">
              <a:xfrm>
                <a:off x="4403" y="2883"/>
                <a:ext cx="738" cy="328"/>
              </a:xfrm>
              <a:prstGeom prst="roundRect">
                <a:avLst>
                  <a:gd name="adj" fmla="val 12495"/>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12" name="AutoShape 24"/>
              <p:cNvSpPr>
                <a:spLocks noChangeArrowheads="1"/>
              </p:cNvSpPr>
              <p:nvPr/>
            </p:nvSpPr>
            <p:spPr bwMode="auto">
              <a:xfrm>
                <a:off x="4406" y="2957"/>
                <a:ext cx="773" cy="249"/>
              </a:xfrm>
              <a:prstGeom prst="roundRect">
                <a:avLst>
                  <a:gd name="adj" fmla="val 12495"/>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chemeClr val="bg2"/>
                    </a:solidFill>
                  </a:rPr>
                  <a:t>LB Agent</a:t>
                </a:r>
              </a:p>
            </p:txBody>
          </p:sp>
        </p:grpSp>
        <p:sp>
          <p:nvSpPr>
            <p:cNvPr id="63514" name="Rectangle 26"/>
            <p:cNvSpPr>
              <a:spLocks noChangeArrowheads="1"/>
            </p:cNvSpPr>
            <p:nvPr/>
          </p:nvSpPr>
          <p:spPr bwMode="auto">
            <a:xfrm>
              <a:off x="4372" y="3652"/>
              <a:ext cx="136" cy="13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15" name="Rectangle 27"/>
            <p:cNvSpPr>
              <a:spLocks noChangeArrowheads="1"/>
            </p:cNvSpPr>
            <p:nvPr/>
          </p:nvSpPr>
          <p:spPr bwMode="auto">
            <a:xfrm>
              <a:off x="4708" y="3652"/>
              <a:ext cx="136" cy="13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16" name="Rectangle 28"/>
            <p:cNvSpPr>
              <a:spLocks noChangeArrowheads="1"/>
            </p:cNvSpPr>
            <p:nvPr/>
          </p:nvSpPr>
          <p:spPr bwMode="auto">
            <a:xfrm>
              <a:off x="5044" y="3652"/>
              <a:ext cx="136" cy="13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3518" name="Line 30"/>
          <p:cNvSpPr>
            <a:spLocks noChangeShapeType="1"/>
          </p:cNvSpPr>
          <p:nvPr/>
        </p:nvSpPr>
        <p:spPr bwMode="auto">
          <a:xfrm>
            <a:off x="1447800" y="2743200"/>
            <a:ext cx="838200" cy="762000"/>
          </a:xfrm>
          <a:prstGeom prst="line">
            <a:avLst/>
          </a:prstGeom>
          <a:noFill/>
          <a:ln w="25400">
            <a:solidFill>
              <a:schemeClr val="hlink"/>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19" name="Oval 31"/>
          <p:cNvSpPr>
            <a:spLocks noChangeArrowheads="1"/>
          </p:cNvSpPr>
          <p:nvPr/>
        </p:nvSpPr>
        <p:spPr bwMode="auto">
          <a:xfrm>
            <a:off x="2216150" y="3511550"/>
            <a:ext cx="215900" cy="139700"/>
          </a:xfrm>
          <a:prstGeom prst="ellipse">
            <a:avLst/>
          </a:prstGeom>
          <a:solidFill>
            <a:schemeClr val="folHlink"/>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20" name="Line 32"/>
          <p:cNvSpPr>
            <a:spLocks noChangeShapeType="1"/>
          </p:cNvSpPr>
          <p:nvPr/>
        </p:nvSpPr>
        <p:spPr bwMode="auto">
          <a:xfrm flipH="1">
            <a:off x="1152525" y="3657600"/>
            <a:ext cx="1133475" cy="904875"/>
          </a:xfrm>
          <a:prstGeom prst="line">
            <a:avLst/>
          </a:prstGeom>
          <a:noFill/>
          <a:ln w="25400">
            <a:solidFill>
              <a:schemeClr val="hlink"/>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21" name="Line 33"/>
          <p:cNvSpPr>
            <a:spLocks noChangeShapeType="1"/>
          </p:cNvSpPr>
          <p:nvPr/>
        </p:nvSpPr>
        <p:spPr bwMode="auto">
          <a:xfrm>
            <a:off x="2438400" y="3657600"/>
            <a:ext cx="609600" cy="914400"/>
          </a:xfrm>
          <a:prstGeom prst="line">
            <a:avLst/>
          </a:prstGeom>
          <a:noFill/>
          <a:ln w="25400">
            <a:solidFill>
              <a:schemeClr val="hlink"/>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22" name="Oval 34"/>
          <p:cNvSpPr>
            <a:spLocks noChangeArrowheads="1"/>
          </p:cNvSpPr>
          <p:nvPr/>
        </p:nvSpPr>
        <p:spPr bwMode="auto">
          <a:xfrm>
            <a:off x="4654550" y="3816350"/>
            <a:ext cx="215900" cy="139700"/>
          </a:xfrm>
          <a:prstGeom prst="ellipse">
            <a:avLst/>
          </a:prstGeom>
          <a:solidFill>
            <a:schemeClr val="folHlink"/>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23" name="Line 35"/>
          <p:cNvSpPr>
            <a:spLocks noChangeShapeType="1"/>
          </p:cNvSpPr>
          <p:nvPr/>
        </p:nvSpPr>
        <p:spPr bwMode="auto">
          <a:xfrm>
            <a:off x="2438400" y="3581400"/>
            <a:ext cx="2209800" cy="304800"/>
          </a:xfrm>
          <a:prstGeom prst="line">
            <a:avLst/>
          </a:prstGeom>
          <a:noFill/>
          <a:ln w="25400">
            <a:solidFill>
              <a:schemeClr val="hlink"/>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24" name="Line 36"/>
          <p:cNvSpPr>
            <a:spLocks noChangeShapeType="1"/>
          </p:cNvSpPr>
          <p:nvPr/>
        </p:nvSpPr>
        <p:spPr bwMode="auto">
          <a:xfrm>
            <a:off x="4800600" y="3962400"/>
            <a:ext cx="914400" cy="609600"/>
          </a:xfrm>
          <a:prstGeom prst="line">
            <a:avLst/>
          </a:prstGeom>
          <a:noFill/>
          <a:ln w="25400">
            <a:solidFill>
              <a:schemeClr val="hlink"/>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25" name="Line 37"/>
          <p:cNvSpPr>
            <a:spLocks noChangeShapeType="1"/>
          </p:cNvSpPr>
          <p:nvPr/>
        </p:nvSpPr>
        <p:spPr bwMode="auto">
          <a:xfrm>
            <a:off x="4876800" y="3886200"/>
            <a:ext cx="2057400" cy="685800"/>
          </a:xfrm>
          <a:prstGeom prst="line">
            <a:avLst/>
          </a:prstGeom>
          <a:noFill/>
          <a:ln w="25400">
            <a:solidFill>
              <a:schemeClr val="hlink"/>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26" name="Rectangle 38"/>
          <p:cNvSpPr>
            <a:spLocks noChangeArrowheads="1"/>
          </p:cNvSpPr>
          <p:nvPr/>
        </p:nvSpPr>
        <p:spPr bwMode="auto">
          <a:xfrm>
            <a:off x="239713" y="3184525"/>
            <a:ext cx="182721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2400" b="0"/>
              <a:t>Server push</a:t>
            </a:r>
          </a:p>
          <a:p>
            <a:r>
              <a:rPr lang="en-US" sz="2400" b="0"/>
              <a:t> load status</a:t>
            </a:r>
          </a:p>
        </p:txBody>
      </p:sp>
      <p:sp>
        <p:nvSpPr>
          <p:cNvPr id="63527" name="Line 39"/>
          <p:cNvSpPr>
            <a:spLocks noChangeShapeType="1"/>
          </p:cNvSpPr>
          <p:nvPr/>
        </p:nvSpPr>
        <p:spPr bwMode="auto">
          <a:xfrm flipH="1" flipV="1">
            <a:off x="7620000" y="2743200"/>
            <a:ext cx="314325" cy="1704975"/>
          </a:xfrm>
          <a:prstGeom prst="line">
            <a:avLst/>
          </a:prstGeom>
          <a:noFill/>
          <a:ln w="25400">
            <a:solidFill>
              <a:schemeClr val="accent2"/>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28" name="Line 40"/>
          <p:cNvSpPr>
            <a:spLocks noChangeShapeType="1"/>
          </p:cNvSpPr>
          <p:nvPr/>
        </p:nvSpPr>
        <p:spPr bwMode="auto">
          <a:xfrm flipH="1" flipV="1">
            <a:off x="5943600" y="2667000"/>
            <a:ext cx="1828800" cy="1828800"/>
          </a:xfrm>
          <a:prstGeom prst="line">
            <a:avLst/>
          </a:prstGeom>
          <a:noFill/>
          <a:ln w="25400">
            <a:solidFill>
              <a:schemeClr val="accent2"/>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29" name="Line 41"/>
          <p:cNvSpPr>
            <a:spLocks noChangeShapeType="1"/>
          </p:cNvSpPr>
          <p:nvPr/>
        </p:nvSpPr>
        <p:spPr bwMode="auto">
          <a:xfrm flipH="1" flipV="1">
            <a:off x="3581400" y="2514600"/>
            <a:ext cx="3857625" cy="1952625"/>
          </a:xfrm>
          <a:prstGeom prst="line">
            <a:avLst/>
          </a:prstGeom>
          <a:noFill/>
          <a:ln w="25400">
            <a:solidFill>
              <a:schemeClr val="accent2"/>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30" name="Line 42"/>
          <p:cNvSpPr>
            <a:spLocks noChangeShapeType="1"/>
          </p:cNvSpPr>
          <p:nvPr/>
        </p:nvSpPr>
        <p:spPr bwMode="auto">
          <a:xfrm flipH="1" flipV="1">
            <a:off x="1828800" y="2590800"/>
            <a:ext cx="5410200" cy="1905000"/>
          </a:xfrm>
          <a:prstGeom prst="line">
            <a:avLst/>
          </a:prstGeom>
          <a:noFill/>
          <a:ln w="25400">
            <a:solidFill>
              <a:schemeClr val="accent2"/>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31" name="Rectangle 43"/>
          <p:cNvSpPr>
            <a:spLocks noChangeArrowheads="1"/>
          </p:cNvSpPr>
          <p:nvPr/>
        </p:nvSpPr>
        <p:spPr bwMode="auto">
          <a:xfrm>
            <a:off x="6951663" y="3184525"/>
            <a:ext cx="20986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2400" b="0">
                <a:solidFill>
                  <a:schemeClr val="accent2"/>
                </a:solidFill>
              </a:rPr>
              <a:t>Client probe</a:t>
            </a:r>
          </a:p>
          <a:p>
            <a:r>
              <a:rPr lang="en-US" sz="2400" b="0">
                <a:solidFill>
                  <a:schemeClr val="accent2"/>
                </a:solidFill>
              </a:rPr>
              <a:t>response time</a:t>
            </a:r>
          </a:p>
        </p:txBody>
      </p:sp>
      <p:grpSp>
        <p:nvGrpSpPr>
          <p:cNvPr id="63543" name="Group 55"/>
          <p:cNvGrpSpPr>
            <a:grpSpLocks/>
          </p:cNvGrpSpPr>
          <p:nvPr/>
        </p:nvGrpSpPr>
        <p:grpSpPr bwMode="auto">
          <a:xfrm>
            <a:off x="5111750" y="4576763"/>
            <a:ext cx="1511300" cy="1436687"/>
            <a:chOff x="3220" y="2883"/>
            <a:chExt cx="952" cy="905"/>
          </a:xfrm>
        </p:grpSpPr>
        <p:sp>
          <p:nvSpPr>
            <p:cNvPr id="63532" name="Line 44"/>
            <p:cNvSpPr>
              <a:spLocks noChangeShapeType="1"/>
            </p:cNvSpPr>
            <p:nvPr/>
          </p:nvSpPr>
          <p:spPr bwMode="auto">
            <a:xfrm>
              <a:off x="3996" y="3216"/>
              <a:ext cx="78" cy="47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33" name="Line 45"/>
            <p:cNvSpPr>
              <a:spLocks noChangeShapeType="1"/>
            </p:cNvSpPr>
            <p:nvPr/>
          </p:nvSpPr>
          <p:spPr bwMode="auto">
            <a:xfrm>
              <a:off x="3792" y="3228"/>
              <a:ext cx="19" cy="45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3536" name="Group 48"/>
            <p:cNvGrpSpPr>
              <a:grpSpLocks/>
            </p:cNvGrpSpPr>
            <p:nvPr/>
          </p:nvGrpSpPr>
          <p:grpSpPr bwMode="auto">
            <a:xfrm>
              <a:off x="3299" y="2883"/>
              <a:ext cx="777" cy="328"/>
              <a:chOff x="3299" y="2883"/>
              <a:chExt cx="777" cy="328"/>
            </a:xfrm>
          </p:grpSpPr>
          <p:sp>
            <p:nvSpPr>
              <p:cNvPr id="63534" name="AutoShape 46"/>
              <p:cNvSpPr>
                <a:spLocks noChangeArrowheads="1"/>
              </p:cNvSpPr>
              <p:nvPr/>
            </p:nvSpPr>
            <p:spPr bwMode="auto">
              <a:xfrm>
                <a:off x="3299" y="2883"/>
                <a:ext cx="738" cy="328"/>
              </a:xfrm>
              <a:prstGeom prst="roundRect">
                <a:avLst>
                  <a:gd name="adj" fmla="val 12495"/>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35" name="AutoShape 47"/>
              <p:cNvSpPr>
                <a:spLocks noChangeArrowheads="1"/>
              </p:cNvSpPr>
              <p:nvPr/>
            </p:nvSpPr>
            <p:spPr bwMode="auto">
              <a:xfrm>
                <a:off x="3303" y="2958"/>
                <a:ext cx="773" cy="249"/>
              </a:xfrm>
              <a:prstGeom prst="roundRect">
                <a:avLst>
                  <a:gd name="adj" fmla="val 12495"/>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chemeClr val="bg2"/>
                    </a:solidFill>
                  </a:rPr>
                  <a:t>LB Agent</a:t>
                </a:r>
              </a:p>
            </p:txBody>
          </p:sp>
        </p:grpSp>
        <p:sp>
          <p:nvSpPr>
            <p:cNvPr id="63537" name="Rectangle 49"/>
            <p:cNvSpPr>
              <a:spLocks noChangeArrowheads="1"/>
            </p:cNvSpPr>
            <p:nvPr/>
          </p:nvSpPr>
          <p:spPr bwMode="auto">
            <a:xfrm>
              <a:off x="3220" y="3652"/>
              <a:ext cx="136" cy="13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38" name="Rectangle 50"/>
            <p:cNvSpPr>
              <a:spLocks noChangeArrowheads="1"/>
            </p:cNvSpPr>
            <p:nvPr/>
          </p:nvSpPr>
          <p:spPr bwMode="auto">
            <a:xfrm>
              <a:off x="3748" y="3652"/>
              <a:ext cx="136" cy="13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39" name="Rectangle 51"/>
            <p:cNvSpPr>
              <a:spLocks noChangeArrowheads="1"/>
            </p:cNvSpPr>
            <p:nvPr/>
          </p:nvSpPr>
          <p:spPr bwMode="auto">
            <a:xfrm>
              <a:off x="4036" y="3652"/>
              <a:ext cx="136" cy="13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40" name="Rectangle 52"/>
            <p:cNvSpPr>
              <a:spLocks noChangeArrowheads="1"/>
            </p:cNvSpPr>
            <p:nvPr/>
          </p:nvSpPr>
          <p:spPr bwMode="auto">
            <a:xfrm>
              <a:off x="3508" y="3652"/>
              <a:ext cx="136" cy="13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41" name="Line 53"/>
            <p:cNvSpPr>
              <a:spLocks noChangeShapeType="1"/>
            </p:cNvSpPr>
            <p:nvPr/>
          </p:nvSpPr>
          <p:spPr bwMode="auto">
            <a:xfrm flipH="1">
              <a:off x="3312" y="3240"/>
              <a:ext cx="48" cy="43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42" name="Line 54"/>
            <p:cNvSpPr>
              <a:spLocks noChangeShapeType="1"/>
            </p:cNvSpPr>
            <p:nvPr/>
          </p:nvSpPr>
          <p:spPr bwMode="auto">
            <a:xfrm flipH="1">
              <a:off x="3552" y="3240"/>
              <a:ext cx="48" cy="43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3555" name="Group 67"/>
          <p:cNvGrpSpPr>
            <a:grpSpLocks/>
          </p:cNvGrpSpPr>
          <p:nvPr/>
        </p:nvGrpSpPr>
        <p:grpSpPr bwMode="auto">
          <a:xfrm>
            <a:off x="444500" y="4576763"/>
            <a:ext cx="1511300" cy="1436687"/>
            <a:chOff x="280" y="2883"/>
            <a:chExt cx="952" cy="905"/>
          </a:xfrm>
        </p:grpSpPr>
        <p:sp>
          <p:nvSpPr>
            <p:cNvPr id="63544" name="Line 56"/>
            <p:cNvSpPr>
              <a:spLocks noChangeShapeType="1"/>
            </p:cNvSpPr>
            <p:nvPr/>
          </p:nvSpPr>
          <p:spPr bwMode="auto">
            <a:xfrm>
              <a:off x="1056" y="3216"/>
              <a:ext cx="78" cy="47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45" name="Line 57"/>
            <p:cNvSpPr>
              <a:spLocks noChangeShapeType="1"/>
            </p:cNvSpPr>
            <p:nvPr/>
          </p:nvSpPr>
          <p:spPr bwMode="auto">
            <a:xfrm>
              <a:off x="852" y="3228"/>
              <a:ext cx="19" cy="45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3548" name="Group 60"/>
            <p:cNvGrpSpPr>
              <a:grpSpLocks/>
            </p:cNvGrpSpPr>
            <p:nvPr/>
          </p:nvGrpSpPr>
          <p:grpSpPr bwMode="auto">
            <a:xfrm>
              <a:off x="359" y="2883"/>
              <a:ext cx="779" cy="328"/>
              <a:chOff x="359" y="2883"/>
              <a:chExt cx="779" cy="328"/>
            </a:xfrm>
          </p:grpSpPr>
          <p:sp>
            <p:nvSpPr>
              <p:cNvPr id="63546" name="AutoShape 58"/>
              <p:cNvSpPr>
                <a:spLocks noChangeArrowheads="1"/>
              </p:cNvSpPr>
              <p:nvPr/>
            </p:nvSpPr>
            <p:spPr bwMode="auto">
              <a:xfrm>
                <a:off x="359" y="2883"/>
                <a:ext cx="738" cy="328"/>
              </a:xfrm>
              <a:prstGeom prst="roundRect">
                <a:avLst>
                  <a:gd name="adj" fmla="val 12495"/>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47" name="AutoShape 59"/>
              <p:cNvSpPr>
                <a:spLocks noChangeArrowheads="1"/>
              </p:cNvSpPr>
              <p:nvPr/>
            </p:nvSpPr>
            <p:spPr bwMode="auto">
              <a:xfrm>
                <a:off x="365" y="2960"/>
                <a:ext cx="773" cy="249"/>
              </a:xfrm>
              <a:prstGeom prst="roundRect">
                <a:avLst>
                  <a:gd name="adj" fmla="val 12495"/>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chemeClr val="bg2"/>
                    </a:solidFill>
                  </a:rPr>
                  <a:t>LB Agent</a:t>
                </a:r>
              </a:p>
            </p:txBody>
          </p:sp>
        </p:grpSp>
        <p:sp>
          <p:nvSpPr>
            <p:cNvPr id="63549" name="Rectangle 61"/>
            <p:cNvSpPr>
              <a:spLocks noChangeArrowheads="1"/>
            </p:cNvSpPr>
            <p:nvPr/>
          </p:nvSpPr>
          <p:spPr bwMode="auto">
            <a:xfrm>
              <a:off x="280" y="3652"/>
              <a:ext cx="136" cy="13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50" name="Rectangle 62"/>
            <p:cNvSpPr>
              <a:spLocks noChangeArrowheads="1"/>
            </p:cNvSpPr>
            <p:nvPr/>
          </p:nvSpPr>
          <p:spPr bwMode="auto">
            <a:xfrm>
              <a:off x="808" y="3652"/>
              <a:ext cx="136" cy="13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51" name="Rectangle 63"/>
            <p:cNvSpPr>
              <a:spLocks noChangeArrowheads="1"/>
            </p:cNvSpPr>
            <p:nvPr/>
          </p:nvSpPr>
          <p:spPr bwMode="auto">
            <a:xfrm>
              <a:off x="1096" y="3652"/>
              <a:ext cx="136" cy="13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52" name="Rectangle 64"/>
            <p:cNvSpPr>
              <a:spLocks noChangeArrowheads="1"/>
            </p:cNvSpPr>
            <p:nvPr/>
          </p:nvSpPr>
          <p:spPr bwMode="auto">
            <a:xfrm>
              <a:off x="568" y="3652"/>
              <a:ext cx="136" cy="13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53" name="Line 65"/>
            <p:cNvSpPr>
              <a:spLocks noChangeShapeType="1"/>
            </p:cNvSpPr>
            <p:nvPr/>
          </p:nvSpPr>
          <p:spPr bwMode="auto">
            <a:xfrm flipH="1">
              <a:off x="372" y="3240"/>
              <a:ext cx="48" cy="43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54" name="Line 66"/>
            <p:cNvSpPr>
              <a:spLocks noChangeShapeType="1"/>
            </p:cNvSpPr>
            <p:nvPr/>
          </p:nvSpPr>
          <p:spPr bwMode="auto">
            <a:xfrm flipH="1">
              <a:off x="612" y="3240"/>
              <a:ext cx="48" cy="43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3565" name="Group 77"/>
          <p:cNvGrpSpPr>
            <a:grpSpLocks/>
          </p:cNvGrpSpPr>
          <p:nvPr/>
        </p:nvGrpSpPr>
        <p:grpSpPr bwMode="auto">
          <a:xfrm>
            <a:off x="2473325" y="4576763"/>
            <a:ext cx="1282700" cy="1436687"/>
            <a:chOff x="1558" y="2883"/>
            <a:chExt cx="808" cy="905"/>
          </a:xfrm>
        </p:grpSpPr>
        <p:sp>
          <p:nvSpPr>
            <p:cNvPr id="63556" name="Line 68"/>
            <p:cNvSpPr>
              <a:spLocks noChangeShapeType="1"/>
            </p:cNvSpPr>
            <p:nvPr/>
          </p:nvSpPr>
          <p:spPr bwMode="auto">
            <a:xfrm>
              <a:off x="2208" y="3192"/>
              <a:ext cx="102" cy="51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57" name="Line 69"/>
            <p:cNvSpPr>
              <a:spLocks noChangeShapeType="1"/>
            </p:cNvSpPr>
            <p:nvPr/>
          </p:nvSpPr>
          <p:spPr bwMode="auto">
            <a:xfrm>
              <a:off x="1950" y="3192"/>
              <a:ext cx="18" cy="564"/>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58" name="Line 70"/>
            <p:cNvSpPr>
              <a:spLocks noChangeShapeType="1"/>
            </p:cNvSpPr>
            <p:nvPr/>
          </p:nvSpPr>
          <p:spPr bwMode="auto">
            <a:xfrm flipH="1">
              <a:off x="1620" y="3216"/>
              <a:ext cx="42" cy="4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3561" name="Group 73"/>
            <p:cNvGrpSpPr>
              <a:grpSpLocks/>
            </p:cNvGrpSpPr>
            <p:nvPr/>
          </p:nvGrpSpPr>
          <p:grpSpPr bwMode="auto">
            <a:xfrm>
              <a:off x="1589" y="2883"/>
              <a:ext cx="777" cy="328"/>
              <a:chOff x="1589" y="2883"/>
              <a:chExt cx="777" cy="328"/>
            </a:xfrm>
          </p:grpSpPr>
          <p:sp>
            <p:nvSpPr>
              <p:cNvPr id="63559" name="AutoShape 71"/>
              <p:cNvSpPr>
                <a:spLocks noChangeArrowheads="1"/>
              </p:cNvSpPr>
              <p:nvPr/>
            </p:nvSpPr>
            <p:spPr bwMode="auto">
              <a:xfrm>
                <a:off x="1589" y="2883"/>
                <a:ext cx="738" cy="328"/>
              </a:xfrm>
              <a:prstGeom prst="roundRect">
                <a:avLst>
                  <a:gd name="adj" fmla="val 12495"/>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60" name="AutoShape 72"/>
              <p:cNvSpPr>
                <a:spLocks noChangeArrowheads="1"/>
              </p:cNvSpPr>
              <p:nvPr/>
            </p:nvSpPr>
            <p:spPr bwMode="auto">
              <a:xfrm>
                <a:off x="1593" y="2958"/>
                <a:ext cx="773" cy="249"/>
              </a:xfrm>
              <a:prstGeom prst="roundRect">
                <a:avLst>
                  <a:gd name="adj" fmla="val 12495"/>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chemeClr val="bg2"/>
                    </a:solidFill>
                  </a:rPr>
                  <a:t>LB Agent</a:t>
                </a:r>
              </a:p>
            </p:txBody>
          </p:sp>
        </p:grpSp>
        <p:sp>
          <p:nvSpPr>
            <p:cNvPr id="63562" name="Rectangle 74"/>
            <p:cNvSpPr>
              <a:spLocks noChangeArrowheads="1"/>
            </p:cNvSpPr>
            <p:nvPr/>
          </p:nvSpPr>
          <p:spPr bwMode="auto">
            <a:xfrm>
              <a:off x="1558" y="3652"/>
              <a:ext cx="136" cy="13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63" name="Rectangle 75"/>
            <p:cNvSpPr>
              <a:spLocks noChangeArrowheads="1"/>
            </p:cNvSpPr>
            <p:nvPr/>
          </p:nvSpPr>
          <p:spPr bwMode="auto">
            <a:xfrm>
              <a:off x="1894" y="3652"/>
              <a:ext cx="136" cy="13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64" name="Rectangle 76"/>
            <p:cNvSpPr>
              <a:spLocks noChangeArrowheads="1"/>
            </p:cNvSpPr>
            <p:nvPr/>
          </p:nvSpPr>
          <p:spPr bwMode="auto">
            <a:xfrm>
              <a:off x="2230" y="3652"/>
              <a:ext cx="136" cy="13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3569" name="Group 81"/>
          <p:cNvGrpSpPr>
            <a:grpSpLocks/>
          </p:cNvGrpSpPr>
          <p:nvPr/>
        </p:nvGrpSpPr>
        <p:grpSpPr bwMode="auto">
          <a:xfrm>
            <a:off x="3930650" y="4745038"/>
            <a:ext cx="985838" cy="146050"/>
            <a:chOff x="2476" y="2989"/>
            <a:chExt cx="621" cy="92"/>
          </a:xfrm>
        </p:grpSpPr>
        <p:sp>
          <p:nvSpPr>
            <p:cNvPr id="63566" name="Oval 78"/>
            <p:cNvSpPr>
              <a:spLocks noChangeArrowheads="1"/>
            </p:cNvSpPr>
            <p:nvPr/>
          </p:nvSpPr>
          <p:spPr bwMode="auto">
            <a:xfrm>
              <a:off x="2476" y="2989"/>
              <a:ext cx="92" cy="92"/>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67" name="Oval 79"/>
            <p:cNvSpPr>
              <a:spLocks noChangeArrowheads="1"/>
            </p:cNvSpPr>
            <p:nvPr/>
          </p:nvSpPr>
          <p:spPr bwMode="auto">
            <a:xfrm>
              <a:off x="2754" y="2989"/>
              <a:ext cx="92" cy="92"/>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568" name="Oval 80"/>
            <p:cNvSpPr>
              <a:spLocks noChangeArrowheads="1"/>
            </p:cNvSpPr>
            <p:nvPr/>
          </p:nvSpPr>
          <p:spPr bwMode="auto">
            <a:xfrm>
              <a:off x="3005" y="2989"/>
              <a:ext cx="92" cy="92"/>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C67D8D4-BFDF-449F-BA58-CE4D9E574461}"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5EF8C29A-BE4C-4536-BBAA-FCE6C69BF4E4}" type="slidenum">
              <a:rPr lang="en-US"/>
              <a:pPr lvl="3"/>
              <a:t>63</a:t>
            </a:fld>
            <a:endParaRPr lang="en-US"/>
          </a:p>
        </p:txBody>
      </p:sp>
      <p:sp>
        <p:nvSpPr>
          <p:cNvPr id="64514" name="Rectangle 2"/>
          <p:cNvSpPr>
            <a:spLocks noGrp="1" noChangeArrowheads="1"/>
          </p:cNvSpPr>
          <p:nvPr>
            <p:ph type="title"/>
          </p:nvPr>
        </p:nvSpPr>
        <p:spPr>
          <a:noFill/>
          <a:ln/>
        </p:spPr>
        <p:txBody>
          <a:bodyPr/>
          <a:lstStyle/>
          <a:p>
            <a:r>
              <a:rPr lang="en-US"/>
              <a:t>Sonar</a:t>
            </a:r>
          </a:p>
        </p:txBody>
      </p:sp>
      <p:sp>
        <p:nvSpPr>
          <p:cNvPr id="64515" name="Rectangle 3"/>
          <p:cNvSpPr>
            <a:spLocks noGrp="1" noChangeArrowheads="1"/>
          </p:cNvSpPr>
          <p:nvPr>
            <p:ph type="body" idx="1"/>
          </p:nvPr>
        </p:nvSpPr>
        <p:spPr>
          <a:noFill/>
          <a:ln/>
        </p:spPr>
        <p:txBody>
          <a:bodyPr/>
          <a:lstStyle/>
          <a:p>
            <a:r>
              <a:rPr lang="en-US"/>
              <a:t>A proposed (2/96) Internet service for estimating the proximity from the Sonar server to each address.</a:t>
            </a:r>
          </a:p>
          <a:p>
            <a:r>
              <a:rPr lang="en-US"/>
              <a:t>Define an interface between client machine and server daemon.</a:t>
            </a:r>
          </a:p>
          <a:p>
            <a:r>
              <a:rPr lang="en-US"/>
              <a:t>Client does not have run as root.</a:t>
            </a:r>
          </a:p>
          <a:p>
            <a:r>
              <a:rPr lang="en-US"/>
              <a:t>Bprobe/Cprobe were included in the Sonard daemon.</a:t>
            </a:r>
            <a:br>
              <a:rPr lang="en-US"/>
            </a:br>
            <a:r>
              <a:rPr lang="en-US"/>
              <a:t>Bprobe results is used as default in demo code.</a:t>
            </a:r>
          </a:p>
          <a:p>
            <a:r>
              <a:rPr lang="en-US"/>
              <a:t>Code can be obtained through </a:t>
            </a:r>
            <a:br>
              <a:rPr lang="en-US"/>
            </a:br>
            <a:r>
              <a:rPr lang="en-US"/>
              <a:t>http://www.cs.bu.edu/students/grads/carter/tools/Tools.html</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fld id="{CC8D6B1F-CDE5-4980-AAA9-1B1D92F55132}" type="datetime1">
              <a:rPr lang="en-US"/>
              <a:pPr/>
              <a:t>4/2/2012</a:t>
            </a:fld>
            <a:endParaRPr lang="en-US"/>
          </a:p>
        </p:txBody>
      </p:sp>
      <p:sp>
        <p:nvSpPr>
          <p:cNvPr id="8" name="Footer Placeholder 4"/>
          <p:cNvSpPr>
            <a:spLocks noGrp="1"/>
          </p:cNvSpPr>
          <p:nvPr>
            <p:ph type="ftr" sz="quarter" idx="11"/>
          </p:nvPr>
        </p:nvSpPr>
        <p:spPr/>
        <p:txBody>
          <a:bodyPr/>
          <a:lstStyle/>
          <a:p>
            <a:r>
              <a:rPr lang="en-US"/>
              <a:t>C. Edward Chow</a:t>
            </a:r>
          </a:p>
        </p:txBody>
      </p:sp>
      <p:sp>
        <p:nvSpPr>
          <p:cNvPr id="9" name="Slide Number Placeholder 5"/>
          <p:cNvSpPr>
            <a:spLocks noGrp="1"/>
          </p:cNvSpPr>
          <p:nvPr>
            <p:ph type="sldNum" sz="quarter" idx="12"/>
          </p:nvPr>
        </p:nvSpPr>
        <p:spPr/>
        <p:txBody>
          <a:bodyPr/>
          <a:lstStyle/>
          <a:p>
            <a:pPr lvl="3"/>
            <a:r>
              <a:rPr lang="en-US"/>
              <a:t>Network Measurement  Page </a:t>
            </a:r>
            <a:fld id="{691F6D5E-9F69-49C9-B4BC-412C345F36CF}" type="slidenum">
              <a:rPr lang="en-US"/>
              <a:pPr lvl="3"/>
              <a:t>64</a:t>
            </a:fld>
            <a:endParaRPr lang="en-US"/>
          </a:p>
        </p:txBody>
      </p:sp>
      <p:sp>
        <p:nvSpPr>
          <p:cNvPr id="65538" name="Rectangle 2"/>
          <p:cNvSpPr>
            <a:spLocks noGrp="1" noChangeArrowheads="1"/>
          </p:cNvSpPr>
          <p:nvPr>
            <p:ph type="title"/>
          </p:nvPr>
        </p:nvSpPr>
        <p:spPr>
          <a:noFill/>
          <a:ln/>
        </p:spPr>
        <p:txBody>
          <a:bodyPr/>
          <a:lstStyle/>
          <a:p>
            <a:r>
              <a:rPr lang="en-US"/>
              <a:t>Dynamic Server Selection using Bandwidth Probing</a:t>
            </a:r>
          </a:p>
        </p:txBody>
      </p:sp>
      <p:sp>
        <p:nvSpPr>
          <p:cNvPr id="65539" name="Rectangle 3"/>
          <p:cNvSpPr>
            <a:spLocks noGrp="1" noChangeArrowheads="1"/>
          </p:cNvSpPr>
          <p:nvPr>
            <p:ph type="body" idx="1"/>
          </p:nvPr>
        </p:nvSpPr>
        <p:spPr>
          <a:noFill/>
          <a:ln/>
        </p:spPr>
        <p:txBody>
          <a:bodyPr/>
          <a:lstStyle/>
          <a:p>
            <a:r>
              <a:rPr lang="en-US"/>
              <a:t>Why Dynamic Server Selection?</a:t>
            </a:r>
            <a:br>
              <a:rPr lang="en-US"/>
            </a:br>
            <a:r>
              <a:rPr lang="en-US"/>
              <a:t>Here is the statistic of a client to 5262 servers.</a:t>
            </a:r>
          </a:p>
          <a:p>
            <a:r>
              <a:rPr lang="en-US"/>
              <a:t>Hop is a poor predictor of latency.</a:t>
            </a:r>
          </a:p>
        </p:txBody>
      </p:sp>
      <p:pic>
        <p:nvPicPr>
          <p:cNvPr id="65540"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322638"/>
            <a:ext cx="8932863" cy="300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5541" name="Rectangle 5"/>
          <p:cNvSpPr>
            <a:spLocks noChangeArrowheads="1"/>
          </p:cNvSpPr>
          <p:nvPr/>
        </p:nvSpPr>
        <p:spPr bwMode="auto">
          <a:xfrm>
            <a:off x="796925" y="3427413"/>
            <a:ext cx="2860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2400" b="0"/>
              <a:t>Distribution by hops</a:t>
            </a:r>
          </a:p>
        </p:txBody>
      </p:sp>
      <p:sp>
        <p:nvSpPr>
          <p:cNvPr id="65542" name="Rectangle 6"/>
          <p:cNvSpPr>
            <a:spLocks noChangeArrowheads="1"/>
          </p:cNvSpPr>
          <p:nvPr/>
        </p:nvSpPr>
        <p:spPr bwMode="auto">
          <a:xfrm>
            <a:off x="4764088" y="3354388"/>
            <a:ext cx="431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2400" b="0">
                <a:solidFill>
                  <a:schemeClr val="accent2"/>
                </a:solidFill>
              </a:rPr>
              <a:t>Distribution by round-trip delay</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fld id="{22798BD3-B901-4C89-9488-D3A3D38D0EAF}" type="datetime1">
              <a:rPr lang="en-US"/>
              <a:pPr/>
              <a:t>4/2/2012</a:t>
            </a:fld>
            <a:endParaRPr lang="en-US"/>
          </a:p>
        </p:txBody>
      </p:sp>
      <p:sp>
        <p:nvSpPr>
          <p:cNvPr id="8" name="Footer Placeholder 4"/>
          <p:cNvSpPr>
            <a:spLocks noGrp="1"/>
          </p:cNvSpPr>
          <p:nvPr>
            <p:ph type="ftr" sz="quarter" idx="11"/>
          </p:nvPr>
        </p:nvSpPr>
        <p:spPr/>
        <p:txBody>
          <a:bodyPr/>
          <a:lstStyle/>
          <a:p>
            <a:r>
              <a:rPr lang="en-US"/>
              <a:t>C. Edward Chow</a:t>
            </a:r>
          </a:p>
        </p:txBody>
      </p:sp>
      <p:sp>
        <p:nvSpPr>
          <p:cNvPr id="9" name="Slide Number Placeholder 5"/>
          <p:cNvSpPr>
            <a:spLocks noGrp="1"/>
          </p:cNvSpPr>
          <p:nvPr>
            <p:ph type="sldNum" sz="quarter" idx="12"/>
          </p:nvPr>
        </p:nvSpPr>
        <p:spPr/>
        <p:txBody>
          <a:bodyPr/>
          <a:lstStyle/>
          <a:p>
            <a:pPr lvl="3"/>
            <a:r>
              <a:rPr lang="en-US"/>
              <a:t>Network Measurement  Page </a:t>
            </a:r>
            <a:fld id="{60385907-0F0E-44AA-9570-EF347B8AB763}" type="slidenum">
              <a:rPr lang="en-US"/>
              <a:pPr lvl="3"/>
              <a:t>65</a:t>
            </a:fld>
            <a:endParaRPr lang="en-US"/>
          </a:p>
        </p:txBody>
      </p:sp>
      <p:sp>
        <p:nvSpPr>
          <p:cNvPr id="66562" name="Rectangle 2"/>
          <p:cNvSpPr>
            <a:spLocks noGrp="1" noChangeArrowheads="1"/>
          </p:cNvSpPr>
          <p:nvPr>
            <p:ph type="title"/>
          </p:nvPr>
        </p:nvSpPr>
        <p:spPr>
          <a:xfrm>
            <a:off x="685800" y="220663"/>
            <a:ext cx="7772400" cy="1143000"/>
          </a:xfrm>
          <a:noFill/>
          <a:ln/>
        </p:spPr>
        <p:txBody>
          <a:bodyPr/>
          <a:lstStyle/>
          <a:p>
            <a:r>
              <a:rPr lang="en-US" sz="3200"/>
              <a:t>Fetch Time vs. Document Size </a:t>
            </a:r>
            <a:br>
              <a:rPr lang="en-US" sz="3200"/>
            </a:br>
            <a:r>
              <a:rPr lang="en-US" sz="3200"/>
              <a:t>of Server Selection Policies</a:t>
            </a:r>
            <a:r>
              <a:rPr lang="en-US"/>
              <a:t> </a:t>
            </a:r>
          </a:p>
        </p:txBody>
      </p:sp>
      <p:pic>
        <p:nvPicPr>
          <p:cNvPr id="66563"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4038" y="1190625"/>
            <a:ext cx="5713412" cy="5037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6564" name="Rectangle 4"/>
          <p:cNvSpPr>
            <a:spLocks noChangeArrowheads="1"/>
          </p:cNvSpPr>
          <p:nvPr/>
        </p:nvSpPr>
        <p:spPr bwMode="auto">
          <a:xfrm>
            <a:off x="5657850" y="4997450"/>
            <a:ext cx="30813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2400" b="0">
                <a:solidFill>
                  <a:schemeClr val="accent2"/>
                </a:solidFill>
              </a:rPr>
              <a:t>based on n round-trip</a:t>
            </a:r>
          </a:p>
          <a:p>
            <a:r>
              <a:rPr lang="en-US" sz="2400" b="0">
                <a:solidFill>
                  <a:schemeClr val="accent2"/>
                </a:solidFill>
              </a:rPr>
              <a:t>measurements</a:t>
            </a:r>
          </a:p>
        </p:txBody>
      </p:sp>
      <p:sp>
        <p:nvSpPr>
          <p:cNvPr id="66565" name="Rectangle 5"/>
          <p:cNvSpPr>
            <a:spLocks noChangeArrowheads="1"/>
          </p:cNvSpPr>
          <p:nvPr/>
        </p:nvSpPr>
        <p:spPr bwMode="auto">
          <a:xfrm>
            <a:off x="4887913" y="3525838"/>
            <a:ext cx="38782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2400" b="0"/>
              <a:t>distance based on zip code</a:t>
            </a:r>
          </a:p>
        </p:txBody>
      </p:sp>
      <p:sp>
        <p:nvSpPr>
          <p:cNvPr id="66566" name="Rectangle 6"/>
          <p:cNvSpPr>
            <a:spLocks noChangeArrowheads="1"/>
          </p:cNvSpPr>
          <p:nvPr/>
        </p:nvSpPr>
        <p:spPr bwMode="auto">
          <a:xfrm>
            <a:off x="5335588" y="4148138"/>
            <a:ext cx="25717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2400">
                <a:solidFill>
                  <a:schemeClr val="accent1"/>
                </a:solidFill>
              </a:rPr>
              <a:t>??? random is </a:t>
            </a:r>
          </a:p>
          <a:p>
            <a:r>
              <a:rPr lang="en-US" sz="2400">
                <a:solidFill>
                  <a:schemeClr val="accent1"/>
                </a:solidFill>
              </a:rPr>
              <a:t>better than hops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fld id="{3F2D2486-4353-45D3-8EE6-3914961F51AC}" type="datetime1">
              <a:rPr lang="en-US"/>
              <a:pPr/>
              <a:t>4/2/2012</a:t>
            </a:fld>
            <a:endParaRPr lang="en-US"/>
          </a:p>
        </p:txBody>
      </p:sp>
      <p:sp>
        <p:nvSpPr>
          <p:cNvPr id="8" name="Footer Placeholder 4"/>
          <p:cNvSpPr>
            <a:spLocks noGrp="1"/>
          </p:cNvSpPr>
          <p:nvPr>
            <p:ph type="ftr" sz="quarter" idx="11"/>
          </p:nvPr>
        </p:nvSpPr>
        <p:spPr/>
        <p:txBody>
          <a:bodyPr/>
          <a:lstStyle/>
          <a:p>
            <a:r>
              <a:rPr lang="en-US"/>
              <a:t>C. Edward Chow</a:t>
            </a:r>
          </a:p>
        </p:txBody>
      </p:sp>
      <p:sp>
        <p:nvSpPr>
          <p:cNvPr id="9" name="Slide Number Placeholder 5"/>
          <p:cNvSpPr>
            <a:spLocks noGrp="1"/>
          </p:cNvSpPr>
          <p:nvPr>
            <p:ph type="sldNum" sz="quarter" idx="12"/>
          </p:nvPr>
        </p:nvSpPr>
        <p:spPr/>
        <p:txBody>
          <a:bodyPr/>
          <a:lstStyle/>
          <a:p>
            <a:pPr lvl="3"/>
            <a:r>
              <a:rPr lang="en-US"/>
              <a:t>Network Measurement  Page </a:t>
            </a:r>
            <a:fld id="{37805C00-ACD0-4DB6-AFF5-45BCBB164166}" type="slidenum">
              <a:rPr lang="en-US"/>
              <a:pPr lvl="3"/>
              <a:t>66</a:t>
            </a:fld>
            <a:endParaRPr lang="en-US"/>
          </a:p>
        </p:txBody>
      </p:sp>
      <p:sp>
        <p:nvSpPr>
          <p:cNvPr id="67586" name="Rectangle 2"/>
          <p:cNvSpPr>
            <a:spLocks noGrp="1" noChangeArrowheads="1"/>
          </p:cNvSpPr>
          <p:nvPr>
            <p:ph type="title"/>
          </p:nvPr>
        </p:nvSpPr>
        <p:spPr>
          <a:noFill/>
          <a:ln/>
        </p:spPr>
        <p:txBody>
          <a:bodyPr/>
          <a:lstStyle/>
          <a:p>
            <a:r>
              <a:rPr lang="en-US"/>
              <a:t>Simulation Results</a:t>
            </a:r>
          </a:p>
        </p:txBody>
      </p:sp>
      <p:sp>
        <p:nvSpPr>
          <p:cNvPr id="67587" name="Rectangle 3"/>
          <p:cNvSpPr>
            <a:spLocks noGrp="1" noChangeArrowheads="1"/>
          </p:cNvSpPr>
          <p:nvPr>
            <p:ph type="body" idx="1"/>
          </p:nvPr>
        </p:nvSpPr>
        <p:spPr>
          <a:noFill/>
          <a:ln/>
        </p:spPr>
        <p:txBody>
          <a:bodyPr/>
          <a:lstStyle/>
          <a:p>
            <a:r>
              <a:rPr lang="en-US"/>
              <a:t>PredictedTransferTime=</a:t>
            </a:r>
            <a:br>
              <a:rPr lang="en-US"/>
            </a:br>
            <a:r>
              <a:rPr lang="en-US"/>
              <a:t>		k1*RTT+k2*documentSize/Bavail</a:t>
            </a:r>
          </a:p>
        </p:txBody>
      </p:sp>
      <p:pic>
        <p:nvPicPr>
          <p:cNvPr id="67588"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513" y="2895600"/>
            <a:ext cx="6511925" cy="3430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589" name="Rectangle 5"/>
          <p:cNvSpPr>
            <a:spLocks noChangeArrowheads="1"/>
          </p:cNvSpPr>
          <p:nvPr/>
        </p:nvSpPr>
        <p:spPr bwMode="auto">
          <a:xfrm>
            <a:off x="3602038" y="5402263"/>
            <a:ext cx="857250" cy="338137"/>
          </a:xfrm>
          <a:prstGeom prst="rect">
            <a:avLst/>
          </a:prstGeom>
          <a:noFill/>
          <a:ln w="508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590" name="Rectangle 6"/>
          <p:cNvSpPr>
            <a:spLocks noChangeArrowheads="1"/>
          </p:cNvSpPr>
          <p:nvPr/>
        </p:nvSpPr>
        <p:spPr bwMode="auto">
          <a:xfrm>
            <a:off x="3608388" y="4919663"/>
            <a:ext cx="857250" cy="338137"/>
          </a:xfrm>
          <a:prstGeom prst="rect">
            <a:avLst/>
          </a:prstGeom>
          <a:noFill/>
          <a:ln w="508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fld id="{02E33415-3158-4BC5-86B7-FDD39FF6F539}" type="datetime1">
              <a:rPr lang="en-US"/>
              <a:pPr/>
              <a:t>4/2/2012</a:t>
            </a:fld>
            <a:endParaRPr lang="en-US"/>
          </a:p>
        </p:txBody>
      </p:sp>
      <p:sp>
        <p:nvSpPr>
          <p:cNvPr id="13" name="Footer Placeholder 4"/>
          <p:cNvSpPr>
            <a:spLocks noGrp="1"/>
          </p:cNvSpPr>
          <p:nvPr>
            <p:ph type="ftr" sz="quarter" idx="11"/>
          </p:nvPr>
        </p:nvSpPr>
        <p:spPr/>
        <p:txBody>
          <a:bodyPr/>
          <a:lstStyle/>
          <a:p>
            <a:r>
              <a:rPr lang="en-US"/>
              <a:t>C. Edward Chow</a:t>
            </a:r>
          </a:p>
        </p:txBody>
      </p:sp>
      <p:sp>
        <p:nvSpPr>
          <p:cNvPr id="14" name="Slide Number Placeholder 5"/>
          <p:cNvSpPr>
            <a:spLocks noGrp="1"/>
          </p:cNvSpPr>
          <p:nvPr>
            <p:ph type="sldNum" sz="quarter" idx="12"/>
          </p:nvPr>
        </p:nvSpPr>
        <p:spPr/>
        <p:txBody>
          <a:bodyPr/>
          <a:lstStyle/>
          <a:p>
            <a:pPr lvl="3"/>
            <a:r>
              <a:rPr lang="en-US"/>
              <a:t>Network Measurement  Page </a:t>
            </a:r>
            <a:fld id="{5C45F0FA-E970-4592-BC45-098F1FD1C4E4}" type="slidenum">
              <a:rPr lang="en-US"/>
              <a:pPr lvl="3"/>
              <a:t>67</a:t>
            </a:fld>
            <a:endParaRPr lang="en-US"/>
          </a:p>
        </p:txBody>
      </p:sp>
      <p:sp>
        <p:nvSpPr>
          <p:cNvPr id="68610" name="Rectangle 2"/>
          <p:cNvSpPr>
            <a:spLocks noGrp="1" noChangeArrowheads="1"/>
          </p:cNvSpPr>
          <p:nvPr>
            <p:ph type="title"/>
          </p:nvPr>
        </p:nvSpPr>
        <p:spPr>
          <a:noFill/>
          <a:ln/>
        </p:spPr>
        <p:txBody>
          <a:bodyPr/>
          <a:lstStyle/>
          <a:p>
            <a:r>
              <a:rPr lang="en-US"/>
              <a:t>Results to be Concerned</a:t>
            </a:r>
          </a:p>
        </p:txBody>
      </p:sp>
      <p:sp>
        <p:nvSpPr>
          <p:cNvPr id="68611" name="Rectangle 3"/>
          <p:cNvSpPr>
            <a:spLocks noGrp="1" noChangeArrowheads="1"/>
          </p:cNvSpPr>
          <p:nvPr>
            <p:ph type="body" idx="1"/>
          </p:nvPr>
        </p:nvSpPr>
        <p:spPr>
          <a:xfrm>
            <a:off x="685800" y="1692275"/>
            <a:ext cx="7772400" cy="4114800"/>
          </a:xfrm>
          <a:noFill/>
          <a:ln/>
        </p:spPr>
        <p:txBody>
          <a:bodyPr/>
          <a:lstStyle/>
          <a:p>
            <a:r>
              <a:rPr lang="en-US"/>
              <a:t>“</a:t>
            </a:r>
            <a:r>
              <a:rPr lang="en-US" sz="2000"/>
              <a:t>Although Dyn5 shows good results, it is not founded on clear principles  in the way that CPROBE and BPROBE are… unclear whether Dyn5 will perform as well under more general condition</a:t>
            </a:r>
            <a:r>
              <a:rPr lang="en-US"/>
              <a:t>.” </a:t>
            </a:r>
            <a:r>
              <a:rPr lang="en-US" sz="2000"/>
              <a:t>-- Bob Carter and Mark Crovella</a:t>
            </a:r>
          </a:p>
        </p:txBody>
      </p:sp>
      <p:pic>
        <p:nvPicPr>
          <p:cNvPr id="68612"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7013" y="3111500"/>
            <a:ext cx="6292850" cy="316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8613" name="Rectangle 5"/>
          <p:cNvSpPr>
            <a:spLocks noChangeArrowheads="1"/>
          </p:cNvSpPr>
          <p:nvPr/>
        </p:nvSpPr>
        <p:spPr bwMode="auto">
          <a:xfrm>
            <a:off x="6777038" y="5272088"/>
            <a:ext cx="885825" cy="339725"/>
          </a:xfrm>
          <a:prstGeom prst="rect">
            <a:avLst/>
          </a:prstGeom>
          <a:noFill/>
          <a:ln w="508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14" name="Rectangle 6"/>
          <p:cNvSpPr>
            <a:spLocks noChangeArrowheads="1"/>
          </p:cNvSpPr>
          <p:nvPr/>
        </p:nvSpPr>
        <p:spPr bwMode="auto">
          <a:xfrm>
            <a:off x="3741738" y="5281613"/>
            <a:ext cx="885825" cy="339725"/>
          </a:xfrm>
          <a:prstGeom prst="rect">
            <a:avLst/>
          </a:prstGeom>
          <a:noFill/>
          <a:ln w="508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15" name="Rectangle 7"/>
          <p:cNvSpPr>
            <a:spLocks noChangeArrowheads="1"/>
          </p:cNvSpPr>
          <p:nvPr/>
        </p:nvSpPr>
        <p:spPr bwMode="auto">
          <a:xfrm>
            <a:off x="3749675" y="5780088"/>
            <a:ext cx="885825" cy="339725"/>
          </a:xfrm>
          <a:prstGeom prst="rect">
            <a:avLst/>
          </a:prstGeom>
          <a:noFill/>
          <a:ln w="508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16" name="Rectangle 8"/>
          <p:cNvSpPr>
            <a:spLocks noChangeArrowheads="1"/>
          </p:cNvSpPr>
          <p:nvPr/>
        </p:nvSpPr>
        <p:spPr bwMode="auto">
          <a:xfrm>
            <a:off x="6773863" y="5773738"/>
            <a:ext cx="885825" cy="339725"/>
          </a:xfrm>
          <a:prstGeom prst="rect">
            <a:avLst/>
          </a:prstGeom>
          <a:noFill/>
          <a:ln w="508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17" name="Rectangle 9"/>
          <p:cNvSpPr>
            <a:spLocks noChangeArrowheads="1"/>
          </p:cNvSpPr>
          <p:nvPr/>
        </p:nvSpPr>
        <p:spPr bwMode="auto">
          <a:xfrm>
            <a:off x="3363913" y="3743325"/>
            <a:ext cx="3698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2400">
                <a:solidFill>
                  <a:schemeClr val="accent1"/>
                </a:solidFill>
              </a:rPr>
              <a:t>?</a:t>
            </a:r>
          </a:p>
        </p:txBody>
      </p:sp>
      <p:sp>
        <p:nvSpPr>
          <p:cNvPr id="68618" name="Rectangle 10"/>
          <p:cNvSpPr>
            <a:spLocks noChangeArrowheads="1"/>
          </p:cNvSpPr>
          <p:nvPr/>
        </p:nvSpPr>
        <p:spPr bwMode="auto">
          <a:xfrm>
            <a:off x="3414713" y="3700463"/>
            <a:ext cx="295275" cy="2487612"/>
          </a:xfrm>
          <a:prstGeom prst="rect">
            <a:avLst/>
          </a:prstGeom>
          <a:noFill/>
          <a:ln w="5080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19" name="Rectangle 11"/>
          <p:cNvSpPr>
            <a:spLocks noChangeArrowheads="1"/>
          </p:cNvSpPr>
          <p:nvPr/>
        </p:nvSpPr>
        <p:spPr bwMode="auto">
          <a:xfrm>
            <a:off x="868363" y="3222625"/>
            <a:ext cx="3013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sz="2400">
                <a:solidFill>
                  <a:schemeClr val="accent1"/>
                </a:solidFill>
              </a:rPr>
              <a:t>more critical region</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9214D7E-B957-4DF0-82AE-16861A3BE74B}"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17904849-F6A8-421F-9617-F5D096695B37}" type="slidenum">
              <a:rPr lang="en-US"/>
              <a:pPr lvl="3"/>
              <a:t>68</a:t>
            </a:fld>
            <a:endParaRPr lang="en-US"/>
          </a:p>
        </p:txBody>
      </p:sp>
      <p:sp>
        <p:nvSpPr>
          <p:cNvPr id="69634" name="Rectangle 2"/>
          <p:cNvSpPr>
            <a:spLocks noGrp="1" noChangeArrowheads="1"/>
          </p:cNvSpPr>
          <p:nvPr>
            <p:ph type="title"/>
          </p:nvPr>
        </p:nvSpPr>
        <p:spPr>
          <a:noFill/>
          <a:ln/>
        </p:spPr>
        <p:txBody>
          <a:bodyPr/>
          <a:lstStyle/>
          <a:p>
            <a:r>
              <a:rPr lang="en-US"/>
              <a:t>Results to be Concerned</a:t>
            </a:r>
          </a:p>
        </p:txBody>
      </p:sp>
      <p:sp>
        <p:nvSpPr>
          <p:cNvPr id="69635" name="Rectangle 3"/>
          <p:cNvSpPr>
            <a:spLocks noGrp="1" noChangeArrowheads="1"/>
          </p:cNvSpPr>
          <p:nvPr>
            <p:ph type="body" idx="1"/>
          </p:nvPr>
        </p:nvSpPr>
        <p:spPr>
          <a:noFill/>
          <a:ln/>
        </p:spPr>
        <p:txBody>
          <a:bodyPr/>
          <a:lstStyle/>
          <a:p>
            <a:r>
              <a:rPr lang="en-US"/>
              <a:t>Cprobe over-estimated the available bandwidth of several popular sites: www.ncsa.uiuc.edu, sunsite.unc.edu, wuarchive.wustl.edu.</a:t>
            </a:r>
          </a:p>
          <a:p>
            <a:r>
              <a:rPr lang="en-US"/>
              <a:t>There are a lot of small web pages and Predict TT did not perform well there.</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0EE8DE9-3A59-4E36-B905-9C3192D5A378}"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5C15D3FF-A96F-4CDB-8CAE-DD51337B52E6}" type="slidenum">
              <a:rPr lang="en-US"/>
              <a:pPr lvl="3"/>
              <a:t>69</a:t>
            </a:fld>
            <a:endParaRPr lang="en-US"/>
          </a:p>
        </p:txBody>
      </p:sp>
      <p:sp>
        <p:nvSpPr>
          <p:cNvPr id="70658" name="Rectangle 2"/>
          <p:cNvSpPr>
            <a:spLocks noGrp="1" noChangeArrowheads="1"/>
          </p:cNvSpPr>
          <p:nvPr>
            <p:ph type="title"/>
          </p:nvPr>
        </p:nvSpPr>
        <p:spPr>
          <a:noFill/>
          <a:ln/>
        </p:spPr>
        <p:txBody>
          <a:bodyPr/>
          <a:lstStyle/>
          <a:p>
            <a:r>
              <a:rPr lang="en-US"/>
              <a:t>How to Use These Tools</a:t>
            </a:r>
          </a:p>
        </p:txBody>
      </p:sp>
      <p:sp>
        <p:nvSpPr>
          <p:cNvPr id="70659" name="Rectangle 3"/>
          <p:cNvSpPr>
            <a:spLocks noGrp="1" noChangeArrowheads="1"/>
          </p:cNvSpPr>
          <p:nvPr>
            <p:ph type="body" idx="1"/>
          </p:nvPr>
        </p:nvSpPr>
        <p:spPr>
          <a:noFill/>
          <a:ln/>
        </p:spPr>
        <p:txBody>
          <a:bodyPr/>
          <a:lstStyle/>
          <a:p>
            <a:r>
              <a:rPr lang="en-US"/>
              <a:t>The use of Cprobe in dynamic server selection is not convincing as indicated in the simulation results.</a:t>
            </a:r>
          </a:p>
          <a:p>
            <a:r>
              <a:rPr lang="en-US"/>
              <a:t>Try PredictedTransferTime=</a:t>
            </a:r>
            <a:br>
              <a:rPr lang="en-US"/>
            </a:br>
            <a:r>
              <a:rPr lang="en-US"/>
              <a:t>		k1*RTT+k2*documentSize/</a:t>
            </a:r>
            <a:r>
              <a:rPr lang="en-US">
                <a:solidFill>
                  <a:schemeClr val="hlink"/>
                </a:solidFill>
              </a:rPr>
              <a:t>Bbls</a:t>
            </a:r>
            <a:r>
              <a:rPr lang="en-US"/>
              <a:t/>
            </a:r>
            <a:br>
              <a:rPr lang="en-US"/>
            </a:br>
            <a:r>
              <a:rPr lang="en-US"/>
              <a:t>The larger the pipe, the better. Economic of Scale.</a:t>
            </a:r>
          </a:p>
          <a:p>
            <a:r>
              <a:rPr lang="en-US"/>
              <a:t>Carter/Crovella indicate the critical needs for a light weight server load measurement method.</a:t>
            </a:r>
          </a:p>
          <a:p>
            <a:r>
              <a:rPr lang="en-US"/>
              <a:t>The accuracy of Bprobe on T1 link needs to be improved.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F7531C5-F916-4FEB-8D9C-5A45BFC35B4E}"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98AD7713-BCF1-4DD3-AAA0-5CC18DA70145}" type="slidenum">
              <a:rPr lang="en-US"/>
              <a:pPr lvl="3"/>
              <a:t>7</a:t>
            </a:fld>
            <a:endParaRPr lang="en-US"/>
          </a:p>
        </p:txBody>
      </p:sp>
      <p:sp>
        <p:nvSpPr>
          <p:cNvPr id="10242" name="Rectangle 2"/>
          <p:cNvSpPr>
            <a:spLocks noGrp="1" noChangeArrowheads="1"/>
          </p:cNvSpPr>
          <p:nvPr>
            <p:ph type="title"/>
          </p:nvPr>
        </p:nvSpPr>
        <p:spPr>
          <a:noFill/>
          <a:ln/>
        </p:spPr>
        <p:txBody>
          <a:bodyPr/>
          <a:lstStyle/>
          <a:p>
            <a:r>
              <a:rPr lang="en-US"/>
              <a:t>Why Measure?</a:t>
            </a:r>
          </a:p>
        </p:txBody>
      </p:sp>
      <p:sp>
        <p:nvSpPr>
          <p:cNvPr id="10243" name="Rectangle 3"/>
          <p:cNvSpPr>
            <a:spLocks noGrp="1" noChangeArrowheads="1"/>
          </p:cNvSpPr>
          <p:nvPr>
            <p:ph type="body" idx="1"/>
          </p:nvPr>
        </p:nvSpPr>
        <p:spPr>
          <a:noFill/>
          <a:ln/>
        </p:spPr>
        <p:txBody>
          <a:bodyPr/>
          <a:lstStyle/>
          <a:p>
            <a:r>
              <a:rPr lang="en-US">
                <a:solidFill>
                  <a:schemeClr val="tx2"/>
                </a:solidFill>
              </a:rPr>
              <a:t>Measurement is the basic [and prelude] of control</a:t>
            </a:r>
            <a:r>
              <a:rPr lang="en-US"/>
              <a:t>.</a:t>
            </a:r>
            <a:br>
              <a:rPr lang="en-US"/>
            </a:br>
            <a:r>
              <a:rPr lang="en-US"/>
              <a:t>					-Tsueno Katsuyama</a:t>
            </a:r>
          </a:p>
          <a:p>
            <a:r>
              <a:rPr lang="en-US"/>
              <a:t>Measurement for selecting server/ISP/equipment. </a:t>
            </a:r>
          </a:p>
          <a:p>
            <a:r>
              <a:rPr lang="en-US"/>
              <a:t>Measurement for verifying network configuration.</a:t>
            </a:r>
          </a:p>
          <a:p>
            <a:r>
              <a:rPr lang="en-US"/>
              <a:t>Measurement for designing Internet applications</a:t>
            </a:r>
          </a:p>
          <a:p>
            <a:r>
              <a:rPr lang="en-US"/>
              <a:t>Measurement for configuring network/servers</a:t>
            </a:r>
          </a:p>
          <a:p>
            <a:r>
              <a:rPr lang="en-US"/>
              <a:t>Measurement for load balancing in WAN</a:t>
            </a:r>
          </a:p>
          <a:p>
            <a:r>
              <a:rPr lang="en-US"/>
              <a:t>Measurement for accounting $$</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43D3F90-3A1D-4F2F-97FF-1B911FA23CEB}"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EF74BBDD-113A-4C4D-ABBA-1DB969041F4F}" type="slidenum">
              <a:rPr lang="en-US"/>
              <a:pPr lvl="3"/>
              <a:t>70</a:t>
            </a:fld>
            <a:endParaRPr lang="en-US"/>
          </a:p>
        </p:txBody>
      </p:sp>
      <p:sp>
        <p:nvSpPr>
          <p:cNvPr id="71682" name="Rectangle 2"/>
          <p:cNvSpPr>
            <a:spLocks noGrp="1" noChangeArrowheads="1"/>
          </p:cNvSpPr>
          <p:nvPr>
            <p:ph type="title"/>
          </p:nvPr>
        </p:nvSpPr>
        <p:spPr>
          <a:noFill/>
          <a:ln/>
        </p:spPr>
        <p:txBody>
          <a:bodyPr/>
          <a:lstStyle/>
          <a:p>
            <a:r>
              <a:rPr lang="en-US" sz="3600"/>
              <a:t>Novel Server Selection Technique</a:t>
            </a:r>
            <a:br>
              <a:rPr lang="en-US" sz="3600"/>
            </a:br>
            <a:r>
              <a:rPr lang="en-US" sz="3600"/>
              <a:t>Fei et al (Ammar) [GIT-CC-97-24]</a:t>
            </a:r>
          </a:p>
        </p:txBody>
      </p:sp>
      <p:sp>
        <p:nvSpPr>
          <p:cNvPr id="71683" name="Rectangle 3"/>
          <p:cNvSpPr>
            <a:spLocks noGrp="1" noChangeArrowheads="1"/>
          </p:cNvSpPr>
          <p:nvPr>
            <p:ph type="body" idx="1"/>
          </p:nvPr>
        </p:nvSpPr>
        <p:spPr>
          <a:noFill/>
          <a:ln/>
        </p:spPr>
        <p:txBody>
          <a:bodyPr/>
          <a:lstStyle/>
          <a:p>
            <a:r>
              <a:rPr lang="en-US"/>
              <a:t>Use application layer anycast to select the best geographically separated web servers.</a:t>
            </a:r>
          </a:p>
          <a:p>
            <a:r>
              <a:rPr lang="en-US"/>
              <a:t>Server push (server load status) to resolver.</a:t>
            </a:r>
          </a:p>
          <a:p>
            <a:r>
              <a:rPr lang="en-US"/>
              <a:t>Only push when load change over threshold.</a:t>
            </a:r>
          </a:p>
          <a:p>
            <a:r>
              <a:rPr lang="en-US"/>
              <a:t>Client (resolver) probe (response time of the server)</a:t>
            </a:r>
          </a:p>
          <a:p>
            <a:r>
              <a:rPr lang="en-US"/>
              <a:t>Retrieve fixed size document in each server.</a:t>
            </a:r>
          </a:p>
          <a:p>
            <a:r>
              <a:rPr lang="en-US"/>
              <a:t>Avoid oscillation by returning one server from a set of equivalent servers.</a:t>
            </a:r>
          </a:p>
          <a:p>
            <a:r>
              <a:rPr lang="en-US"/>
              <a:t>Investigate the impact of push/probe frequency on response time.</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Date Placeholder 2"/>
          <p:cNvSpPr>
            <a:spLocks noGrp="1"/>
          </p:cNvSpPr>
          <p:nvPr>
            <p:ph type="dt" sz="half" idx="10"/>
          </p:nvPr>
        </p:nvSpPr>
        <p:spPr/>
        <p:txBody>
          <a:bodyPr/>
          <a:lstStyle/>
          <a:p>
            <a:fld id="{77FF86A9-902E-42D4-A1B7-3B1EF5BF787A}" type="datetime1">
              <a:rPr lang="en-US"/>
              <a:pPr/>
              <a:t>4/2/2012</a:t>
            </a:fld>
            <a:endParaRPr lang="en-US"/>
          </a:p>
        </p:txBody>
      </p:sp>
      <p:sp>
        <p:nvSpPr>
          <p:cNvPr id="38" name="Footer Placeholder 3"/>
          <p:cNvSpPr>
            <a:spLocks noGrp="1"/>
          </p:cNvSpPr>
          <p:nvPr>
            <p:ph type="ftr" sz="quarter" idx="11"/>
          </p:nvPr>
        </p:nvSpPr>
        <p:spPr/>
        <p:txBody>
          <a:bodyPr/>
          <a:lstStyle/>
          <a:p>
            <a:r>
              <a:rPr lang="en-US"/>
              <a:t>C. Edward Chow</a:t>
            </a:r>
          </a:p>
        </p:txBody>
      </p:sp>
      <p:sp>
        <p:nvSpPr>
          <p:cNvPr id="39" name="Slide Number Placeholder 4"/>
          <p:cNvSpPr>
            <a:spLocks noGrp="1"/>
          </p:cNvSpPr>
          <p:nvPr>
            <p:ph type="sldNum" sz="quarter" idx="12"/>
          </p:nvPr>
        </p:nvSpPr>
        <p:spPr/>
        <p:txBody>
          <a:bodyPr/>
          <a:lstStyle/>
          <a:p>
            <a:pPr lvl="3"/>
            <a:r>
              <a:rPr lang="en-US"/>
              <a:t>Network Measurement  Page </a:t>
            </a:r>
            <a:fld id="{417A74F8-2CC8-4424-B305-8356468E8A5F}" type="slidenum">
              <a:rPr lang="en-US"/>
              <a:pPr lvl="3"/>
              <a:t>71</a:t>
            </a:fld>
            <a:endParaRPr lang="en-US"/>
          </a:p>
        </p:txBody>
      </p:sp>
      <p:sp>
        <p:nvSpPr>
          <p:cNvPr id="72706" name="Rectangle 2"/>
          <p:cNvSpPr>
            <a:spLocks noGrp="1" noChangeArrowheads="1"/>
          </p:cNvSpPr>
          <p:nvPr>
            <p:ph type="title"/>
          </p:nvPr>
        </p:nvSpPr>
        <p:spPr>
          <a:noFill/>
          <a:ln/>
        </p:spPr>
        <p:txBody>
          <a:bodyPr/>
          <a:lstStyle/>
          <a:p>
            <a:r>
              <a:rPr lang="en-US" sz="3200"/>
              <a:t>Application-layer Anycast Architecture</a:t>
            </a:r>
          </a:p>
        </p:txBody>
      </p:sp>
      <p:grpSp>
        <p:nvGrpSpPr>
          <p:cNvPr id="72740" name="Group 36"/>
          <p:cNvGrpSpPr>
            <a:grpSpLocks/>
          </p:cNvGrpSpPr>
          <p:nvPr/>
        </p:nvGrpSpPr>
        <p:grpSpPr bwMode="auto">
          <a:xfrm>
            <a:off x="1470025" y="1703388"/>
            <a:ext cx="6278563" cy="4619625"/>
            <a:chOff x="926" y="1073"/>
            <a:chExt cx="3955" cy="2910"/>
          </a:xfrm>
        </p:grpSpPr>
        <p:grpSp>
          <p:nvGrpSpPr>
            <p:cNvPr id="72715" name="Group 11"/>
            <p:cNvGrpSpPr>
              <a:grpSpLocks/>
            </p:cNvGrpSpPr>
            <p:nvPr/>
          </p:nvGrpSpPr>
          <p:grpSpPr bwMode="auto">
            <a:xfrm>
              <a:off x="948" y="1073"/>
              <a:ext cx="1192" cy="1792"/>
              <a:chOff x="948" y="1073"/>
              <a:chExt cx="1192" cy="1792"/>
            </a:xfrm>
          </p:grpSpPr>
          <p:sp>
            <p:nvSpPr>
              <p:cNvPr id="72707" name="Rectangle 3"/>
              <p:cNvSpPr>
                <a:spLocks noChangeArrowheads="1"/>
              </p:cNvSpPr>
              <p:nvPr/>
            </p:nvSpPr>
            <p:spPr bwMode="auto">
              <a:xfrm>
                <a:off x="948" y="1073"/>
                <a:ext cx="1192" cy="1792"/>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72710" name="Group 6"/>
              <p:cNvGrpSpPr>
                <a:grpSpLocks/>
              </p:cNvGrpSpPr>
              <p:nvPr/>
            </p:nvGrpSpPr>
            <p:grpSpPr bwMode="auto">
              <a:xfrm>
                <a:off x="1088" y="1299"/>
                <a:ext cx="902" cy="440"/>
                <a:chOff x="1088" y="1299"/>
                <a:chExt cx="902" cy="440"/>
              </a:xfrm>
            </p:grpSpPr>
            <p:sp>
              <p:nvSpPr>
                <p:cNvPr id="72708" name="Oval 4"/>
                <p:cNvSpPr>
                  <a:spLocks noChangeArrowheads="1"/>
                </p:cNvSpPr>
                <p:nvPr/>
              </p:nvSpPr>
              <p:spPr bwMode="auto">
                <a:xfrm>
                  <a:off x="1088" y="1305"/>
                  <a:ext cx="902" cy="434"/>
                </a:xfrm>
                <a:prstGeom prst="ellipse">
                  <a:avLst/>
                </a:prstGeom>
                <a:solidFill>
                  <a:schemeClr val="accent2"/>
                </a:solidFill>
                <a:ln w="25400">
                  <a:solidFill>
                    <a:srgbClr val="00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09" name="Rectangle 5"/>
                <p:cNvSpPr>
                  <a:spLocks noChangeArrowheads="1"/>
                </p:cNvSpPr>
                <p:nvPr/>
              </p:nvSpPr>
              <p:spPr bwMode="auto">
                <a:xfrm>
                  <a:off x="1209" y="1299"/>
                  <a:ext cx="66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Content</a:t>
                  </a:r>
                </a:p>
                <a:p>
                  <a:r>
                    <a:rPr lang="en-US"/>
                    <a:t>Server</a:t>
                  </a:r>
                </a:p>
              </p:txBody>
            </p:sp>
          </p:grpSp>
          <p:grpSp>
            <p:nvGrpSpPr>
              <p:cNvPr id="72713" name="Group 9"/>
              <p:cNvGrpSpPr>
                <a:grpSpLocks/>
              </p:cNvGrpSpPr>
              <p:nvPr/>
            </p:nvGrpSpPr>
            <p:grpSpPr bwMode="auto">
              <a:xfrm>
                <a:off x="1129" y="2215"/>
                <a:ext cx="902" cy="440"/>
                <a:chOff x="1129" y="2215"/>
                <a:chExt cx="902" cy="440"/>
              </a:xfrm>
            </p:grpSpPr>
            <p:sp>
              <p:nvSpPr>
                <p:cNvPr id="72711" name="Oval 7"/>
                <p:cNvSpPr>
                  <a:spLocks noChangeArrowheads="1"/>
                </p:cNvSpPr>
                <p:nvPr/>
              </p:nvSpPr>
              <p:spPr bwMode="auto">
                <a:xfrm>
                  <a:off x="1129" y="2221"/>
                  <a:ext cx="902" cy="434"/>
                </a:xfrm>
                <a:prstGeom prst="ellipse">
                  <a:avLst/>
                </a:prstGeom>
                <a:solidFill>
                  <a:schemeClr val="accent2"/>
                </a:solidFill>
                <a:ln w="25400">
                  <a:solidFill>
                    <a:srgbClr val="00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12" name="Rectangle 8"/>
                <p:cNvSpPr>
                  <a:spLocks noChangeArrowheads="1"/>
                </p:cNvSpPr>
                <p:nvPr/>
              </p:nvSpPr>
              <p:spPr bwMode="auto">
                <a:xfrm>
                  <a:off x="1238" y="2215"/>
                  <a:ext cx="68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Push</a:t>
                  </a:r>
                </a:p>
                <a:p>
                  <a:r>
                    <a:rPr lang="en-US"/>
                    <a:t>Daemon</a:t>
                  </a:r>
                </a:p>
              </p:txBody>
            </p:sp>
          </p:grpSp>
          <p:sp>
            <p:nvSpPr>
              <p:cNvPr id="72714" name="Line 10"/>
              <p:cNvSpPr>
                <a:spLocks noChangeShapeType="1"/>
              </p:cNvSpPr>
              <p:nvPr/>
            </p:nvSpPr>
            <p:spPr bwMode="auto">
              <a:xfrm>
                <a:off x="1535" y="1749"/>
                <a:ext cx="0" cy="471"/>
              </a:xfrm>
              <a:prstGeom prst="line">
                <a:avLst/>
              </a:prstGeom>
              <a:noFill/>
              <a:ln w="25400">
                <a:solidFill>
                  <a:schemeClr val="bg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2716" name="Rectangle 12"/>
            <p:cNvSpPr>
              <a:spLocks noChangeArrowheads="1"/>
            </p:cNvSpPr>
            <p:nvPr/>
          </p:nvSpPr>
          <p:spPr bwMode="auto">
            <a:xfrm>
              <a:off x="994" y="1701"/>
              <a:ext cx="99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chemeClr val="bg1"/>
                  </a:solidFill>
                </a:rPr>
                <a:t>Performance</a:t>
              </a:r>
            </a:p>
            <a:p>
              <a:r>
                <a:rPr lang="en-US">
                  <a:solidFill>
                    <a:schemeClr val="bg1"/>
                  </a:solidFill>
                </a:rPr>
                <a:t>Update</a:t>
              </a:r>
            </a:p>
          </p:txBody>
        </p:sp>
        <p:sp>
          <p:nvSpPr>
            <p:cNvPr id="72717" name="Rectangle 13"/>
            <p:cNvSpPr>
              <a:spLocks noChangeArrowheads="1"/>
            </p:cNvSpPr>
            <p:nvPr/>
          </p:nvSpPr>
          <p:spPr bwMode="auto">
            <a:xfrm>
              <a:off x="926" y="1082"/>
              <a:ext cx="56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Server</a:t>
              </a:r>
            </a:p>
          </p:txBody>
        </p:sp>
        <p:sp>
          <p:nvSpPr>
            <p:cNvPr id="72718" name="Rectangle 14"/>
            <p:cNvSpPr>
              <a:spLocks noChangeArrowheads="1"/>
            </p:cNvSpPr>
            <p:nvPr/>
          </p:nvSpPr>
          <p:spPr bwMode="auto">
            <a:xfrm>
              <a:off x="3689" y="1078"/>
              <a:ext cx="1192" cy="1792"/>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72721" name="Group 17"/>
            <p:cNvGrpSpPr>
              <a:grpSpLocks/>
            </p:cNvGrpSpPr>
            <p:nvPr/>
          </p:nvGrpSpPr>
          <p:grpSpPr bwMode="auto">
            <a:xfrm>
              <a:off x="3829" y="1304"/>
              <a:ext cx="902" cy="440"/>
              <a:chOff x="3829" y="1304"/>
              <a:chExt cx="902" cy="440"/>
            </a:xfrm>
          </p:grpSpPr>
          <p:sp>
            <p:nvSpPr>
              <p:cNvPr id="72719" name="Oval 15"/>
              <p:cNvSpPr>
                <a:spLocks noChangeArrowheads="1"/>
              </p:cNvSpPr>
              <p:nvPr/>
            </p:nvSpPr>
            <p:spPr bwMode="auto">
              <a:xfrm>
                <a:off x="3829" y="1310"/>
                <a:ext cx="902" cy="434"/>
              </a:xfrm>
              <a:prstGeom prst="ellipse">
                <a:avLst/>
              </a:prstGeom>
              <a:solidFill>
                <a:schemeClr val="accent2"/>
              </a:solidFill>
              <a:ln w="25400">
                <a:solidFill>
                  <a:srgbClr val="00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20" name="Rectangle 16"/>
              <p:cNvSpPr>
                <a:spLocks noChangeArrowheads="1"/>
              </p:cNvSpPr>
              <p:nvPr/>
            </p:nvSpPr>
            <p:spPr bwMode="auto">
              <a:xfrm>
                <a:off x="4018" y="1304"/>
                <a:ext cx="52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Probe</a:t>
                </a:r>
              </a:p>
              <a:p>
                <a:r>
                  <a:rPr lang="en-US"/>
                  <a:t>Client</a:t>
                </a:r>
              </a:p>
            </p:txBody>
          </p:sp>
        </p:grpSp>
        <p:grpSp>
          <p:nvGrpSpPr>
            <p:cNvPr id="72724" name="Group 20"/>
            <p:cNvGrpSpPr>
              <a:grpSpLocks/>
            </p:cNvGrpSpPr>
            <p:nvPr/>
          </p:nvGrpSpPr>
          <p:grpSpPr bwMode="auto">
            <a:xfrm>
              <a:off x="3870" y="2220"/>
              <a:ext cx="902" cy="440"/>
              <a:chOff x="3870" y="2220"/>
              <a:chExt cx="902" cy="440"/>
            </a:xfrm>
          </p:grpSpPr>
          <p:sp>
            <p:nvSpPr>
              <p:cNvPr id="72722" name="Oval 18"/>
              <p:cNvSpPr>
                <a:spLocks noChangeArrowheads="1"/>
              </p:cNvSpPr>
              <p:nvPr/>
            </p:nvSpPr>
            <p:spPr bwMode="auto">
              <a:xfrm>
                <a:off x="3870" y="2226"/>
                <a:ext cx="902" cy="434"/>
              </a:xfrm>
              <a:prstGeom prst="ellipse">
                <a:avLst/>
              </a:prstGeom>
              <a:solidFill>
                <a:schemeClr val="accent2"/>
              </a:solidFill>
              <a:ln w="25400">
                <a:solidFill>
                  <a:srgbClr val="00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23" name="Rectangle 19"/>
              <p:cNvSpPr>
                <a:spLocks noChangeArrowheads="1"/>
              </p:cNvSpPr>
              <p:nvPr/>
            </p:nvSpPr>
            <p:spPr bwMode="auto">
              <a:xfrm>
                <a:off x="3959" y="2220"/>
                <a:ext cx="72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Name</a:t>
                </a:r>
              </a:p>
              <a:p>
                <a:r>
                  <a:rPr lang="en-US"/>
                  <a:t>Resolver</a:t>
                </a:r>
              </a:p>
            </p:txBody>
          </p:sp>
        </p:grpSp>
        <p:sp>
          <p:nvSpPr>
            <p:cNvPr id="72725" name="Line 21"/>
            <p:cNvSpPr>
              <a:spLocks noChangeShapeType="1"/>
            </p:cNvSpPr>
            <p:nvPr/>
          </p:nvSpPr>
          <p:spPr bwMode="auto">
            <a:xfrm>
              <a:off x="4276" y="1754"/>
              <a:ext cx="0" cy="471"/>
            </a:xfrm>
            <a:prstGeom prst="line">
              <a:avLst/>
            </a:prstGeom>
            <a:noFill/>
            <a:ln w="25400">
              <a:solidFill>
                <a:schemeClr val="bg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26" name="Rectangle 22"/>
            <p:cNvSpPr>
              <a:spLocks noChangeArrowheads="1"/>
            </p:cNvSpPr>
            <p:nvPr/>
          </p:nvSpPr>
          <p:spPr bwMode="auto">
            <a:xfrm>
              <a:off x="3931" y="1706"/>
              <a:ext cx="60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chemeClr val="bg1"/>
                  </a:solidFill>
                </a:rPr>
                <a:t>Probe</a:t>
              </a:r>
            </a:p>
            <a:p>
              <a:r>
                <a:rPr lang="en-US">
                  <a:solidFill>
                    <a:schemeClr val="bg1"/>
                  </a:solidFill>
                </a:rPr>
                <a:t>Update</a:t>
              </a:r>
            </a:p>
          </p:txBody>
        </p:sp>
        <p:sp>
          <p:nvSpPr>
            <p:cNvPr id="72727" name="Rectangle 23"/>
            <p:cNvSpPr>
              <a:spLocks noChangeArrowheads="1"/>
            </p:cNvSpPr>
            <p:nvPr/>
          </p:nvSpPr>
          <p:spPr bwMode="auto">
            <a:xfrm>
              <a:off x="3649" y="1078"/>
              <a:ext cx="7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Resolver</a:t>
              </a:r>
            </a:p>
          </p:txBody>
        </p:sp>
        <p:sp>
          <p:nvSpPr>
            <p:cNvPr id="72728" name="Rectangle 24"/>
            <p:cNvSpPr>
              <a:spLocks noChangeArrowheads="1"/>
            </p:cNvSpPr>
            <p:nvPr/>
          </p:nvSpPr>
          <p:spPr bwMode="auto">
            <a:xfrm>
              <a:off x="2349" y="1283"/>
              <a:ext cx="1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endParaRPr lang="en-US" sz="2400" b="0">
                <a:solidFill>
                  <a:schemeClr val="tx1"/>
                </a:solidFill>
                <a:latin typeface="Times New Roman" charset="0"/>
              </a:endParaRPr>
            </a:p>
          </p:txBody>
        </p:sp>
        <p:sp>
          <p:nvSpPr>
            <p:cNvPr id="72729" name="Line 25"/>
            <p:cNvSpPr>
              <a:spLocks noChangeShapeType="1"/>
            </p:cNvSpPr>
            <p:nvPr/>
          </p:nvSpPr>
          <p:spPr bwMode="auto">
            <a:xfrm>
              <a:off x="1989" y="1524"/>
              <a:ext cx="1827" cy="0"/>
            </a:xfrm>
            <a:prstGeom prst="line">
              <a:avLst/>
            </a:prstGeom>
            <a:noFill/>
            <a:ln w="25400">
              <a:solidFill>
                <a:schemeClr val="accent2"/>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0" name="Rectangle 26"/>
            <p:cNvSpPr>
              <a:spLocks noChangeArrowheads="1"/>
            </p:cNvSpPr>
            <p:nvPr/>
          </p:nvSpPr>
          <p:spPr bwMode="auto">
            <a:xfrm>
              <a:off x="2577" y="1283"/>
              <a:ext cx="60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chemeClr val="accent2"/>
                  </a:solidFill>
                </a:rPr>
                <a:t>Probes</a:t>
              </a:r>
            </a:p>
          </p:txBody>
        </p:sp>
        <p:sp>
          <p:nvSpPr>
            <p:cNvPr id="72731" name="Rectangle 27"/>
            <p:cNvSpPr>
              <a:spLocks noChangeArrowheads="1"/>
            </p:cNvSpPr>
            <p:nvPr/>
          </p:nvSpPr>
          <p:spPr bwMode="auto">
            <a:xfrm>
              <a:off x="2330" y="3291"/>
              <a:ext cx="1319" cy="692"/>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2" name="Oval 28"/>
            <p:cNvSpPr>
              <a:spLocks noChangeArrowheads="1"/>
            </p:cNvSpPr>
            <p:nvPr/>
          </p:nvSpPr>
          <p:spPr bwMode="auto">
            <a:xfrm>
              <a:off x="2459" y="3422"/>
              <a:ext cx="1084" cy="472"/>
            </a:xfrm>
            <a:prstGeom prst="ellipse">
              <a:avLst/>
            </a:prstGeom>
            <a:solidFill>
              <a:schemeClr val="accent2"/>
            </a:solidFill>
            <a:ln w="25400">
              <a:solidFill>
                <a:srgbClr val="00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3" name="Rectangle 29"/>
            <p:cNvSpPr>
              <a:spLocks noChangeArrowheads="1"/>
            </p:cNvSpPr>
            <p:nvPr/>
          </p:nvSpPr>
          <p:spPr bwMode="auto">
            <a:xfrm>
              <a:off x="2474" y="3479"/>
              <a:ext cx="1052"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Anycast-ware</a:t>
              </a:r>
            </a:p>
            <a:p>
              <a:r>
                <a:rPr lang="en-US"/>
                <a:t>Client</a:t>
              </a:r>
            </a:p>
          </p:txBody>
        </p:sp>
        <p:sp>
          <p:nvSpPr>
            <p:cNvPr id="72734" name="Line 30"/>
            <p:cNvSpPr>
              <a:spLocks noChangeShapeType="1"/>
            </p:cNvSpPr>
            <p:nvPr/>
          </p:nvSpPr>
          <p:spPr bwMode="auto">
            <a:xfrm flipV="1">
              <a:off x="3353" y="2651"/>
              <a:ext cx="845" cy="836"/>
            </a:xfrm>
            <a:prstGeom prst="line">
              <a:avLst/>
            </a:prstGeom>
            <a:noFill/>
            <a:ln w="25400">
              <a:solidFill>
                <a:schemeClr val="folHlink"/>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5" name="Rectangle 31"/>
            <p:cNvSpPr>
              <a:spLocks noChangeArrowheads="1"/>
            </p:cNvSpPr>
            <p:nvPr/>
          </p:nvSpPr>
          <p:spPr bwMode="auto">
            <a:xfrm>
              <a:off x="3296" y="2909"/>
              <a:ext cx="126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rgbClr val="009900"/>
                  </a:solidFill>
                </a:rPr>
                <a:t>Anycast</a:t>
              </a:r>
            </a:p>
            <a:p>
              <a:r>
                <a:rPr lang="en-US">
                  <a:solidFill>
                    <a:srgbClr val="009900"/>
                  </a:solidFill>
                </a:rPr>
                <a:t>Query/Response</a:t>
              </a:r>
            </a:p>
          </p:txBody>
        </p:sp>
        <p:sp>
          <p:nvSpPr>
            <p:cNvPr id="72736" name="Line 32"/>
            <p:cNvSpPr>
              <a:spLocks noChangeShapeType="1"/>
            </p:cNvSpPr>
            <p:nvPr/>
          </p:nvSpPr>
          <p:spPr bwMode="auto">
            <a:xfrm>
              <a:off x="1949" y="1638"/>
              <a:ext cx="922" cy="1776"/>
            </a:xfrm>
            <a:prstGeom prst="line">
              <a:avLst/>
            </a:prstGeom>
            <a:noFill/>
            <a:ln w="25400">
              <a:solidFill>
                <a:schemeClr val="tx2"/>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7" name="Rectangle 33"/>
            <p:cNvSpPr>
              <a:spLocks noChangeArrowheads="1"/>
            </p:cNvSpPr>
            <p:nvPr/>
          </p:nvSpPr>
          <p:spPr bwMode="auto">
            <a:xfrm>
              <a:off x="2526" y="2583"/>
              <a:ext cx="965"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chemeClr val="tx2"/>
                  </a:solidFill>
                </a:rPr>
                <a:t>client/server</a:t>
              </a:r>
            </a:p>
            <a:p>
              <a:r>
                <a:rPr lang="en-US">
                  <a:solidFill>
                    <a:schemeClr val="tx2"/>
                  </a:solidFill>
                </a:rPr>
                <a:t>comm.</a:t>
              </a:r>
            </a:p>
          </p:txBody>
        </p:sp>
        <p:sp>
          <p:nvSpPr>
            <p:cNvPr id="72738" name="Line 34"/>
            <p:cNvSpPr>
              <a:spLocks noChangeShapeType="1"/>
            </p:cNvSpPr>
            <p:nvPr/>
          </p:nvSpPr>
          <p:spPr bwMode="auto">
            <a:xfrm>
              <a:off x="2022" y="2410"/>
              <a:ext cx="1827" cy="0"/>
            </a:xfrm>
            <a:prstGeom prst="line">
              <a:avLst/>
            </a:prstGeom>
            <a:noFill/>
            <a:ln w="25400">
              <a:solidFill>
                <a:schemeClr val="hlink"/>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739" name="Rectangle 35"/>
            <p:cNvSpPr>
              <a:spLocks noChangeArrowheads="1"/>
            </p:cNvSpPr>
            <p:nvPr/>
          </p:nvSpPr>
          <p:spPr bwMode="auto">
            <a:xfrm>
              <a:off x="2454" y="2007"/>
              <a:ext cx="1117"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Server Pushes</a:t>
              </a:r>
            </a:p>
            <a:p>
              <a:r>
                <a:rPr lang="en-US"/>
                <a:t>(multicast)</a:t>
              </a:r>
            </a:p>
          </p:txBody>
        </p:sp>
      </p:gr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fld id="{779900AC-614F-4CA4-8287-7252463C5DBE}" type="datetime1">
              <a:rPr lang="en-US"/>
              <a:pPr/>
              <a:t>4/2/2012</a:t>
            </a:fld>
            <a:endParaRPr lang="en-US"/>
          </a:p>
        </p:txBody>
      </p:sp>
      <p:sp>
        <p:nvSpPr>
          <p:cNvPr id="5" name="Footer Placeholder 3"/>
          <p:cNvSpPr>
            <a:spLocks noGrp="1"/>
          </p:cNvSpPr>
          <p:nvPr>
            <p:ph type="ftr" sz="quarter" idx="11"/>
          </p:nvPr>
        </p:nvSpPr>
        <p:spPr/>
        <p:txBody>
          <a:bodyPr/>
          <a:lstStyle/>
          <a:p>
            <a:r>
              <a:rPr lang="en-US"/>
              <a:t>C. Edward Chow</a:t>
            </a:r>
          </a:p>
        </p:txBody>
      </p:sp>
      <p:sp>
        <p:nvSpPr>
          <p:cNvPr id="6" name="Slide Number Placeholder 4"/>
          <p:cNvSpPr>
            <a:spLocks noGrp="1"/>
          </p:cNvSpPr>
          <p:nvPr>
            <p:ph type="sldNum" sz="quarter" idx="12"/>
          </p:nvPr>
        </p:nvSpPr>
        <p:spPr/>
        <p:txBody>
          <a:bodyPr/>
          <a:lstStyle/>
          <a:p>
            <a:pPr lvl="3"/>
            <a:r>
              <a:rPr lang="en-US"/>
              <a:t>Network Measurement  Page </a:t>
            </a:r>
            <a:fld id="{C75D5B91-6AA0-44BE-A820-D5B3034EEFB3}" type="slidenum">
              <a:rPr lang="en-US"/>
              <a:pPr lvl="3"/>
              <a:t>72</a:t>
            </a:fld>
            <a:endParaRPr lang="en-US"/>
          </a:p>
        </p:txBody>
      </p:sp>
      <p:sp>
        <p:nvSpPr>
          <p:cNvPr id="73730" name="Rectangle 2"/>
          <p:cNvSpPr>
            <a:spLocks noGrp="1" noChangeArrowheads="1"/>
          </p:cNvSpPr>
          <p:nvPr>
            <p:ph type="title"/>
          </p:nvPr>
        </p:nvSpPr>
        <p:spPr>
          <a:noFill/>
          <a:ln/>
        </p:spPr>
        <p:txBody>
          <a:bodyPr/>
          <a:lstStyle/>
          <a:p>
            <a:r>
              <a:rPr lang="en-US"/>
              <a:t>Experimental Topology</a:t>
            </a:r>
          </a:p>
        </p:txBody>
      </p:sp>
      <p:pic>
        <p:nvPicPr>
          <p:cNvPr id="73731"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1644650"/>
            <a:ext cx="7927975" cy="464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fld id="{B2DD25E4-C441-4696-84F9-BA15F5CCBC4D}" type="datetime1">
              <a:rPr lang="en-US"/>
              <a:pPr/>
              <a:t>4/2/2012</a:t>
            </a:fld>
            <a:endParaRPr lang="en-US"/>
          </a:p>
        </p:txBody>
      </p:sp>
      <p:sp>
        <p:nvSpPr>
          <p:cNvPr id="5" name="Footer Placeholder 3"/>
          <p:cNvSpPr>
            <a:spLocks noGrp="1"/>
          </p:cNvSpPr>
          <p:nvPr>
            <p:ph type="ftr" sz="quarter" idx="11"/>
          </p:nvPr>
        </p:nvSpPr>
        <p:spPr/>
        <p:txBody>
          <a:bodyPr/>
          <a:lstStyle/>
          <a:p>
            <a:r>
              <a:rPr lang="en-US"/>
              <a:t>C. Edward Chow</a:t>
            </a:r>
          </a:p>
        </p:txBody>
      </p:sp>
      <p:sp>
        <p:nvSpPr>
          <p:cNvPr id="6" name="Slide Number Placeholder 4"/>
          <p:cNvSpPr>
            <a:spLocks noGrp="1"/>
          </p:cNvSpPr>
          <p:nvPr>
            <p:ph type="sldNum" sz="quarter" idx="12"/>
          </p:nvPr>
        </p:nvSpPr>
        <p:spPr/>
        <p:txBody>
          <a:bodyPr/>
          <a:lstStyle/>
          <a:p>
            <a:pPr lvl="3"/>
            <a:r>
              <a:rPr lang="en-US"/>
              <a:t>Network Measurement  Page </a:t>
            </a:r>
            <a:fld id="{ADC48EB7-947E-423D-867F-F81583A962FD}" type="slidenum">
              <a:rPr lang="en-US"/>
              <a:pPr lvl="3"/>
              <a:t>73</a:t>
            </a:fld>
            <a:endParaRPr lang="en-US"/>
          </a:p>
        </p:txBody>
      </p:sp>
      <p:sp>
        <p:nvSpPr>
          <p:cNvPr id="74754" name="Rectangle 2"/>
          <p:cNvSpPr>
            <a:spLocks noGrp="1" noChangeArrowheads="1"/>
          </p:cNvSpPr>
          <p:nvPr>
            <p:ph type="title"/>
          </p:nvPr>
        </p:nvSpPr>
        <p:spPr>
          <a:noFill/>
          <a:ln/>
        </p:spPr>
        <p:txBody>
          <a:bodyPr/>
          <a:lstStyle/>
          <a:p>
            <a:r>
              <a:rPr lang="en-US" sz="3200"/>
              <a:t>Performance of Server Location Scheme</a:t>
            </a:r>
          </a:p>
        </p:txBody>
      </p:sp>
      <p:pic>
        <p:nvPicPr>
          <p:cNvPr id="74755"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150" y="1773238"/>
            <a:ext cx="8756650" cy="125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2"/>
          <p:cNvSpPr>
            <a:spLocks noGrp="1"/>
          </p:cNvSpPr>
          <p:nvPr>
            <p:ph type="dt" sz="half" idx="10"/>
          </p:nvPr>
        </p:nvSpPr>
        <p:spPr/>
        <p:txBody>
          <a:bodyPr/>
          <a:lstStyle/>
          <a:p>
            <a:fld id="{22998824-4D67-452A-ADF6-4D293AF09049}" type="datetime1">
              <a:rPr lang="en-US"/>
              <a:pPr/>
              <a:t>4/2/2012</a:t>
            </a:fld>
            <a:endParaRPr lang="en-US"/>
          </a:p>
        </p:txBody>
      </p:sp>
      <p:sp>
        <p:nvSpPr>
          <p:cNvPr id="11" name="Footer Placeholder 3"/>
          <p:cNvSpPr>
            <a:spLocks noGrp="1"/>
          </p:cNvSpPr>
          <p:nvPr>
            <p:ph type="ftr" sz="quarter" idx="11"/>
          </p:nvPr>
        </p:nvSpPr>
        <p:spPr/>
        <p:txBody>
          <a:bodyPr/>
          <a:lstStyle/>
          <a:p>
            <a:r>
              <a:rPr lang="en-US"/>
              <a:t>C. Edward Chow</a:t>
            </a:r>
          </a:p>
        </p:txBody>
      </p:sp>
      <p:sp>
        <p:nvSpPr>
          <p:cNvPr id="12" name="Slide Number Placeholder 4"/>
          <p:cNvSpPr>
            <a:spLocks noGrp="1"/>
          </p:cNvSpPr>
          <p:nvPr>
            <p:ph type="sldNum" sz="quarter" idx="12"/>
          </p:nvPr>
        </p:nvSpPr>
        <p:spPr/>
        <p:txBody>
          <a:bodyPr/>
          <a:lstStyle/>
          <a:p>
            <a:pPr lvl="3"/>
            <a:r>
              <a:rPr lang="en-US"/>
              <a:t>Network Measurement  Page </a:t>
            </a:r>
            <a:fld id="{45280DD4-8BE0-40EF-A57F-44B9F7516979}" type="slidenum">
              <a:rPr lang="en-US"/>
              <a:pPr lvl="3"/>
              <a:t>74</a:t>
            </a:fld>
            <a:endParaRPr lang="en-US"/>
          </a:p>
        </p:txBody>
      </p:sp>
      <p:sp>
        <p:nvSpPr>
          <p:cNvPr id="75778" name="Rectangle 2"/>
          <p:cNvSpPr>
            <a:spLocks noGrp="1" noChangeArrowheads="1"/>
          </p:cNvSpPr>
          <p:nvPr>
            <p:ph type="title"/>
          </p:nvPr>
        </p:nvSpPr>
        <p:spPr>
          <a:noFill/>
          <a:ln/>
        </p:spPr>
        <p:txBody>
          <a:bodyPr/>
          <a:lstStyle/>
          <a:p>
            <a:r>
              <a:rPr lang="en-US"/>
              <a:t>Response Time Varying with Push and Probe Frequency</a:t>
            </a:r>
          </a:p>
        </p:txBody>
      </p:sp>
      <p:pic>
        <p:nvPicPr>
          <p:cNvPr id="75779"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488" y="254000"/>
            <a:ext cx="8639175" cy="602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5780" name="Line 4"/>
          <p:cNvSpPr>
            <a:spLocks noChangeShapeType="1"/>
          </p:cNvSpPr>
          <p:nvPr/>
        </p:nvSpPr>
        <p:spPr bwMode="auto">
          <a:xfrm flipH="1">
            <a:off x="1166813" y="4294188"/>
            <a:ext cx="7518400" cy="0"/>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781" name="Rectangle 5"/>
          <p:cNvSpPr>
            <a:spLocks noChangeArrowheads="1"/>
          </p:cNvSpPr>
          <p:nvPr/>
        </p:nvSpPr>
        <p:spPr bwMode="auto">
          <a:xfrm>
            <a:off x="1912938" y="1790700"/>
            <a:ext cx="2724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Server push twice/min</a:t>
            </a:r>
          </a:p>
          <a:p>
            <a:r>
              <a:rPr lang="en-US"/>
              <a:t>Client Probe once/6min</a:t>
            </a:r>
          </a:p>
        </p:txBody>
      </p:sp>
      <p:sp>
        <p:nvSpPr>
          <p:cNvPr id="75782" name="Line 6"/>
          <p:cNvSpPr>
            <a:spLocks noChangeShapeType="1"/>
          </p:cNvSpPr>
          <p:nvPr/>
        </p:nvSpPr>
        <p:spPr bwMode="auto">
          <a:xfrm flipH="1">
            <a:off x="2508250" y="2390775"/>
            <a:ext cx="822325" cy="1687513"/>
          </a:xfrm>
          <a:prstGeom prst="line">
            <a:avLst/>
          </a:prstGeom>
          <a:noFill/>
          <a:ln w="25400">
            <a:solidFill>
              <a:schemeClr val="hlink"/>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5783" name="Rectangle 7"/>
          <p:cNvSpPr>
            <a:spLocks noChangeArrowheads="1"/>
          </p:cNvSpPr>
          <p:nvPr/>
        </p:nvSpPr>
        <p:spPr bwMode="auto">
          <a:xfrm>
            <a:off x="4724400" y="1892300"/>
            <a:ext cx="50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chemeClr val="bg1"/>
                </a:solidFill>
              </a:rPr>
              <a:t>vs.</a:t>
            </a:r>
          </a:p>
        </p:txBody>
      </p:sp>
      <p:sp>
        <p:nvSpPr>
          <p:cNvPr id="75784" name="Rectangle 8"/>
          <p:cNvSpPr>
            <a:spLocks noChangeArrowheads="1"/>
          </p:cNvSpPr>
          <p:nvPr/>
        </p:nvSpPr>
        <p:spPr bwMode="auto">
          <a:xfrm>
            <a:off x="5389563" y="1806575"/>
            <a:ext cx="29543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rgbClr val="009900"/>
                </a:solidFill>
              </a:rPr>
              <a:t>Server push 12 times/min</a:t>
            </a:r>
          </a:p>
          <a:p>
            <a:r>
              <a:rPr lang="en-US">
                <a:solidFill>
                  <a:srgbClr val="009900"/>
                </a:solidFill>
              </a:rPr>
              <a:t>Client probe once/10min</a:t>
            </a:r>
          </a:p>
        </p:txBody>
      </p:sp>
      <p:sp>
        <p:nvSpPr>
          <p:cNvPr id="75785" name="Line 9"/>
          <p:cNvSpPr>
            <a:spLocks noChangeShapeType="1"/>
          </p:cNvSpPr>
          <p:nvPr/>
        </p:nvSpPr>
        <p:spPr bwMode="auto">
          <a:xfrm>
            <a:off x="6967538" y="2433638"/>
            <a:ext cx="1298575" cy="1860550"/>
          </a:xfrm>
          <a:prstGeom prst="line">
            <a:avLst/>
          </a:prstGeom>
          <a:noFill/>
          <a:ln w="25400">
            <a:solidFill>
              <a:srgbClr val="009900"/>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70559F2-672A-4CAC-94A0-438E9D13A791}"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17B3BFBD-C201-4992-8713-B4177AB2B665}" type="slidenum">
              <a:rPr lang="en-US"/>
              <a:pPr lvl="3"/>
              <a:t>75</a:t>
            </a:fld>
            <a:endParaRPr lang="en-US"/>
          </a:p>
        </p:txBody>
      </p:sp>
      <p:sp>
        <p:nvSpPr>
          <p:cNvPr id="76802" name="Rectangle 2"/>
          <p:cNvSpPr>
            <a:spLocks noGrp="1" noChangeArrowheads="1"/>
          </p:cNvSpPr>
          <p:nvPr>
            <p:ph type="title"/>
          </p:nvPr>
        </p:nvSpPr>
        <p:spPr>
          <a:noFill/>
          <a:ln/>
        </p:spPr>
        <p:txBody>
          <a:bodyPr/>
          <a:lstStyle/>
          <a:p>
            <a:r>
              <a:rPr lang="en-US"/>
              <a:t>Dynamic Server Selection vs.</a:t>
            </a:r>
            <a:br>
              <a:rPr lang="en-US"/>
            </a:br>
            <a:r>
              <a:rPr lang="en-US">
                <a:solidFill>
                  <a:srgbClr val="009900"/>
                </a:solidFill>
              </a:rPr>
              <a:t>Load Balancing in Servers</a:t>
            </a:r>
          </a:p>
        </p:txBody>
      </p:sp>
      <p:sp>
        <p:nvSpPr>
          <p:cNvPr id="76803" name="Rectangle 3"/>
          <p:cNvSpPr>
            <a:spLocks noGrp="1" noChangeArrowheads="1"/>
          </p:cNvSpPr>
          <p:nvPr>
            <p:ph type="body" idx="1"/>
          </p:nvPr>
        </p:nvSpPr>
        <p:spPr>
          <a:noFill/>
          <a:ln/>
        </p:spPr>
        <p:txBody>
          <a:bodyPr/>
          <a:lstStyle/>
          <a:p>
            <a:r>
              <a:rPr lang="en-US"/>
              <a:t>In Fei et al’s work, after every client chooses the lightest server, it becomes the heavy loaded server.</a:t>
            </a:r>
          </a:p>
          <a:p>
            <a:r>
              <a:rPr lang="en-US"/>
              <a:t>Next round, every client swings to next lightest server and results in oscillation in server selection.</a:t>
            </a:r>
          </a:p>
          <a:p>
            <a:r>
              <a:rPr lang="en-US"/>
              <a:t>How to damp the oscillation:</a:t>
            </a:r>
          </a:p>
          <a:p>
            <a:pPr lvl="1"/>
            <a:r>
              <a:rPr lang="en-US"/>
              <a:t>Anycast resolvers return a set of good servers</a:t>
            </a:r>
          </a:p>
          <a:p>
            <a:pPr lvl="1"/>
            <a:r>
              <a:rPr lang="en-US"/>
              <a:t>A threshold is used to add/delete good server set</a:t>
            </a:r>
          </a:p>
          <a:p>
            <a:r>
              <a:rPr lang="en-US">
                <a:solidFill>
                  <a:schemeClr val="tx2"/>
                </a:solidFill>
              </a:rPr>
              <a:t>User response time</a:t>
            </a:r>
            <a:r>
              <a:rPr lang="en-US"/>
              <a:t> vs. </a:t>
            </a:r>
            <a:r>
              <a:rPr lang="en-US">
                <a:solidFill>
                  <a:srgbClr val="009900"/>
                </a:solidFill>
              </a:rPr>
              <a:t>System throughput</a:t>
            </a:r>
            <a:r>
              <a:rPr lang="en-US"/>
              <a:t/>
            </a:r>
            <a:br>
              <a:rPr lang="en-US"/>
            </a:br>
            <a:r>
              <a:rPr lang="en-US">
                <a:solidFill>
                  <a:schemeClr val="tx2"/>
                </a:solidFill>
              </a:rPr>
              <a:t>Dynamic server</a:t>
            </a:r>
            <a:r>
              <a:rPr lang="en-US"/>
              <a:t>                 </a:t>
            </a:r>
            <a:r>
              <a:rPr lang="en-US">
                <a:solidFill>
                  <a:srgbClr val="009900"/>
                </a:solidFill>
              </a:rPr>
              <a:t>Load Balancing</a:t>
            </a:r>
            <a:r>
              <a:rPr lang="en-US"/>
              <a:t/>
            </a:r>
            <a:br>
              <a:rPr lang="en-US"/>
            </a:br>
            <a:r>
              <a:rPr lang="en-US"/>
              <a:t>    </a:t>
            </a:r>
            <a:r>
              <a:rPr lang="en-US">
                <a:solidFill>
                  <a:schemeClr val="tx2"/>
                </a:solidFill>
              </a:rPr>
              <a:t>selection</a:t>
            </a:r>
            <a:r>
              <a:rPr lang="en-US"/>
              <a:t>                            </a:t>
            </a:r>
            <a:r>
              <a:rPr lang="en-US">
                <a:solidFill>
                  <a:srgbClr val="009900"/>
                </a:solidFill>
              </a:rPr>
              <a:t>in Servers</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Date Placeholder 3"/>
          <p:cNvSpPr>
            <a:spLocks noGrp="1"/>
          </p:cNvSpPr>
          <p:nvPr>
            <p:ph type="dt" sz="half" idx="10"/>
          </p:nvPr>
        </p:nvSpPr>
        <p:spPr/>
        <p:txBody>
          <a:bodyPr/>
          <a:lstStyle/>
          <a:p>
            <a:fld id="{C3FCD8EB-AFB0-413B-BC67-1466AA1DBB67}" type="datetime1">
              <a:rPr lang="en-US"/>
              <a:pPr/>
              <a:t>4/2/2012</a:t>
            </a:fld>
            <a:endParaRPr lang="en-US"/>
          </a:p>
        </p:txBody>
      </p:sp>
      <p:sp>
        <p:nvSpPr>
          <p:cNvPr id="62" name="Footer Placeholder 4"/>
          <p:cNvSpPr>
            <a:spLocks noGrp="1"/>
          </p:cNvSpPr>
          <p:nvPr>
            <p:ph type="ftr" sz="quarter" idx="11"/>
          </p:nvPr>
        </p:nvSpPr>
        <p:spPr/>
        <p:txBody>
          <a:bodyPr/>
          <a:lstStyle/>
          <a:p>
            <a:r>
              <a:rPr lang="en-US"/>
              <a:t>C. Edward Chow</a:t>
            </a:r>
          </a:p>
        </p:txBody>
      </p:sp>
      <p:sp>
        <p:nvSpPr>
          <p:cNvPr id="63" name="Slide Number Placeholder 5"/>
          <p:cNvSpPr>
            <a:spLocks noGrp="1"/>
          </p:cNvSpPr>
          <p:nvPr>
            <p:ph type="sldNum" sz="quarter" idx="12"/>
          </p:nvPr>
        </p:nvSpPr>
        <p:spPr/>
        <p:txBody>
          <a:bodyPr/>
          <a:lstStyle/>
          <a:p>
            <a:pPr lvl="3"/>
            <a:r>
              <a:rPr lang="en-US"/>
              <a:t>Network Measurement  Page </a:t>
            </a:r>
            <a:fld id="{4DFF2551-4B32-4AE8-8DB6-8D6D085DC2F1}" type="slidenum">
              <a:rPr lang="en-US"/>
              <a:pPr lvl="3"/>
              <a:t>76</a:t>
            </a:fld>
            <a:endParaRPr lang="en-US"/>
          </a:p>
        </p:txBody>
      </p:sp>
      <p:sp>
        <p:nvSpPr>
          <p:cNvPr id="77826" name="Rectangle 2"/>
          <p:cNvSpPr>
            <a:spLocks noChangeArrowheads="1"/>
          </p:cNvSpPr>
          <p:nvPr/>
        </p:nvSpPr>
        <p:spPr bwMode="auto">
          <a:xfrm>
            <a:off x="835025" y="1439863"/>
            <a:ext cx="1560513" cy="28448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27" name="Rectangle 3"/>
          <p:cNvSpPr>
            <a:spLocks noChangeArrowheads="1"/>
          </p:cNvSpPr>
          <p:nvPr/>
        </p:nvSpPr>
        <p:spPr bwMode="auto">
          <a:xfrm>
            <a:off x="682625" y="1530350"/>
            <a:ext cx="1560513" cy="28448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28" name="Rectangle 4"/>
          <p:cNvSpPr>
            <a:spLocks noGrp="1" noChangeArrowheads="1"/>
          </p:cNvSpPr>
          <p:nvPr>
            <p:ph type="title"/>
          </p:nvPr>
        </p:nvSpPr>
        <p:spPr>
          <a:noFill/>
          <a:ln/>
        </p:spPr>
        <p:txBody>
          <a:bodyPr/>
          <a:lstStyle/>
          <a:p>
            <a:r>
              <a:rPr lang="en-US" sz="3600"/>
              <a:t>WAN Load Balancing Architecture</a:t>
            </a:r>
          </a:p>
        </p:txBody>
      </p:sp>
      <p:grpSp>
        <p:nvGrpSpPr>
          <p:cNvPr id="77837" name="Group 13"/>
          <p:cNvGrpSpPr>
            <a:grpSpLocks/>
          </p:cNvGrpSpPr>
          <p:nvPr/>
        </p:nvGrpSpPr>
        <p:grpSpPr bwMode="auto">
          <a:xfrm>
            <a:off x="547688" y="1631950"/>
            <a:ext cx="1584325" cy="2844800"/>
            <a:chOff x="345" y="1028"/>
            <a:chExt cx="998" cy="1792"/>
          </a:xfrm>
        </p:grpSpPr>
        <p:sp>
          <p:nvSpPr>
            <p:cNvPr id="77829" name="Rectangle 5"/>
            <p:cNvSpPr>
              <a:spLocks noChangeArrowheads="1"/>
            </p:cNvSpPr>
            <p:nvPr/>
          </p:nvSpPr>
          <p:spPr bwMode="auto">
            <a:xfrm>
              <a:off x="345" y="1028"/>
              <a:ext cx="998" cy="1792"/>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77832" name="Group 8"/>
            <p:cNvGrpSpPr>
              <a:grpSpLocks/>
            </p:cNvGrpSpPr>
            <p:nvPr/>
          </p:nvGrpSpPr>
          <p:grpSpPr bwMode="auto">
            <a:xfrm>
              <a:off x="463" y="1254"/>
              <a:ext cx="753" cy="440"/>
              <a:chOff x="463" y="1254"/>
              <a:chExt cx="753" cy="440"/>
            </a:xfrm>
          </p:grpSpPr>
          <p:sp>
            <p:nvSpPr>
              <p:cNvPr id="77830" name="Oval 6"/>
              <p:cNvSpPr>
                <a:spLocks noChangeArrowheads="1"/>
              </p:cNvSpPr>
              <p:nvPr/>
            </p:nvSpPr>
            <p:spPr bwMode="auto">
              <a:xfrm>
                <a:off x="463" y="1260"/>
                <a:ext cx="753" cy="434"/>
              </a:xfrm>
              <a:prstGeom prst="ellipse">
                <a:avLst/>
              </a:prstGeom>
              <a:solidFill>
                <a:schemeClr val="accent2"/>
              </a:solidFill>
              <a:ln w="25400">
                <a:solidFill>
                  <a:srgbClr val="00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31" name="Rectangle 7"/>
              <p:cNvSpPr>
                <a:spLocks noChangeArrowheads="1"/>
              </p:cNvSpPr>
              <p:nvPr/>
            </p:nvSpPr>
            <p:spPr bwMode="auto">
              <a:xfrm>
                <a:off x="510" y="1254"/>
                <a:ext cx="66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Content</a:t>
                </a:r>
              </a:p>
              <a:p>
                <a:r>
                  <a:rPr lang="en-US"/>
                  <a:t>Server</a:t>
                </a:r>
              </a:p>
            </p:txBody>
          </p:sp>
        </p:grpSp>
        <p:grpSp>
          <p:nvGrpSpPr>
            <p:cNvPr id="77835" name="Group 11"/>
            <p:cNvGrpSpPr>
              <a:grpSpLocks/>
            </p:cNvGrpSpPr>
            <p:nvPr/>
          </p:nvGrpSpPr>
          <p:grpSpPr bwMode="auto">
            <a:xfrm>
              <a:off x="497" y="2170"/>
              <a:ext cx="754" cy="440"/>
              <a:chOff x="497" y="2170"/>
              <a:chExt cx="754" cy="440"/>
            </a:xfrm>
          </p:grpSpPr>
          <p:sp>
            <p:nvSpPr>
              <p:cNvPr id="77833" name="Oval 9"/>
              <p:cNvSpPr>
                <a:spLocks noChangeArrowheads="1"/>
              </p:cNvSpPr>
              <p:nvPr/>
            </p:nvSpPr>
            <p:spPr bwMode="auto">
              <a:xfrm>
                <a:off x="497" y="2176"/>
                <a:ext cx="754" cy="434"/>
              </a:xfrm>
              <a:prstGeom prst="ellipse">
                <a:avLst/>
              </a:prstGeom>
              <a:solidFill>
                <a:schemeClr val="accent2"/>
              </a:solidFill>
              <a:ln w="25400">
                <a:solidFill>
                  <a:srgbClr val="00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34" name="Rectangle 10"/>
              <p:cNvSpPr>
                <a:spLocks noChangeArrowheads="1"/>
              </p:cNvSpPr>
              <p:nvPr/>
            </p:nvSpPr>
            <p:spPr bwMode="auto">
              <a:xfrm>
                <a:off x="532" y="2170"/>
                <a:ext cx="68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Push</a:t>
                </a:r>
              </a:p>
              <a:p>
                <a:r>
                  <a:rPr lang="en-US"/>
                  <a:t>Daemon</a:t>
                </a:r>
              </a:p>
            </p:txBody>
          </p:sp>
        </p:grpSp>
        <p:sp>
          <p:nvSpPr>
            <p:cNvPr id="77836" name="Line 12"/>
            <p:cNvSpPr>
              <a:spLocks noChangeShapeType="1"/>
            </p:cNvSpPr>
            <p:nvPr/>
          </p:nvSpPr>
          <p:spPr bwMode="auto">
            <a:xfrm>
              <a:off x="836" y="1704"/>
              <a:ext cx="0" cy="471"/>
            </a:xfrm>
            <a:prstGeom prst="line">
              <a:avLst/>
            </a:prstGeom>
            <a:noFill/>
            <a:ln w="25400">
              <a:solidFill>
                <a:schemeClr val="bg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7838" name="Rectangle 14"/>
          <p:cNvSpPr>
            <a:spLocks noChangeArrowheads="1"/>
          </p:cNvSpPr>
          <p:nvPr/>
        </p:nvSpPr>
        <p:spPr bwMode="auto">
          <a:xfrm>
            <a:off x="481013" y="2628900"/>
            <a:ext cx="1581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chemeClr val="bg1"/>
                </a:solidFill>
              </a:rPr>
              <a:t>Performance</a:t>
            </a:r>
          </a:p>
          <a:p>
            <a:r>
              <a:rPr lang="en-US">
                <a:solidFill>
                  <a:schemeClr val="bg1"/>
                </a:solidFill>
              </a:rPr>
              <a:t>Update</a:t>
            </a:r>
          </a:p>
        </p:txBody>
      </p:sp>
      <p:sp>
        <p:nvSpPr>
          <p:cNvPr id="77839" name="Rectangle 15"/>
          <p:cNvSpPr>
            <a:spLocks noChangeArrowheads="1"/>
          </p:cNvSpPr>
          <p:nvPr/>
        </p:nvSpPr>
        <p:spPr bwMode="auto">
          <a:xfrm>
            <a:off x="546100" y="1660525"/>
            <a:ext cx="1530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LBed Server</a:t>
            </a:r>
          </a:p>
        </p:txBody>
      </p:sp>
      <p:grpSp>
        <p:nvGrpSpPr>
          <p:cNvPr id="77850" name="Group 26"/>
          <p:cNvGrpSpPr>
            <a:grpSpLocks/>
          </p:cNvGrpSpPr>
          <p:nvPr/>
        </p:nvGrpSpPr>
        <p:grpSpPr bwMode="auto">
          <a:xfrm>
            <a:off x="4194175" y="1639888"/>
            <a:ext cx="1584325" cy="2844800"/>
            <a:chOff x="2642" y="1033"/>
            <a:chExt cx="998" cy="1792"/>
          </a:xfrm>
        </p:grpSpPr>
        <p:sp>
          <p:nvSpPr>
            <p:cNvPr id="77840" name="Rectangle 16"/>
            <p:cNvSpPr>
              <a:spLocks noChangeArrowheads="1"/>
            </p:cNvSpPr>
            <p:nvPr/>
          </p:nvSpPr>
          <p:spPr bwMode="auto">
            <a:xfrm>
              <a:off x="2642" y="1033"/>
              <a:ext cx="998" cy="1792"/>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77843" name="Group 19"/>
            <p:cNvGrpSpPr>
              <a:grpSpLocks/>
            </p:cNvGrpSpPr>
            <p:nvPr/>
          </p:nvGrpSpPr>
          <p:grpSpPr bwMode="auto">
            <a:xfrm>
              <a:off x="2760" y="1259"/>
              <a:ext cx="754" cy="440"/>
              <a:chOff x="2760" y="1259"/>
              <a:chExt cx="754" cy="440"/>
            </a:xfrm>
          </p:grpSpPr>
          <p:sp>
            <p:nvSpPr>
              <p:cNvPr id="77841" name="Oval 17"/>
              <p:cNvSpPr>
                <a:spLocks noChangeArrowheads="1"/>
              </p:cNvSpPr>
              <p:nvPr/>
            </p:nvSpPr>
            <p:spPr bwMode="auto">
              <a:xfrm>
                <a:off x="2760" y="1265"/>
                <a:ext cx="754" cy="434"/>
              </a:xfrm>
              <a:prstGeom prst="ellipse">
                <a:avLst/>
              </a:prstGeom>
              <a:solidFill>
                <a:schemeClr val="accent2"/>
              </a:solidFill>
              <a:ln w="25400">
                <a:solidFill>
                  <a:srgbClr val="00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42" name="Rectangle 18"/>
              <p:cNvSpPr>
                <a:spLocks noChangeArrowheads="1"/>
              </p:cNvSpPr>
              <p:nvPr/>
            </p:nvSpPr>
            <p:spPr bwMode="auto">
              <a:xfrm>
                <a:off x="2875" y="1259"/>
                <a:ext cx="52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Probe</a:t>
                </a:r>
              </a:p>
              <a:p>
                <a:r>
                  <a:rPr lang="en-US"/>
                  <a:t>Client</a:t>
                </a:r>
              </a:p>
            </p:txBody>
          </p:sp>
        </p:grpSp>
        <p:grpSp>
          <p:nvGrpSpPr>
            <p:cNvPr id="77846" name="Group 22"/>
            <p:cNvGrpSpPr>
              <a:grpSpLocks/>
            </p:cNvGrpSpPr>
            <p:nvPr/>
          </p:nvGrpSpPr>
          <p:grpSpPr bwMode="auto">
            <a:xfrm>
              <a:off x="2676" y="2174"/>
              <a:ext cx="940" cy="440"/>
              <a:chOff x="2676" y="2174"/>
              <a:chExt cx="940" cy="440"/>
            </a:xfrm>
          </p:grpSpPr>
          <p:sp>
            <p:nvSpPr>
              <p:cNvPr id="77844" name="Oval 20"/>
              <p:cNvSpPr>
                <a:spLocks noChangeArrowheads="1"/>
              </p:cNvSpPr>
              <p:nvPr/>
            </p:nvSpPr>
            <p:spPr bwMode="auto">
              <a:xfrm>
                <a:off x="2715" y="2180"/>
                <a:ext cx="862" cy="434"/>
              </a:xfrm>
              <a:prstGeom prst="ellipse">
                <a:avLst/>
              </a:prstGeom>
              <a:solidFill>
                <a:schemeClr val="accent2"/>
              </a:solidFill>
              <a:ln w="25400">
                <a:solidFill>
                  <a:srgbClr val="00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45" name="Rectangle 21"/>
              <p:cNvSpPr>
                <a:spLocks noChangeArrowheads="1"/>
              </p:cNvSpPr>
              <p:nvPr/>
            </p:nvSpPr>
            <p:spPr bwMode="auto">
              <a:xfrm>
                <a:off x="2676" y="2174"/>
                <a:ext cx="94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LB</a:t>
                </a:r>
              </a:p>
              <a:p>
                <a:r>
                  <a:rPr lang="en-US"/>
                  <a:t>Coordinator</a:t>
                </a:r>
              </a:p>
            </p:txBody>
          </p:sp>
        </p:grpSp>
        <p:sp>
          <p:nvSpPr>
            <p:cNvPr id="77847" name="Line 23"/>
            <p:cNvSpPr>
              <a:spLocks noChangeShapeType="1"/>
            </p:cNvSpPr>
            <p:nvPr/>
          </p:nvSpPr>
          <p:spPr bwMode="auto">
            <a:xfrm>
              <a:off x="3134" y="1709"/>
              <a:ext cx="0" cy="471"/>
            </a:xfrm>
            <a:prstGeom prst="line">
              <a:avLst/>
            </a:prstGeom>
            <a:noFill/>
            <a:ln w="25400">
              <a:solidFill>
                <a:schemeClr val="bg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48" name="Rectangle 24"/>
            <p:cNvSpPr>
              <a:spLocks noChangeArrowheads="1"/>
            </p:cNvSpPr>
            <p:nvPr/>
          </p:nvSpPr>
          <p:spPr bwMode="auto">
            <a:xfrm>
              <a:off x="2796" y="1661"/>
              <a:ext cx="60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chemeClr val="bg1"/>
                  </a:solidFill>
                </a:rPr>
                <a:t>Probe</a:t>
              </a:r>
            </a:p>
            <a:p>
              <a:r>
                <a:rPr lang="en-US">
                  <a:solidFill>
                    <a:schemeClr val="bg1"/>
                  </a:solidFill>
                </a:rPr>
                <a:t>Update</a:t>
              </a:r>
            </a:p>
          </p:txBody>
        </p:sp>
        <p:sp>
          <p:nvSpPr>
            <p:cNvPr id="77849" name="Rectangle 25"/>
            <p:cNvSpPr>
              <a:spLocks noChangeArrowheads="1"/>
            </p:cNvSpPr>
            <p:nvPr/>
          </p:nvSpPr>
          <p:spPr bwMode="auto">
            <a:xfrm>
              <a:off x="2743" y="1033"/>
              <a:ext cx="7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LB Agent</a:t>
              </a:r>
            </a:p>
          </p:txBody>
        </p:sp>
      </p:grpSp>
      <p:sp>
        <p:nvSpPr>
          <p:cNvPr id="77851" name="Rectangle 27"/>
          <p:cNvSpPr>
            <a:spLocks noChangeArrowheads="1"/>
          </p:cNvSpPr>
          <p:nvPr/>
        </p:nvSpPr>
        <p:spPr bwMode="auto">
          <a:xfrm>
            <a:off x="2395538" y="1965325"/>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endParaRPr lang="en-US" sz="2400" b="0">
              <a:solidFill>
                <a:schemeClr val="tx1"/>
              </a:solidFill>
              <a:latin typeface="Times New Roman" charset="0"/>
            </a:endParaRPr>
          </a:p>
        </p:txBody>
      </p:sp>
      <p:sp>
        <p:nvSpPr>
          <p:cNvPr id="77852" name="Line 28"/>
          <p:cNvSpPr>
            <a:spLocks noChangeShapeType="1"/>
          </p:cNvSpPr>
          <p:nvPr/>
        </p:nvSpPr>
        <p:spPr bwMode="auto">
          <a:xfrm>
            <a:off x="1931988" y="2347913"/>
            <a:ext cx="2430462" cy="0"/>
          </a:xfrm>
          <a:prstGeom prst="line">
            <a:avLst/>
          </a:prstGeom>
          <a:noFill/>
          <a:ln w="25400">
            <a:solidFill>
              <a:schemeClr val="accent2"/>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53" name="Rectangle 29"/>
          <p:cNvSpPr>
            <a:spLocks noChangeArrowheads="1"/>
          </p:cNvSpPr>
          <p:nvPr/>
        </p:nvSpPr>
        <p:spPr bwMode="auto">
          <a:xfrm>
            <a:off x="2636838" y="1965325"/>
            <a:ext cx="958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chemeClr val="accent2"/>
                </a:solidFill>
              </a:rPr>
              <a:t>Probes</a:t>
            </a:r>
          </a:p>
        </p:txBody>
      </p:sp>
      <p:grpSp>
        <p:nvGrpSpPr>
          <p:cNvPr id="77857" name="Group 33"/>
          <p:cNvGrpSpPr>
            <a:grpSpLocks/>
          </p:cNvGrpSpPr>
          <p:nvPr/>
        </p:nvGrpSpPr>
        <p:grpSpPr bwMode="auto">
          <a:xfrm>
            <a:off x="4073525" y="5110163"/>
            <a:ext cx="1752600" cy="1098550"/>
            <a:chOff x="2566" y="3219"/>
            <a:chExt cx="1104" cy="692"/>
          </a:xfrm>
        </p:grpSpPr>
        <p:sp>
          <p:nvSpPr>
            <p:cNvPr id="77854" name="Rectangle 30"/>
            <p:cNvSpPr>
              <a:spLocks noChangeArrowheads="1"/>
            </p:cNvSpPr>
            <p:nvPr/>
          </p:nvSpPr>
          <p:spPr bwMode="auto">
            <a:xfrm>
              <a:off x="2566" y="3219"/>
              <a:ext cx="1104" cy="692"/>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55" name="Oval 31"/>
            <p:cNvSpPr>
              <a:spLocks noChangeArrowheads="1"/>
            </p:cNvSpPr>
            <p:nvPr/>
          </p:nvSpPr>
          <p:spPr bwMode="auto">
            <a:xfrm>
              <a:off x="2675" y="3350"/>
              <a:ext cx="906" cy="472"/>
            </a:xfrm>
            <a:prstGeom prst="ellipse">
              <a:avLst/>
            </a:prstGeom>
            <a:solidFill>
              <a:schemeClr val="accent2"/>
            </a:solidFill>
            <a:ln w="25400">
              <a:solidFill>
                <a:srgbClr val="00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56" name="Rectangle 32"/>
            <p:cNvSpPr>
              <a:spLocks noChangeArrowheads="1"/>
            </p:cNvSpPr>
            <p:nvPr/>
          </p:nvSpPr>
          <p:spPr bwMode="auto">
            <a:xfrm>
              <a:off x="2869" y="3407"/>
              <a:ext cx="51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LB</a:t>
              </a:r>
            </a:p>
            <a:p>
              <a:r>
                <a:rPr lang="en-US"/>
                <a:t>Client</a:t>
              </a:r>
            </a:p>
          </p:txBody>
        </p:sp>
      </p:grpSp>
      <p:grpSp>
        <p:nvGrpSpPr>
          <p:cNvPr id="77860" name="Group 36"/>
          <p:cNvGrpSpPr>
            <a:grpSpLocks/>
          </p:cNvGrpSpPr>
          <p:nvPr/>
        </p:nvGrpSpPr>
        <p:grpSpPr bwMode="auto">
          <a:xfrm>
            <a:off x="4008438" y="4137025"/>
            <a:ext cx="2000250" cy="1152525"/>
            <a:chOff x="2525" y="2606"/>
            <a:chExt cx="1260" cy="726"/>
          </a:xfrm>
        </p:grpSpPr>
        <p:sp>
          <p:nvSpPr>
            <p:cNvPr id="77858" name="Line 34"/>
            <p:cNvSpPr>
              <a:spLocks noChangeShapeType="1"/>
            </p:cNvSpPr>
            <p:nvPr/>
          </p:nvSpPr>
          <p:spPr bwMode="auto">
            <a:xfrm flipH="1" flipV="1">
              <a:off x="3158" y="2606"/>
              <a:ext cx="3" cy="726"/>
            </a:xfrm>
            <a:prstGeom prst="line">
              <a:avLst/>
            </a:prstGeom>
            <a:noFill/>
            <a:ln w="25400">
              <a:solidFill>
                <a:schemeClr val="folHlink"/>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59" name="Rectangle 35"/>
            <p:cNvSpPr>
              <a:spLocks noChangeArrowheads="1"/>
            </p:cNvSpPr>
            <p:nvPr/>
          </p:nvSpPr>
          <p:spPr bwMode="auto">
            <a:xfrm>
              <a:off x="2525" y="2828"/>
              <a:ext cx="126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rgbClr val="009900"/>
                  </a:solidFill>
                </a:rPr>
                <a:t>LB</a:t>
              </a:r>
            </a:p>
            <a:p>
              <a:r>
                <a:rPr lang="en-US">
                  <a:solidFill>
                    <a:srgbClr val="009900"/>
                  </a:solidFill>
                </a:rPr>
                <a:t>Query/Response</a:t>
              </a:r>
            </a:p>
          </p:txBody>
        </p:sp>
      </p:grpSp>
      <p:sp>
        <p:nvSpPr>
          <p:cNvPr id="77861" name="Line 37"/>
          <p:cNvSpPr>
            <a:spLocks noChangeShapeType="1"/>
          </p:cNvSpPr>
          <p:nvPr/>
        </p:nvSpPr>
        <p:spPr bwMode="auto">
          <a:xfrm>
            <a:off x="1878013" y="2528888"/>
            <a:ext cx="2390775" cy="3035300"/>
          </a:xfrm>
          <a:prstGeom prst="line">
            <a:avLst/>
          </a:prstGeom>
          <a:noFill/>
          <a:ln w="25400">
            <a:solidFill>
              <a:schemeClr val="tx2"/>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62" name="Rectangle 38"/>
          <p:cNvSpPr>
            <a:spLocks noChangeArrowheads="1"/>
          </p:cNvSpPr>
          <p:nvPr/>
        </p:nvSpPr>
        <p:spPr bwMode="auto">
          <a:xfrm>
            <a:off x="2147888" y="4678363"/>
            <a:ext cx="15319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chemeClr val="tx2"/>
                </a:solidFill>
              </a:rPr>
              <a:t>client/server</a:t>
            </a:r>
          </a:p>
          <a:p>
            <a:r>
              <a:rPr lang="en-US">
                <a:solidFill>
                  <a:schemeClr val="tx2"/>
                </a:solidFill>
              </a:rPr>
              <a:t>comm.</a:t>
            </a:r>
          </a:p>
        </p:txBody>
      </p:sp>
      <p:sp>
        <p:nvSpPr>
          <p:cNvPr id="77863" name="Line 39"/>
          <p:cNvSpPr>
            <a:spLocks noChangeShapeType="1"/>
          </p:cNvSpPr>
          <p:nvPr/>
        </p:nvSpPr>
        <p:spPr bwMode="auto">
          <a:xfrm>
            <a:off x="1976438" y="3754438"/>
            <a:ext cx="2430462" cy="0"/>
          </a:xfrm>
          <a:prstGeom prst="line">
            <a:avLst/>
          </a:prstGeom>
          <a:noFill/>
          <a:ln w="25400">
            <a:solidFill>
              <a:schemeClr val="hlink"/>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64" name="Rectangle 40"/>
          <p:cNvSpPr>
            <a:spLocks noChangeArrowheads="1"/>
          </p:cNvSpPr>
          <p:nvPr/>
        </p:nvSpPr>
        <p:spPr bwMode="auto">
          <a:xfrm>
            <a:off x="2408238" y="3114675"/>
            <a:ext cx="17732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Server Pushes</a:t>
            </a:r>
          </a:p>
          <a:p>
            <a:r>
              <a:rPr lang="en-US"/>
              <a:t>(multicast)</a:t>
            </a:r>
          </a:p>
        </p:txBody>
      </p:sp>
      <p:grpSp>
        <p:nvGrpSpPr>
          <p:cNvPr id="77868" name="Group 44"/>
          <p:cNvGrpSpPr>
            <a:grpSpLocks/>
          </p:cNvGrpSpPr>
          <p:nvPr/>
        </p:nvGrpSpPr>
        <p:grpSpPr bwMode="auto">
          <a:xfrm>
            <a:off x="6853238" y="5160963"/>
            <a:ext cx="1752600" cy="1098550"/>
            <a:chOff x="4317" y="3251"/>
            <a:chExt cx="1104" cy="692"/>
          </a:xfrm>
        </p:grpSpPr>
        <p:sp>
          <p:nvSpPr>
            <p:cNvPr id="77865" name="Rectangle 41"/>
            <p:cNvSpPr>
              <a:spLocks noChangeArrowheads="1"/>
            </p:cNvSpPr>
            <p:nvPr/>
          </p:nvSpPr>
          <p:spPr bwMode="auto">
            <a:xfrm>
              <a:off x="4317" y="3251"/>
              <a:ext cx="1104" cy="692"/>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66" name="Oval 42"/>
            <p:cNvSpPr>
              <a:spLocks noChangeArrowheads="1"/>
            </p:cNvSpPr>
            <p:nvPr/>
          </p:nvSpPr>
          <p:spPr bwMode="auto">
            <a:xfrm>
              <a:off x="4426" y="3382"/>
              <a:ext cx="906" cy="472"/>
            </a:xfrm>
            <a:prstGeom prst="ellipse">
              <a:avLst/>
            </a:prstGeom>
            <a:solidFill>
              <a:schemeClr val="accent2"/>
            </a:solidFill>
            <a:ln w="25400">
              <a:solidFill>
                <a:srgbClr val="00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67" name="Rectangle 43"/>
            <p:cNvSpPr>
              <a:spLocks noChangeArrowheads="1"/>
            </p:cNvSpPr>
            <p:nvPr/>
          </p:nvSpPr>
          <p:spPr bwMode="auto">
            <a:xfrm>
              <a:off x="4620" y="3439"/>
              <a:ext cx="51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LB</a:t>
              </a:r>
            </a:p>
            <a:p>
              <a:r>
                <a:rPr lang="en-US"/>
                <a:t>Client</a:t>
              </a:r>
            </a:p>
          </p:txBody>
        </p:sp>
      </p:grpSp>
      <p:grpSp>
        <p:nvGrpSpPr>
          <p:cNvPr id="77871" name="Group 47"/>
          <p:cNvGrpSpPr>
            <a:grpSpLocks/>
          </p:cNvGrpSpPr>
          <p:nvPr/>
        </p:nvGrpSpPr>
        <p:grpSpPr bwMode="auto">
          <a:xfrm>
            <a:off x="6743700" y="4159250"/>
            <a:ext cx="2000250" cy="1152525"/>
            <a:chOff x="4248" y="2620"/>
            <a:chExt cx="1260" cy="726"/>
          </a:xfrm>
        </p:grpSpPr>
        <p:sp>
          <p:nvSpPr>
            <p:cNvPr id="77869" name="Line 45"/>
            <p:cNvSpPr>
              <a:spLocks noChangeShapeType="1"/>
            </p:cNvSpPr>
            <p:nvPr/>
          </p:nvSpPr>
          <p:spPr bwMode="auto">
            <a:xfrm flipH="1" flipV="1">
              <a:off x="4881" y="2620"/>
              <a:ext cx="3" cy="726"/>
            </a:xfrm>
            <a:prstGeom prst="line">
              <a:avLst/>
            </a:prstGeom>
            <a:noFill/>
            <a:ln w="25400">
              <a:solidFill>
                <a:schemeClr val="folHlink"/>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70" name="Rectangle 46"/>
            <p:cNvSpPr>
              <a:spLocks noChangeArrowheads="1"/>
            </p:cNvSpPr>
            <p:nvPr/>
          </p:nvSpPr>
          <p:spPr bwMode="auto">
            <a:xfrm>
              <a:off x="4248" y="2842"/>
              <a:ext cx="126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rgbClr val="009900"/>
                  </a:solidFill>
                </a:rPr>
                <a:t>LB</a:t>
              </a:r>
            </a:p>
            <a:p>
              <a:r>
                <a:rPr lang="en-US">
                  <a:solidFill>
                    <a:srgbClr val="009900"/>
                  </a:solidFill>
                </a:rPr>
                <a:t>Query/Response</a:t>
              </a:r>
            </a:p>
          </p:txBody>
        </p:sp>
      </p:grpSp>
      <p:grpSp>
        <p:nvGrpSpPr>
          <p:cNvPr id="77882" name="Group 58"/>
          <p:cNvGrpSpPr>
            <a:grpSpLocks/>
          </p:cNvGrpSpPr>
          <p:nvPr/>
        </p:nvGrpSpPr>
        <p:grpSpPr bwMode="auto">
          <a:xfrm>
            <a:off x="6956425" y="1662113"/>
            <a:ext cx="1584325" cy="2844800"/>
            <a:chOff x="4382" y="1047"/>
            <a:chExt cx="998" cy="1792"/>
          </a:xfrm>
        </p:grpSpPr>
        <p:sp>
          <p:nvSpPr>
            <p:cNvPr id="77872" name="Rectangle 48"/>
            <p:cNvSpPr>
              <a:spLocks noChangeArrowheads="1"/>
            </p:cNvSpPr>
            <p:nvPr/>
          </p:nvSpPr>
          <p:spPr bwMode="auto">
            <a:xfrm>
              <a:off x="4382" y="1047"/>
              <a:ext cx="998" cy="1792"/>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77875" name="Group 51"/>
            <p:cNvGrpSpPr>
              <a:grpSpLocks/>
            </p:cNvGrpSpPr>
            <p:nvPr/>
          </p:nvGrpSpPr>
          <p:grpSpPr bwMode="auto">
            <a:xfrm>
              <a:off x="4500" y="1273"/>
              <a:ext cx="754" cy="440"/>
              <a:chOff x="4500" y="1273"/>
              <a:chExt cx="754" cy="440"/>
            </a:xfrm>
          </p:grpSpPr>
          <p:sp>
            <p:nvSpPr>
              <p:cNvPr id="77873" name="Oval 49"/>
              <p:cNvSpPr>
                <a:spLocks noChangeArrowheads="1"/>
              </p:cNvSpPr>
              <p:nvPr/>
            </p:nvSpPr>
            <p:spPr bwMode="auto">
              <a:xfrm>
                <a:off x="4500" y="1279"/>
                <a:ext cx="754" cy="434"/>
              </a:xfrm>
              <a:prstGeom prst="ellipse">
                <a:avLst/>
              </a:prstGeom>
              <a:solidFill>
                <a:schemeClr val="accent2"/>
              </a:solidFill>
              <a:ln w="25400">
                <a:solidFill>
                  <a:srgbClr val="00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74" name="Rectangle 50"/>
              <p:cNvSpPr>
                <a:spLocks noChangeArrowheads="1"/>
              </p:cNvSpPr>
              <p:nvPr/>
            </p:nvSpPr>
            <p:spPr bwMode="auto">
              <a:xfrm>
                <a:off x="4615" y="1273"/>
                <a:ext cx="52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Probe</a:t>
                </a:r>
              </a:p>
              <a:p>
                <a:r>
                  <a:rPr lang="en-US"/>
                  <a:t>Client</a:t>
                </a:r>
              </a:p>
            </p:txBody>
          </p:sp>
        </p:grpSp>
        <p:grpSp>
          <p:nvGrpSpPr>
            <p:cNvPr id="77878" name="Group 54"/>
            <p:cNvGrpSpPr>
              <a:grpSpLocks/>
            </p:cNvGrpSpPr>
            <p:nvPr/>
          </p:nvGrpSpPr>
          <p:grpSpPr bwMode="auto">
            <a:xfrm>
              <a:off x="4416" y="2188"/>
              <a:ext cx="940" cy="440"/>
              <a:chOff x="4416" y="2188"/>
              <a:chExt cx="940" cy="440"/>
            </a:xfrm>
          </p:grpSpPr>
          <p:sp>
            <p:nvSpPr>
              <p:cNvPr id="77876" name="Oval 52"/>
              <p:cNvSpPr>
                <a:spLocks noChangeArrowheads="1"/>
              </p:cNvSpPr>
              <p:nvPr/>
            </p:nvSpPr>
            <p:spPr bwMode="auto">
              <a:xfrm>
                <a:off x="4455" y="2194"/>
                <a:ext cx="862" cy="434"/>
              </a:xfrm>
              <a:prstGeom prst="ellipse">
                <a:avLst/>
              </a:prstGeom>
              <a:solidFill>
                <a:schemeClr val="accent2"/>
              </a:solidFill>
              <a:ln w="25400">
                <a:solidFill>
                  <a:srgbClr val="00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77" name="Rectangle 53"/>
              <p:cNvSpPr>
                <a:spLocks noChangeArrowheads="1"/>
              </p:cNvSpPr>
              <p:nvPr/>
            </p:nvSpPr>
            <p:spPr bwMode="auto">
              <a:xfrm>
                <a:off x="4416" y="2188"/>
                <a:ext cx="94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LB</a:t>
                </a:r>
              </a:p>
              <a:p>
                <a:r>
                  <a:rPr lang="en-US"/>
                  <a:t>Coordinator</a:t>
                </a:r>
              </a:p>
            </p:txBody>
          </p:sp>
        </p:grpSp>
        <p:sp>
          <p:nvSpPr>
            <p:cNvPr id="77879" name="Line 55"/>
            <p:cNvSpPr>
              <a:spLocks noChangeShapeType="1"/>
            </p:cNvSpPr>
            <p:nvPr/>
          </p:nvSpPr>
          <p:spPr bwMode="auto">
            <a:xfrm>
              <a:off x="4874" y="1723"/>
              <a:ext cx="0" cy="471"/>
            </a:xfrm>
            <a:prstGeom prst="line">
              <a:avLst/>
            </a:prstGeom>
            <a:noFill/>
            <a:ln w="25400">
              <a:solidFill>
                <a:schemeClr val="bg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80" name="Rectangle 56"/>
            <p:cNvSpPr>
              <a:spLocks noChangeArrowheads="1"/>
            </p:cNvSpPr>
            <p:nvPr/>
          </p:nvSpPr>
          <p:spPr bwMode="auto">
            <a:xfrm>
              <a:off x="4536" y="1675"/>
              <a:ext cx="60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chemeClr val="bg1"/>
                  </a:solidFill>
                </a:rPr>
                <a:t>Probe</a:t>
              </a:r>
            </a:p>
            <a:p>
              <a:r>
                <a:rPr lang="en-US">
                  <a:solidFill>
                    <a:schemeClr val="bg1"/>
                  </a:solidFill>
                </a:rPr>
                <a:t>Update</a:t>
              </a:r>
            </a:p>
          </p:txBody>
        </p:sp>
        <p:sp>
          <p:nvSpPr>
            <p:cNvPr id="77881" name="Rectangle 57"/>
            <p:cNvSpPr>
              <a:spLocks noChangeArrowheads="1"/>
            </p:cNvSpPr>
            <p:nvPr/>
          </p:nvSpPr>
          <p:spPr bwMode="auto">
            <a:xfrm>
              <a:off x="4483" y="1047"/>
              <a:ext cx="7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LB Agent</a:t>
              </a:r>
            </a:p>
          </p:txBody>
        </p:sp>
      </p:grpSp>
      <p:sp>
        <p:nvSpPr>
          <p:cNvPr id="77883" name="Line 59"/>
          <p:cNvSpPr>
            <a:spLocks noChangeShapeType="1"/>
          </p:cNvSpPr>
          <p:nvPr/>
        </p:nvSpPr>
        <p:spPr bwMode="auto">
          <a:xfrm>
            <a:off x="5683250" y="3803650"/>
            <a:ext cx="1400175" cy="0"/>
          </a:xfrm>
          <a:prstGeom prst="line">
            <a:avLst/>
          </a:prstGeom>
          <a:noFill/>
          <a:ln w="25400">
            <a:solidFill>
              <a:schemeClr val="tx1"/>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84" name="Rectangle 60"/>
          <p:cNvSpPr>
            <a:spLocks noChangeArrowheads="1"/>
          </p:cNvSpPr>
          <p:nvPr/>
        </p:nvSpPr>
        <p:spPr bwMode="auto">
          <a:xfrm>
            <a:off x="5805488" y="3494088"/>
            <a:ext cx="111125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solidFill>
                  <a:schemeClr val="tx1"/>
                </a:solidFill>
              </a:rPr>
              <a:t>LB</a:t>
            </a:r>
            <a:br>
              <a:rPr lang="en-US">
                <a:solidFill>
                  <a:schemeClr val="tx1"/>
                </a:solidFill>
              </a:rPr>
            </a:br>
            <a:r>
              <a:rPr lang="en-US">
                <a:solidFill>
                  <a:schemeClr val="tx1"/>
                </a:solidFill>
              </a:rPr>
              <a:t>Coord.</a:t>
            </a:r>
          </a:p>
          <a:p>
            <a:r>
              <a:rPr lang="en-US">
                <a:solidFill>
                  <a:schemeClr val="tx1"/>
                </a:solidFill>
              </a:rPr>
              <a:t>Protocol</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BF1FCAD-3C53-4B8F-9C1A-ABF481656083}"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B2A02EE5-BF6D-45A3-A5A0-4A74D3B056D4}" type="slidenum">
              <a:rPr lang="en-US"/>
              <a:pPr lvl="3"/>
              <a:t>77</a:t>
            </a:fld>
            <a:endParaRPr lang="en-US"/>
          </a:p>
        </p:txBody>
      </p:sp>
      <p:sp>
        <p:nvSpPr>
          <p:cNvPr id="78850" name="Rectangle 2"/>
          <p:cNvSpPr>
            <a:spLocks noGrp="1" noChangeArrowheads="1"/>
          </p:cNvSpPr>
          <p:nvPr>
            <p:ph type="title"/>
          </p:nvPr>
        </p:nvSpPr>
        <p:spPr>
          <a:noFill/>
          <a:ln/>
        </p:spPr>
        <p:txBody>
          <a:bodyPr/>
          <a:lstStyle/>
          <a:p>
            <a:r>
              <a:rPr lang="en-US"/>
              <a:t>Summary</a:t>
            </a:r>
          </a:p>
        </p:txBody>
      </p:sp>
      <p:sp>
        <p:nvSpPr>
          <p:cNvPr id="78851" name="Rectangle 3"/>
          <p:cNvSpPr>
            <a:spLocks noGrp="1" noChangeArrowheads="1"/>
          </p:cNvSpPr>
          <p:nvPr>
            <p:ph type="body" idx="1"/>
          </p:nvPr>
        </p:nvSpPr>
        <p:spPr>
          <a:noFill/>
          <a:ln/>
        </p:spPr>
        <p:txBody>
          <a:bodyPr/>
          <a:lstStyle/>
          <a:p>
            <a:r>
              <a:rPr lang="en-US"/>
              <a:t>Presented Why, What, When, and How of Internet Network Measurement.</a:t>
            </a:r>
          </a:p>
          <a:p>
            <a:r>
              <a:rPr lang="en-US"/>
              <a:t>Discussed Important Existing/New Tools and Techniques</a:t>
            </a:r>
          </a:p>
          <a:p>
            <a:r>
              <a:rPr lang="en-US"/>
              <a:t>Showed how to use these tools/techniques.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C7D7FC-5F9F-4474-AA2D-CBF3EE777EBD}" type="datetime1">
              <a:rPr lang="en-US"/>
              <a:pPr/>
              <a:t>4/2/2012</a:t>
            </a:fld>
            <a:endParaRPr lang="en-US"/>
          </a:p>
        </p:txBody>
      </p:sp>
      <p:sp>
        <p:nvSpPr>
          <p:cNvPr id="5" name="Footer Placeholder 4"/>
          <p:cNvSpPr>
            <a:spLocks noGrp="1"/>
          </p:cNvSpPr>
          <p:nvPr>
            <p:ph type="ftr" sz="quarter" idx="11"/>
          </p:nvPr>
        </p:nvSpPr>
        <p:spPr/>
        <p:txBody>
          <a:bodyPr/>
          <a:lstStyle/>
          <a:p>
            <a:r>
              <a:rPr lang="en-US"/>
              <a:t>C. Edward Chow</a:t>
            </a:r>
          </a:p>
        </p:txBody>
      </p:sp>
      <p:sp>
        <p:nvSpPr>
          <p:cNvPr id="6" name="Slide Number Placeholder 5"/>
          <p:cNvSpPr>
            <a:spLocks noGrp="1"/>
          </p:cNvSpPr>
          <p:nvPr>
            <p:ph type="sldNum" sz="quarter" idx="12"/>
          </p:nvPr>
        </p:nvSpPr>
        <p:spPr/>
        <p:txBody>
          <a:bodyPr/>
          <a:lstStyle/>
          <a:p>
            <a:pPr lvl="3"/>
            <a:r>
              <a:rPr lang="en-US"/>
              <a:t>Network Measurement  Page </a:t>
            </a:r>
            <a:fld id="{13295789-2F45-4236-8DDD-787CA3033153}" type="slidenum">
              <a:rPr lang="en-US"/>
              <a:pPr lvl="3"/>
              <a:t>8</a:t>
            </a:fld>
            <a:endParaRPr lang="en-US"/>
          </a:p>
        </p:txBody>
      </p:sp>
      <p:sp>
        <p:nvSpPr>
          <p:cNvPr id="11266" name="Rectangle 2"/>
          <p:cNvSpPr>
            <a:spLocks noGrp="1" noChangeArrowheads="1"/>
          </p:cNvSpPr>
          <p:nvPr>
            <p:ph type="title"/>
          </p:nvPr>
        </p:nvSpPr>
        <p:spPr>
          <a:noFill/>
          <a:ln/>
        </p:spPr>
        <p:txBody>
          <a:bodyPr/>
          <a:lstStyle/>
          <a:p>
            <a:r>
              <a:rPr lang="en-US"/>
              <a:t>What to Measure?</a:t>
            </a:r>
          </a:p>
        </p:txBody>
      </p:sp>
      <p:sp>
        <p:nvSpPr>
          <p:cNvPr id="11267" name="Rectangle 3"/>
          <p:cNvSpPr>
            <a:spLocks noGrp="1" noChangeArrowheads="1"/>
          </p:cNvSpPr>
          <p:nvPr>
            <p:ph type="body" idx="1"/>
          </p:nvPr>
        </p:nvSpPr>
        <p:spPr>
          <a:noFill/>
          <a:ln/>
        </p:spPr>
        <p:txBody>
          <a:bodyPr/>
          <a:lstStyle/>
          <a:p>
            <a:r>
              <a:rPr lang="en-US"/>
              <a:t>Performance of  network systems involves</a:t>
            </a:r>
          </a:p>
          <a:p>
            <a:pPr lvl="1"/>
            <a:r>
              <a:rPr lang="en-US"/>
              <a:t>server performance </a:t>
            </a:r>
          </a:p>
          <a:p>
            <a:pPr lvl="1"/>
            <a:r>
              <a:rPr lang="en-US">
                <a:solidFill>
                  <a:schemeClr val="tx2"/>
                </a:solidFill>
              </a:rPr>
              <a:t>network path performance</a:t>
            </a:r>
            <a:endParaRPr lang="en-US"/>
          </a:p>
          <a:p>
            <a:pPr lvl="1"/>
            <a:r>
              <a:rPr lang="en-US"/>
              <a:t>client performance</a:t>
            </a:r>
          </a:p>
          <a:p>
            <a:r>
              <a:rPr lang="en-US"/>
              <a:t>Reachability</a:t>
            </a:r>
          </a:p>
          <a:p>
            <a:r>
              <a:rPr lang="en-US"/>
              <a:t>Packet Delay (One way or round trip?)</a:t>
            </a:r>
          </a:p>
          <a:p>
            <a:r>
              <a:rPr lang="en-US"/>
              <a:t>Hop count</a:t>
            </a:r>
          </a:p>
          <a:p>
            <a:r>
              <a:rPr lang="en-US"/>
              <a:t>Available bandwidth (uni-directional or bi-directional?)</a:t>
            </a:r>
          </a:p>
          <a:p>
            <a:r>
              <a:rPr lang="en-US"/>
              <a:t>Bottleneck bandwidth</a:t>
            </a:r>
          </a:p>
          <a:p>
            <a:r>
              <a:rPr lang="en-US"/>
              <a:t>Packet Loss Rate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Date Placeholder 3"/>
          <p:cNvSpPr>
            <a:spLocks noGrp="1"/>
          </p:cNvSpPr>
          <p:nvPr>
            <p:ph type="dt" sz="half" idx="10"/>
          </p:nvPr>
        </p:nvSpPr>
        <p:spPr/>
        <p:txBody>
          <a:bodyPr/>
          <a:lstStyle/>
          <a:p>
            <a:fld id="{39C26A22-6B02-4DEE-82C2-800B2F9D9380}" type="datetime1">
              <a:rPr lang="en-US"/>
              <a:pPr/>
              <a:t>4/2/2012</a:t>
            </a:fld>
            <a:endParaRPr lang="en-US"/>
          </a:p>
        </p:txBody>
      </p:sp>
      <p:sp>
        <p:nvSpPr>
          <p:cNvPr id="28" name="Footer Placeholder 4"/>
          <p:cNvSpPr>
            <a:spLocks noGrp="1"/>
          </p:cNvSpPr>
          <p:nvPr>
            <p:ph type="ftr" sz="quarter" idx="11"/>
          </p:nvPr>
        </p:nvSpPr>
        <p:spPr/>
        <p:txBody>
          <a:bodyPr/>
          <a:lstStyle/>
          <a:p>
            <a:r>
              <a:rPr lang="en-US"/>
              <a:t>C. Edward Chow</a:t>
            </a:r>
          </a:p>
        </p:txBody>
      </p:sp>
      <p:sp>
        <p:nvSpPr>
          <p:cNvPr id="29" name="Slide Number Placeholder 5"/>
          <p:cNvSpPr>
            <a:spLocks noGrp="1"/>
          </p:cNvSpPr>
          <p:nvPr>
            <p:ph type="sldNum" sz="quarter" idx="12"/>
          </p:nvPr>
        </p:nvSpPr>
        <p:spPr/>
        <p:txBody>
          <a:bodyPr/>
          <a:lstStyle/>
          <a:p>
            <a:pPr lvl="3"/>
            <a:r>
              <a:rPr lang="en-US"/>
              <a:t>Network Measurement  Page </a:t>
            </a:r>
            <a:fld id="{640553D6-FC04-47C5-AFAE-F7D844A1AE1E}" type="slidenum">
              <a:rPr lang="en-US"/>
              <a:pPr lvl="3"/>
              <a:t>9</a:t>
            </a:fld>
            <a:endParaRPr lang="en-US"/>
          </a:p>
        </p:txBody>
      </p:sp>
      <p:sp>
        <p:nvSpPr>
          <p:cNvPr id="12290" name="Rectangle 2"/>
          <p:cNvSpPr>
            <a:spLocks noGrp="1" noChangeArrowheads="1"/>
          </p:cNvSpPr>
          <p:nvPr>
            <p:ph type="title"/>
          </p:nvPr>
        </p:nvSpPr>
        <p:spPr>
          <a:noFill/>
          <a:ln/>
        </p:spPr>
        <p:txBody>
          <a:bodyPr/>
          <a:lstStyle/>
          <a:p>
            <a:r>
              <a:rPr lang="en-US"/>
              <a:t>Measure Round Trip Delay</a:t>
            </a:r>
          </a:p>
        </p:txBody>
      </p:sp>
      <p:sp>
        <p:nvSpPr>
          <p:cNvPr id="12291" name="Rectangle 3"/>
          <p:cNvSpPr>
            <a:spLocks noGrp="1" noChangeArrowheads="1"/>
          </p:cNvSpPr>
          <p:nvPr>
            <p:ph type="body" idx="1"/>
          </p:nvPr>
        </p:nvSpPr>
        <p:spPr>
          <a:xfrm>
            <a:off x="685800" y="1981200"/>
            <a:ext cx="8027988" cy="3857625"/>
          </a:xfrm>
          <a:noFill/>
          <a:ln/>
        </p:spPr>
        <p:txBody>
          <a:bodyPr/>
          <a:lstStyle/>
          <a:p>
            <a:r>
              <a:rPr lang="en-US"/>
              <a:t>Ping can be used to measure the reachability and round trip delay.</a:t>
            </a:r>
          </a:p>
          <a:p>
            <a:r>
              <a:rPr lang="en-US"/>
              <a:t>Sender sends ICMP echo request  (Type=8) msg to the receiver with sending timestamp in data field.</a:t>
            </a:r>
          </a:p>
          <a:p>
            <a:r>
              <a:rPr lang="en-US"/>
              <a:t>Receiver replies with ICMP echo reply (Type=0) msg.</a:t>
            </a:r>
          </a:p>
          <a:p>
            <a:r>
              <a:rPr lang="en-US"/>
              <a:t>Round trip delay = arrival time - sending_timestamp</a:t>
            </a:r>
          </a:p>
          <a:p>
            <a:r>
              <a:rPr lang="en-US" sz="1800" b="1" i="1"/>
              <a:t>64 bytes from 128.198.66.37: icmp_seq=0 ttl=30 time=331.5 ms</a:t>
            </a:r>
            <a:br>
              <a:rPr lang="en-US" sz="1800" b="1" i="1"/>
            </a:br>
            <a:r>
              <a:rPr lang="en-US" sz="1800" b="1" i="1"/>
              <a:t>13 packets transmitted, 12 packets received, 7% packet loss</a:t>
            </a:r>
            <a:br>
              <a:rPr lang="en-US" sz="1800" b="1" i="1"/>
            </a:br>
            <a:r>
              <a:rPr lang="en-US" sz="1800" b="1" i="1"/>
              <a:t>round-trip min/avg/max = 241.9/260.7/331.5 ms</a:t>
            </a:r>
          </a:p>
        </p:txBody>
      </p:sp>
      <p:sp>
        <p:nvSpPr>
          <p:cNvPr id="12292" name="Rectangle 4"/>
          <p:cNvSpPr>
            <a:spLocks noChangeArrowheads="1"/>
          </p:cNvSpPr>
          <p:nvPr/>
        </p:nvSpPr>
        <p:spPr bwMode="auto">
          <a:xfrm>
            <a:off x="768350" y="5383213"/>
            <a:ext cx="7910513" cy="823912"/>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295" name="Group 7"/>
          <p:cNvGrpSpPr>
            <a:grpSpLocks/>
          </p:cNvGrpSpPr>
          <p:nvPr/>
        </p:nvGrpSpPr>
        <p:grpSpPr bwMode="auto">
          <a:xfrm>
            <a:off x="696913" y="5376863"/>
            <a:ext cx="1085850" cy="923925"/>
            <a:chOff x="439" y="3387"/>
            <a:chExt cx="684" cy="582"/>
          </a:xfrm>
        </p:grpSpPr>
        <p:sp>
          <p:nvSpPr>
            <p:cNvPr id="12293" name="Line 5"/>
            <p:cNvSpPr>
              <a:spLocks noChangeShapeType="1"/>
            </p:cNvSpPr>
            <p:nvPr/>
          </p:nvSpPr>
          <p:spPr bwMode="auto">
            <a:xfrm>
              <a:off x="1080" y="3387"/>
              <a:ext cx="0" cy="509"/>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4" name="Rectangle 6"/>
            <p:cNvSpPr>
              <a:spLocks noChangeArrowheads="1"/>
            </p:cNvSpPr>
            <p:nvPr/>
          </p:nvSpPr>
          <p:spPr bwMode="auto">
            <a:xfrm>
              <a:off x="439" y="3392"/>
              <a:ext cx="684"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ethernet</a:t>
              </a:r>
            </a:p>
            <a:p>
              <a:r>
                <a:rPr lang="en-US"/>
                <a:t>header</a:t>
              </a:r>
            </a:p>
            <a:p>
              <a:r>
                <a:rPr lang="en-US"/>
                <a:t>14 B</a:t>
              </a:r>
            </a:p>
          </p:txBody>
        </p:sp>
      </p:grpSp>
      <p:grpSp>
        <p:nvGrpSpPr>
          <p:cNvPr id="12298" name="Group 10"/>
          <p:cNvGrpSpPr>
            <a:grpSpLocks/>
          </p:cNvGrpSpPr>
          <p:nvPr/>
        </p:nvGrpSpPr>
        <p:grpSpPr bwMode="auto">
          <a:xfrm>
            <a:off x="1981200" y="5370513"/>
            <a:ext cx="1233488" cy="923925"/>
            <a:chOff x="1248" y="3383"/>
            <a:chExt cx="777" cy="582"/>
          </a:xfrm>
        </p:grpSpPr>
        <p:sp>
          <p:nvSpPr>
            <p:cNvPr id="12296" name="Line 8"/>
            <p:cNvSpPr>
              <a:spLocks noChangeShapeType="1"/>
            </p:cNvSpPr>
            <p:nvPr/>
          </p:nvSpPr>
          <p:spPr bwMode="auto">
            <a:xfrm>
              <a:off x="2025" y="3383"/>
              <a:ext cx="0" cy="509"/>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7" name="Rectangle 9"/>
            <p:cNvSpPr>
              <a:spLocks noChangeArrowheads="1"/>
            </p:cNvSpPr>
            <p:nvPr/>
          </p:nvSpPr>
          <p:spPr bwMode="auto">
            <a:xfrm>
              <a:off x="1248" y="3388"/>
              <a:ext cx="588"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IP</a:t>
              </a:r>
            </a:p>
            <a:p>
              <a:r>
                <a:rPr lang="en-US"/>
                <a:t>header</a:t>
              </a:r>
            </a:p>
            <a:p>
              <a:r>
                <a:rPr lang="en-US"/>
                <a:t>20 B</a:t>
              </a:r>
            </a:p>
          </p:txBody>
        </p:sp>
      </p:grpSp>
      <p:grpSp>
        <p:nvGrpSpPr>
          <p:cNvPr id="12301" name="Group 13"/>
          <p:cNvGrpSpPr>
            <a:grpSpLocks/>
          </p:cNvGrpSpPr>
          <p:nvPr/>
        </p:nvGrpSpPr>
        <p:grpSpPr bwMode="auto">
          <a:xfrm>
            <a:off x="3679825" y="5378450"/>
            <a:ext cx="3013075" cy="923925"/>
            <a:chOff x="2318" y="3388"/>
            <a:chExt cx="1898" cy="582"/>
          </a:xfrm>
        </p:grpSpPr>
        <p:sp>
          <p:nvSpPr>
            <p:cNvPr id="12299" name="Line 11"/>
            <p:cNvSpPr>
              <a:spLocks noChangeShapeType="1"/>
            </p:cNvSpPr>
            <p:nvPr/>
          </p:nvSpPr>
          <p:spPr bwMode="auto">
            <a:xfrm>
              <a:off x="4216" y="3388"/>
              <a:ext cx="0" cy="509"/>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0" name="Rectangle 12"/>
            <p:cNvSpPr>
              <a:spLocks noChangeArrowheads="1"/>
            </p:cNvSpPr>
            <p:nvPr/>
          </p:nvSpPr>
          <p:spPr bwMode="auto">
            <a:xfrm>
              <a:off x="2318" y="3393"/>
              <a:ext cx="1252"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 </a:t>
              </a:r>
            </a:p>
            <a:p>
              <a:endParaRPr lang="en-US"/>
            </a:p>
            <a:p>
              <a:r>
                <a:rPr lang="en-US"/>
                <a:t>ICMP header 8 B</a:t>
              </a:r>
            </a:p>
          </p:txBody>
        </p:sp>
      </p:grpSp>
      <p:sp>
        <p:nvSpPr>
          <p:cNvPr id="12302" name="Rectangle 14"/>
          <p:cNvSpPr>
            <a:spLocks noChangeArrowheads="1"/>
          </p:cNvSpPr>
          <p:nvPr/>
        </p:nvSpPr>
        <p:spPr bwMode="auto">
          <a:xfrm>
            <a:off x="3189288" y="5370513"/>
            <a:ext cx="717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Type</a:t>
            </a:r>
          </a:p>
          <a:p>
            <a:r>
              <a:rPr lang="en-US"/>
              <a:t>1B</a:t>
            </a:r>
          </a:p>
        </p:txBody>
      </p:sp>
      <p:sp>
        <p:nvSpPr>
          <p:cNvPr id="12303" name="Line 15"/>
          <p:cNvSpPr>
            <a:spLocks noChangeShapeType="1"/>
          </p:cNvSpPr>
          <p:nvPr/>
        </p:nvSpPr>
        <p:spPr bwMode="auto">
          <a:xfrm>
            <a:off x="3894138" y="5391150"/>
            <a:ext cx="0" cy="50482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4" name="Rectangle 16"/>
          <p:cNvSpPr>
            <a:spLocks noChangeArrowheads="1"/>
          </p:cNvSpPr>
          <p:nvPr/>
        </p:nvSpPr>
        <p:spPr bwMode="auto">
          <a:xfrm>
            <a:off x="3898900" y="5384800"/>
            <a:ext cx="717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code</a:t>
            </a:r>
          </a:p>
          <a:p>
            <a:r>
              <a:rPr lang="en-US"/>
              <a:t>1B</a:t>
            </a:r>
          </a:p>
        </p:txBody>
      </p:sp>
      <p:sp>
        <p:nvSpPr>
          <p:cNvPr id="12305" name="Line 17"/>
          <p:cNvSpPr>
            <a:spLocks noChangeShapeType="1"/>
          </p:cNvSpPr>
          <p:nvPr/>
        </p:nvSpPr>
        <p:spPr bwMode="auto">
          <a:xfrm>
            <a:off x="4562475" y="5391150"/>
            <a:ext cx="0" cy="5619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6" name="Rectangle 18"/>
          <p:cNvSpPr>
            <a:spLocks noChangeArrowheads="1"/>
          </p:cNvSpPr>
          <p:nvPr/>
        </p:nvSpPr>
        <p:spPr bwMode="auto">
          <a:xfrm>
            <a:off x="4494213" y="5370513"/>
            <a:ext cx="1047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chksum</a:t>
            </a:r>
          </a:p>
          <a:p>
            <a:r>
              <a:rPr lang="en-US"/>
              <a:t>2B</a:t>
            </a:r>
          </a:p>
        </p:txBody>
      </p:sp>
      <p:sp>
        <p:nvSpPr>
          <p:cNvPr id="12307" name="Rectangle 19"/>
          <p:cNvSpPr>
            <a:spLocks noChangeArrowheads="1"/>
          </p:cNvSpPr>
          <p:nvPr/>
        </p:nvSpPr>
        <p:spPr bwMode="auto">
          <a:xfrm>
            <a:off x="5535613" y="5384800"/>
            <a:ext cx="476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ID</a:t>
            </a:r>
          </a:p>
          <a:p>
            <a:r>
              <a:rPr lang="en-US"/>
              <a:t>2B</a:t>
            </a:r>
          </a:p>
        </p:txBody>
      </p:sp>
      <p:sp>
        <p:nvSpPr>
          <p:cNvPr id="12308" name="Rectangle 20"/>
          <p:cNvSpPr>
            <a:spLocks noChangeArrowheads="1"/>
          </p:cNvSpPr>
          <p:nvPr/>
        </p:nvSpPr>
        <p:spPr bwMode="auto">
          <a:xfrm>
            <a:off x="5997575" y="5384800"/>
            <a:ext cx="730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Seq#</a:t>
            </a:r>
          </a:p>
          <a:p>
            <a:r>
              <a:rPr lang="en-US"/>
              <a:t>2B</a:t>
            </a:r>
          </a:p>
        </p:txBody>
      </p:sp>
      <p:sp>
        <p:nvSpPr>
          <p:cNvPr id="12309" name="Line 21"/>
          <p:cNvSpPr>
            <a:spLocks noChangeShapeType="1"/>
          </p:cNvSpPr>
          <p:nvPr/>
        </p:nvSpPr>
        <p:spPr bwMode="auto">
          <a:xfrm>
            <a:off x="5514975" y="5372100"/>
            <a:ext cx="0" cy="5619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10" name="Line 22"/>
          <p:cNvSpPr>
            <a:spLocks noChangeShapeType="1"/>
          </p:cNvSpPr>
          <p:nvPr/>
        </p:nvSpPr>
        <p:spPr bwMode="auto">
          <a:xfrm>
            <a:off x="6000750" y="5372100"/>
            <a:ext cx="0" cy="56197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11" name="Line 23"/>
          <p:cNvSpPr>
            <a:spLocks noChangeShapeType="1"/>
          </p:cNvSpPr>
          <p:nvPr/>
        </p:nvSpPr>
        <p:spPr bwMode="auto">
          <a:xfrm>
            <a:off x="3230563" y="5924550"/>
            <a:ext cx="34623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12" name="Rectangle 24"/>
          <p:cNvSpPr>
            <a:spLocks noChangeArrowheads="1"/>
          </p:cNvSpPr>
          <p:nvPr/>
        </p:nvSpPr>
        <p:spPr bwMode="auto">
          <a:xfrm>
            <a:off x="6648450" y="5889625"/>
            <a:ext cx="2051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ICMP option data</a:t>
            </a:r>
          </a:p>
        </p:txBody>
      </p:sp>
      <p:sp>
        <p:nvSpPr>
          <p:cNvPr id="12313" name="Line 25"/>
          <p:cNvSpPr>
            <a:spLocks noChangeShapeType="1"/>
          </p:cNvSpPr>
          <p:nvPr/>
        </p:nvSpPr>
        <p:spPr bwMode="auto">
          <a:xfrm>
            <a:off x="6692900" y="5924550"/>
            <a:ext cx="199231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14" name="Rectangle 26"/>
          <p:cNvSpPr>
            <a:spLocks noChangeArrowheads="1"/>
          </p:cNvSpPr>
          <p:nvPr/>
        </p:nvSpPr>
        <p:spPr bwMode="auto">
          <a:xfrm>
            <a:off x="6935788" y="5399088"/>
            <a:ext cx="13906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t>Timestamp</a:t>
            </a:r>
          </a:p>
          <a:p>
            <a:r>
              <a:rPr lang="en-US"/>
              <a:t>4B</a:t>
            </a:r>
          </a:p>
        </p:txBody>
      </p:sp>
    </p:spTree>
  </p:cSld>
  <p:clrMapOvr>
    <a:masterClrMapping/>
  </p:clrMapOvr>
</p:sld>
</file>

<file path=ppt/theme/theme1.xml><?xml version="1.0" encoding="utf-8"?>
<a:theme xmlns:a="http://schemas.openxmlformats.org/drawingml/2006/main" name="Blank Presentation">
  <a:themeElements>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hlink"/>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hlink"/>
            </a:solidFill>
            <a:effectLst/>
            <a:latin typeface="Arial"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C:\MSOffice\Templates\Blank Presentation.pot</Template>
  <TotalTime>3630</TotalTime>
  <Words>3323</Words>
  <Application>Microsoft Office PowerPoint</Application>
  <PresentationFormat>On-screen Show (4:3)</PresentationFormat>
  <Paragraphs>903</Paragraphs>
  <Slides>77</Slides>
  <Notes>77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77</vt:i4>
      </vt:variant>
    </vt:vector>
  </HeadingPairs>
  <TitlesOfParts>
    <vt:vector size="82" baseType="lpstr">
      <vt:lpstr>Times New Roman</vt:lpstr>
      <vt:lpstr>Arial</vt:lpstr>
      <vt:lpstr>Symbol</vt:lpstr>
      <vt:lpstr>Blank Presentation</vt:lpstr>
      <vt:lpstr>Document</vt:lpstr>
      <vt:lpstr>Network Measurement for  Wide-area Load Balancing  C. Edward Chow  </vt:lpstr>
      <vt:lpstr>Outline of the Talk</vt:lpstr>
      <vt:lpstr>Internet Environment </vt:lpstr>
      <vt:lpstr>Which one do I choose?</vt:lpstr>
      <vt:lpstr>Oops! I Forgot It Was Updated</vt:lpstr>
      <vt:lpstr>How much buffer I need for Internet[V|A]udio?</vt:lpstr>
      <vt:lpstr>Why Measure?</vt:lpstr>
      <vt:lpstr>What to Measure?</vt:lpstr>
      <vt:lpstr>Measure Round Trip Delay</vt:lpstr>
      <vt:lpstr>Measure Unidirectional Delay</vt:lpstr>
      <vt:lpstr>Examples: Assessing Unidirectional Latencies</vt:lpstr>
      <vt:lpstr>PowerPoint Presentation</vt:lpstr>
      <vt:lpstr>PowerPoint Presentation</vt:lpstr>
      <vt:lpstr>Difficulties and Anomalies in  Internet Network Measurement</vt:lpstr>
      <vt:lpstr>Clock Resolution/Synchronization</vt:lpstr>
      <vt:lpstr>Time Travel [Paxon97]</vt:lpstr>
      <vt:lpstr>Route Flattering</vt:lpstr>
      <vt:lpstr>Bottleneck Bandwidth Change [Paxon97] ISDN line</vt:lpstr>
      <vt:lpstr>Multichannel Effect</vt:lpstr>
      <vt:lpstr>Hourly Variation Ack Loss Rate North America [Paxon97]</vt:lpstr>
      <vt:lpstr>Hourly Variation Ack Loss Rate Europe</vt:lpstr>
      <vt:lpstr>Dealing with those problems</vt:lpstr>
      <vt:lpstr>Taxonomy of Internet Network Measurement Approaches</vt:lpstr>
      <vt:lpstr>Sender-Based vs. Receiver-Based</vt:lpstr>
      <vt:lpstr>Packet Pair vs. Packet Bunch</vt:lpstr>
      <vt:lpstr>Point-to-Point vs. Multipoint </vt:lpstr>
      <vt:lpstr>Passive Watch vs. Active Probe</vt:lpstr>
      <vt:lpstr>SPAND [UCB-CSD-97-967]</vt:lpstr>
      <vt:lpstr>Cooperative (Shared) vs. Isolated</vt:lpstr>
      <vt:lpstr>Layer of Protocol Used</vt:lpstr>
      <vt:lpstr>Measure Internet Link Speed</vt:lpstr>
      <vt:lpstr>Bprobe and Cprobe</vt:lpstr>
      <vt:lpstr>Packet Flow Through  a Bottleneck Link (Van Jacobson)</vt:lpstr>
      <vt:lpstr>Obstacles  and Solutions to  Measuring Base Bandwidth </vt:lpstr>
      <vt:lpstr>Obstacles: Competing Traffic</vt:lpstr>
      <vt:lpstr>Solution to Competing Traffic</vt:lpstr>
      <vt:lpstr>Obstacles and Solutions for Measuring Based Bandwidth</vt:lpstr>
      <vt:lpstr>Samples of Measurements</vt:lpstr>
      <vt:lpstr>Filtering Process</vt:lpstr>
      <vt:lpstr>Histogram of Bprobe Results</vt:lpstr>
      <vt:lpstr>Histogram of Bprobe Results</vt:lpstr>
      <vt:lpstr>Histogram of Bprobe Results</vt:lpstr>
      <vt:lpstr>Accuracy of Bprobe</vt:lpstr>
      <vt:lpstr>Bprobe* Test on Sni.net</vt:lpstr>
      <vt:lpstr>Bprobe* Exam on Sni.net</vt:lpstr>
      <vt:lpstr>Am I right?</vt:lpstr>
      <vt:lpstr>Bprobe* Test on 56kbps</vt:lpstr>
      <vt:lpstr>Bprobe* Test on T1 Line</vt:lpstr>
      <vt:lpstr>Cprobe</vt:lpstr>
      <vt:lpstr>Fractile Quantities of Cprobe’s Available Bandwidth Estimates*</vt:lpstr>
      <vt:lpstr>Cprobe* Test on T1 Link</vt:lpstr>
      <vt:lpstr>Predictive Ability of Cprobe </vt:lpstr>
      <vt:lpstr>Treno</vt:lpstr>
      <vt:lpstr>Example of Treno Results</vt:lpstr>
      <vt:lpstr>New Internet Measurement Techniques</vt:lpstr>
      <vt:lpstr>Jingsha’s Timegap Diverge Method</vt:lpstr>
      <vt:lpstr>ProbeSim: A Simulator for Evaluating Probing Method</vt:lpstr>
      <vt:lpstr>PowerPoint Presentation</vt:lpstr>
      <vt:lpstr>Preliminary Design of Uniprobe</vt:lpstr>
      <vt:lpstr>Important Internet Network Measurement Activities</vt:lpstr>
      <vt:lpstr>How to Use Internet network Measurement</vt:lpstr>
      <vt:lpstr>Dynamic Server Selection One candidate architecture</vt:lpstr>
      <vt:lpstr>Sonar</vt:lpstr>
      <vt:lpstr>Dynamic Server Selection using Bandwidth Probing</vt:lpstr>
      <vt:lpstr>Fetch Time vs. Document Size  of Server Selection Policies </vt:lpstr>
      <vt:lpstr>Simulation Results</vt:lpstr>
      <vt:lpstr>Results to be Concerned</vt:lpstr>
      <vt:lpstr>Results to be Concerned</vt:lpstr>
      <vt:lpstr>How to Use These Tools</vt:lpstr>
      <vt:lpstr>Novel Server Selection Technique Fei et al (Ammar) [GIT-CC-97-24]</vt:lpstr>
      <vt:lpstr>Application-layer Anycast Architecture</vt:lpstr>
      <vt:lpstr>Experimental Topology</vt:lpstr>
      <vt:lpstr>Performance of Server Location Scheme</vt:lpstr>
      <vt:lpstr>Response Time Varying with Push and Probe Frequency</vt:lpstr>
      <vt:lpstr>Dynamic Server Selection vs. Load Balancing in Servers</vt:lpstr>
      <vt:lpstr>WAN Load Balancing Architecture</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UTMOST</dc:title>
  <dc:creator>Authorized User</dc:creator>
  <cp:lastModifiedBy>Edward Chow</cp:lastModifiedBy>
  <cp:revision>86</cp:revision>
  <cp:lastPrinted>1997-11-14T07:27:54Z</cp:lastPrinted>
  <dcterms:created xsi:type="dcterms:W3CDTF">1995-06-17T23:31:02Z</dcterms:created>
  <dcterms:modified xsi:type="dcterms:W3CDTF">2012-04-02T23:50:33Z</dcterms:modified>
</cp:coreProperties>
</file>