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88" r:id="rId4"/>
    <p:sldId id="289" r:id="rId5"/>
    <p:sldId id="290" r:id="rId6"/>
    <p:sldId id="291" r:id="rId7"/>
    <p:sldId id="292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93" r:id="rId25"/>
    <p:sldId id="285" r:id="rId26"/>
    <p:sldId id="286" r:id="rId27"/>
    <p:sldId id="287" r:id="rId28"/>
  </p:sldIdLst>
  <p:sldSz cx="9144000" cy="6858000" type="screen4x3"/>
  <p:notesSz cx="7010400" cy="9296400"/>
  <p:custDataLst>
    <p:tags r:id="rId31"/>
  </p:custDataLst>
  <p:defaultTextStyle>
    <a:defPPr>
      <a:defRPr lang="en-US"/>
    </a:defPPr>
    <a:lvl1pPr algn="ctr" rtl="0" eaLnBrk="0" fontAlgn="base" hangingPunct="0">
      <a:lnSpc>
        <a:spcPct val="85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1pPr>
    <a:lvl2pPr marL="457200" algn="ctr" rtl="0" eaLnBrk="0" fontAlgn="base" hangingPunct="0">
      <a:lnSpc>
        <a:spcPct val="85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2pPr>
    <a:lvl3pPr marL="914400" algn="ctr" rtl="0" eaLnBrk="0" fontAlgn="base" hangingPunct="0">
      <a:lnSpc>
        <a:spcPct val="85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3pPr>
    <a:lvl4pPr marL="1371600" algn="ctr" rtl="0" eaLnBrk="0" fontAlgn="base" hangingPunct="0">
      <a:lnSpc>
        <a:spcPct val="85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4pPr>
    <a:lvl5pPr marL="1828800" algn="ctr" rtl="0" eaLnBrk="0" fontAlgn="base" hangingPunct="0">
      <a:lnSpc>
        <a:spcPct val="85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y Feil-Jacobs" initials="" lastIdx="1" clrIdx="0"/>
  <p:cmAuthor id="1" name="Miaenn Olander (Excell Data Corporation)" initials="" lastIdx="5" clrIdx="1"/>
  <p:cmAuthor id="2" name="daren" initials="" lastIdx="1" clrIdx="2"/>
  <p:cmAuthor id="3" name="maryfj" initials="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 useTimings="0">
    <p:present/>
    <p:sldAll/>
    <p:penClr>
      <a:srgbClr val="FF0000"/>
    </p:penClr>
  </p:showPr>
  <p:clrMru>
    <a:srgbClr val="04E4FC"/>
    <a:srgbClr val="FFFF00"/>
    <a:srgbClr val="08F81F"/>
    <a:srgbClr val="DDDDDD"/>
    <a:srgbClr val="EBFC10"/>
    <a:srgbClr val="777777"/>
    <a:srgbClr val="EAFC04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8677" autoAdjust="0"/>
    <p:restoredTop sz="80416" autoAdjust="0"/>
  </p:normalViewPr>
  <p:slideViewPr>
    <p:cSldViewPr snapToGrid="0">
      <p:cViewPr>
        <p:scale>
          <a:sx n="75" d="100"/>
          <a:sy n="75" d="100"/>
        </p:scale>
        <p:origin x="-636" y="-264"/>
      </p:cViewPr>
      <p:guideLst>
        <p:guide orient="horz" pos="144"/>
        <p:guide orient="horz" pos="4176"/>
        <p:guide orient="horz" pos="893"/>
        <p:guide orient="horz" pos="1200"/>
        <p:guide orient="horz" pos="1492"/>
        <p:guide orient="horz" pos="2764"/>
        <p:guide pos="240"/>
        <p:guide pos="5627"/>
        <p:guide pos="40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666" y="-6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 eaLnBrk="1" hangingPunct="1">
              <a:lnSpc>
                <a:spcPct val="100000"/>
              </a:lnSpc>
              <a:spcBef>
                <a:spcPct val="0"/>
              </a:spcBef>
              <a:defRPr sz="1200" b="1">
                <a:effectLst/>
                <a:latin typeface="Segoe Semibold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lnSpc>
                <a:spcPct val="100000"/>
              </a:lnSpc>
              <a:spcBef>
                <a:spcPct val="0"/>
              </a:spcBef>
              <a:defRPr sz="1000">
                <a:effectLst/>
              </a:defRPr>
            </a:lvl1pPr>
          </a:lstStyle>
          <a:p>
            <a:fld id="{CC2C818D-E388-449A-AE08-2B75BB38B7EA}" type="datetime8">
              <a:rPr lang="en-US"/>
              <a:pPr/>
              <a:t>2/16/2009 2:19 PM</a:t>
            </a:fld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63230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 eaLnBrk="1" hangingPunct="1">
              <a:lnSpc>
                <a:spcPct val="100000"/>
              </a:lnSpc>
              <a:spcBef>
                <a:spcPct val="0"/>
              </a:spcBef>
              <a:defRPr sz="800">
                <a:effectLst/>
                <a:cs typeface="Arial" charset="0"/>
              </a:defRPr>
            </a:lvl1pPr>
          </a:lstStyle>
          <a:p>
            <a:r>
              <a:rPr lang="en-US"/>
              <a:t>2005 Microsoft Corporation. All rights reserved.</a:t>
            </a:r>
          </a:p>
          <a:p>
            <a:r>
              <a:rPr lang="en-US"/>
              <a:t>This presentation is for informational purposes only. Microsoft makes no warranties, express or implied, in this summary.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84925" y="8831263"/>
            <a:ext cx="625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lnSpc>
                <a:spcPct val="100000"/>
              </a:lnSpc>
              <a:spcBef>
                <a:spcPct val="0"/>
              </a:spcBef>
              <a:defRPr sz="1200" b="1">
                <a:effectLst/>
                <a:latin typeface="Segoe Semibold" pitchFamily="34" charset="0"/>
              </a:defRPr>
            </a:lvl1pPr>
          </a:lstStyle>
          <a:p>
            <a:fld id="{1789EC76-254A-4F51-93F5-1963683845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 eaLnBrk="1" hangingPunct="1">
              <a:lnSpc>
                <a:spcPct val="100000"/>
              </a:lnSpc>
              <a:spcBef>
                <a:spcPct val="0"/>
              </a:spcBef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lnSpc>
                <a:spcPct val="100000"/>
              </a:lnSpc>
              <a:spcBef>
                <a:spcPct val="0"/>
              </a:spcBef>
              <a:defRPr sz="1200">
                <a:effectLst/>
                <a:latin typeface="Times New Roman" pitchFamily="18" charset="0"/>
              </a:defRPr>
            </a:lvl1pPr>
          </a:lstStyle>
          <a:p>
            <a:fld id="{19893094-CABC-4B05-9C8D-EFCE0094238F}" type="datetime8">
              <a:rPr lang="en-US"/>
              <a:pPr/>
              <a:t>2/16/2009 2:19 PM</a:t>
            </a:fld>
            <a:endParaRPr lang="en-US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37625"/>
            <a:ext cx="57927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 eaLnBrk="1" hangingPunct="1">
              <a:lnSpc>
                <a:spcPct val="100000"/>
              </a:lnSpc>
              <a:spcBef>
                <a:spcPct val="0"/>
              </a:spcBef>
              <a:defRPr sz="800">
                <a:effectLst/>
                <a:cs typeface="Arial" charset="0"/>
              </a:defRPr>
            </a:lvl1pPr>
          </a:lstStyle>
          <a:p>
            <a:r>
              <a:rPr lang="en-US"/>
              <a:t>©2005 Microsoft Corporation. All rights reserved.</a:t>
            </a:r>
          </a:p>
          <a:p>
            <a:r>
              <a:rPr lang="en-US"/>
              <a:t>This presentation is for informational purposes only. Microsoft makes no warranties, express or implied, in this summary.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07063" y="8829675"/>
            <a:ext cx="13017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lnSpc>
                <a:spcPct val="100000"/>
              </a:lnSpc>
              <a:spcBef>
                <a:spcPct val="0"/>
              </a:spcBef>
              <a:defRPr sz="1200">
                <a:effectLst/>
                <a:latin typeface="Times New Roman" pitchFamily="18" charset="0"/>
              </a:defRPr>
            </a:lvl1pPr>
          </a:lstStyle>
          <a:p>
            <a:fld id="{2082792E-CA7E-4970-8C0E-3938F05E11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D368674-3623-43EF-9BDE-D5D7FD137D05}" type="datetime8">
              <a:rPr lang="en-US"/>
              <a:pPr/>
              <a:t>2/16/2009 2:19 PM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©2005 Microsoft Corporation. All rights reserved.</a:t>
            </a:r>
          </a:p>
          <a:p>
            <a:pPr eaLnBrk="0" hangingPunct="0"/>
            <a:r>
              <a:rPr lang="en-US"/>
              <a:t>This presentation is for informational purposes only. Microsoft makes no warranties, express or implied, in this summary.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7E54C-CAB1-4E3D-8775-A686C65AB31B}" type="slidenum">
              <a:rPr lang="en-US"/>
              <a:pPr/>
              <a:t>1</a:t>
            </a:fld>
            <a:endParaRPr lang="en-US"/>
          </a:p>
        </p:txBody>
      </p:sp>
      <p:sp>
        <p:nvSpPr>
          <p:cNvPr id="48142" name="Rectangle 14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51" name="Picture 19" descr="ribb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-33338" y="2039938"/>
            <a:ext cx="9177338" cy="2795587"/>
          </a:xfrm>
          <a:prstGeom prst="rect">
            <a:avLst/>
          </a:prstGeom>
          <a:noFill/>
        </p:spPr>
      </p:pic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5000" y="3049588"/>
            <a:ext cx="6696075" cy="585787"/>
          </a:xfrm>
          <a:ln algn="ctr"/>
        </p:spPr>
        <p:txBody>
          <a:bodyPr anchor="ctr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5000" y="4387850"/>
            <a:ext cx="6642100" cy="420688"/>
          </a:xfrm>
        </p:spPr>
        <p:txBody>
          <a:bodyPr/>
          <a:lstStyle>
            <a:lvl1pPr marL="0" indent="0">
              <a:spcBef>
                <a:spcPct val="0"/>
              </a:spcBef>
              <a:buFont typeface="Wingdings 2" pitchFamily="18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AF7F6D-FFFB-4E72-A855-D346F2869785}" type="datetime1">
              <a:rPr lang="en-US" smtClean="0"/>
              <a:t>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Server Cluster &amp; LVS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46C60-D95A-42C5-919A-DDC378184A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9725" y="200025"/>
            <a:ext cx="2101850" cy="284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00025"/>
            <a:ext cx="6156325" cy="284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874AE7-C76C-4460-A351-4BB8BB70D2C8}" type="datetime1">
              <a:rPr lang="en-US" smtClean="0"/>
              <a:t>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Server Cluster &amp; LVS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6A016-C57A-4C69-847D-86DDF7AE80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3A34A4-66EA-4F5F-8797-A2C106D0BE06}" type="datetime1">
              <a:rPr lang="en-US" smtClean="0"/>
              <a:t>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Server Cluster &amp; LVS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9EB0C-73F0-4932-AA73-9D470A8F0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0D1725-F4F5-4F45-98EA-510303698D29}" type="datetime1">
              <a:rPr lang="en-US" smtClean="0"/>
              <a:t>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Server Cluster &amp; LVS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1B287-ECBF-4A56-85E5-7DFC988D0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03313"/>
            <a:ext cx="4129088" cy="1941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103313"/>
            <a:ext cx="4129087" cy="1941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2EAA12-2C8E-4CE7-8BD4-F86EED434250}" type="datetime1">
              <a:rPr lang="en-US" smtClean="0"/>
              <a:t>2/16/2009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Server Cluster &amp; LVS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E3DB6-4357-4069-9D06-7CC0AA721A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762836-638F-429F-95E7-4114C271370F}" type="datetime1">
              <a:rPr lang="en-US" smtClean="0"/>
              <a:t>2/16/2009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Server Cluster &amp; LVS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3BDA0-97F7-4286-BD7A-9E2CEFC451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CF5C9E-60E6-4738-9049-BF632C0FCE5E}" type="datetime1">
              <a:rPr lang="en-US" smtClean="0"/>
              <a:t>2/16/2009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Server Cluster &amp; LVS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512CD-3506-493D-AE82-78A62A2739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A541FF-D51B-4F39-A6EA-3277D14AEAE1}" type="datetime1">
              <a:rPr lang="en-US" smtClean="0"/>
              <a:t>2/16/2009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Server Cluster &amp; LVS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7030F-5E79-408A-8885-06572DD9A1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D1D624-1A29-4595-8AFB-DC66A460704B}" type="datetime1">
              <a:rPr lang="en-US" smtClean="0"/>
              <a:t>2/16/2009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Server Cluster &amp; LVS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99856-1238-436D-8BE3-9F2E2FA6EF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2A691A-CDA4-4DE9-B7B0-761175BFFDF0}" type="datetime1">
              <a:rPr lang="en-US" smtClean="0"/>
              <a:t>2/16/2009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Server Cluster &amp; LVS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EAABB-3675-4398-9269-47CCE19E84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00025"/>
            <a:ext cx="8382000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74001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Title Slide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03313"/>
            <a:ext cx="8410575" cy="194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7845425" y="0"/>
          <a:ext cx="1298575" cy="1260475"/>
        </p:xfrm>
        <a:graphic>
          <a:graphicData uri="http://schemas.openxmlformats.org/presentationml/2006/ole">
            <p:oleObj spid="_x0000_s1036" name="Photo Editor Photo" r:id="rId15" imgW="1647619" imgH="1600000" progId="MSPhotoEd.3">
              <p:embed/>
            </p:oleObj>
          </a:graphicData>
        </a:graphic>
      </p:graphicFrame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defRPr sz="1400" b="1" i="1">
                <a:effectLst/>
                <a:latin typeface="Arial" charset="0"/>
              </a:defRPr>
            </a:lvl1pPr>
          </a:lstStyle>
          <a:p>
            <a:fld id="{2EA2FB7C-E0C0-4B26-BCE7-5416A963BCAA}" type="datetime1">
              <a:rPr lang="en-US" smtClean="0"/>
              <a:t>2/16/2009</a:t>
            </a:fld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400" b="1" i="1">
                <a:effectLst/>
                <a:latin typeface="Arial" charset="0"/>
              </a:defRPr>
            </a:lvl1pPr>
          </a:lstStyle>
          <a:p>
            <a:r>
              <a:rPr lang="en-US" smtClean="0"/>
              <a:t>Server Cluster &amp; LVS</a:t>
            </a:r>
            <a:endParaRPr lang="en-US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400" b="1" i="1">
                <a:effectLst/>
                <a:latin typeface="Arial" charset="0"/>
              </a:defRPr>
            </a:lvl1pPr>
          </a:lstStyle>
          <a:p>
            <a:fld id="{E181578C-13DE-462D-A818-453C3D6ADCB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2pPr>
      <a:lvl3pPr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3pPr>
      <a:lvl4pPr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4pPr>
      <a:lvl5pPr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5pPr>
      <a:lvl6pPr marL="457200"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6pPr>
      <a:lvl7pPr marL="914400"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7pPr>
      <a:lvl8pPr marL="1371600"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8pPr>
      <a:lvl9pPr marL="1828800"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9pPr>
    </p:titleStyle>
    <p:bodyStyle>
      <a:lvl1pPr marL="461963" indent="-46196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6"/>
        </a:buBlip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50900" indent="-38735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257300" indent="-4048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55763" indent="-396875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Blip>
          <a:blip r:embed="rId17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2638" indent="-395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Blip>
          <a:blip r:embed="rId17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09838" indent="-395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Blip>
          <a:blip r:embed="rId17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67038" indent="-395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Blip>
          <a:blip r:embed="rId17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4238" indent="-395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Blip>
          <a:blip r:embed="rId17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1438" indent="-395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Blip>
          <a:blip r:embed="rId17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6" name="Rectangle 64"/>
          <p:cNvSpPr>
            <a:spLocks noGrp="1" noChangeArrowheads="1"/>
          </p:cNvSpPr>
          <p:nvPr>
            <p:ph type="ctrTitle"/>
          </p:nvPr>
        </p:nvSpPr>
        <p:spPr>
          <a:xfrm>
            <a:off x="441325" y="3530600"/>
            <a:ext cx="8437563" cy="585788"/>
          </a:xfrm>
          <a:noFill/>
        </p:spPr>
        <p:txBody>
          <a:bodyPr/>
          <a:lstStyle/>
          <a:p>
            <a:r>
              <a:rPr lang="en-US" dirty="0" smtClean="0"/>
              <a:t>Server  Cluster and LVS based Cluster</a:t>
            </a:r>
            <a:endParaRPr lang="en-US" dirty="0"/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924425"/>
            <a:ext cx="2892425" cy="420688"/>
          </a:xfrm>
        </p:spPr>
        <p:txBody>
          <a:bodyPr/>
          <a:lstStyle/>
          <a:p>
            <a:r>
              <a:rPr lang="en-US"/>
              <a:t>C. Edward Chow</a:t>
            </a:r>
          </a:p>
        </p:txBody>
      </p:sp>
      <p:pic>
        <p:nvPicPr>
          <p:cNvPr id="3142" name="Picture 70" descr="pikepeak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849438"/>
          </a:xfrm>
          <a:prstGeom prst="rect">
            <a:avLst/>
          </a:prstGeom>
          <a:noFill/>
        </p:spPr>
      </p:pic>
      <p:graphicFrame>
        <p:nvGraphicFramePr>
          <p:cNvPr id="3143" name="Object 71"/>
          <p:cNvGraphicFramePr>
            <a:graphicFrameLocks noChangeAspect="1"/>
          </p:cNvGraphicFramePr>
          <p:nvPr/>
        </p:nvGraphicFramePr>
        <p:xfrm>
          <a:off x="7351713" y="5118100"/>
          <a:ext cx="1792287" cy="1739900"/>
        </p:xfrm>
        <a:graphic>
          <a:graphicData uri="http://schemas.openxmlformats.org/presentationml/2006/ole">
            <p:oleObj spid="_x0000_s3143" name="Photo Editor Photo" r:id="rId5" imgW="1647619" imgH="1600000" progId="MSPhotoEd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403C-B1D8-4308-832C-158D5C91FE9C}" type="datetime1">
              <a:rPr lang="en-US" smtClean="0">
                <a:solidFill>
                  <a:schemeClr val="tx1"/>
                </a:solidFill>
                <a:latin typeface="Times New Roman" pitchFamily="18" charset="0"/>
              </a:rPr>
              <a:t>2/16/2009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Server Cluster &amp; LVS</a:t>
            </a:r>
            <a:endParaRPr lang="en-US" dirty="0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3399"/>
                </a:solidFill>
              </a:rPr>
              <a:t>Linux Virtual Server (LVS)</a:t>
            </a:r>
          </a:p>
        </p:txBody>
      </p:sp>
      <p:sp>
        <p:nvSpPr>
          <p:cNvPr id="2119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8000" y="850900"/>
            <a:ext cx="7772400" cy="2270365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dirty="0"/>
              <a:t>“Virtual server is a highly scalable and highly available server built on a cluster of real servers. The architecture of the cluster is transparent to end users, and the users see only a single virtual server” with </a:t>
            </a:r>
            <a:r>
              <a:rPr lang="en-US" sz="2400" dirty="0">
                <a:solidFill>
                  <a:srgbClr val="FFFF00"/>
                </a:solidFill>
              </a:rPr>
              <a:t>Virtual IP</a:t>
            </a:r>
            <a:r>
              <a:rPr lang="en-US" sz="2400" dirty="0"/>
              <a:t> address</a:t>
            </a:r>
            <a:r>
              <a:rPr lang="en-US" sz="2400" dirty="0">
                <a:solidFill>
                  <a:srgbClr val="FFFF00"/>
                </a:solidFill>
              </a:rPr>
              <a:t> (VIP).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dirty="0">
                <a:solidFill>
                  <a:srgbClr val="FFFF00"/>
                </a:solidFill>
              </a:rPr>
              <a:t>Http://www.linuxvirtualserver.org/</a:t>
            </a:r>
          </a:p>
        </p:txBody>
      </p:sp>
      <p:pic>
        <p:nvPicPr>
          <p:cNvPr id="211973" name="Picture 5" descr="C:\FUJITSU\contentProcessing\Notebook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257800"/>
            <a:ext cx="914400" cy="590550"/>
          </a:xfrm>
          <a:prstGeom prst="rect">
            <a:avLst/>
          </a:prstGeom>
          <a:noFill/>
        </p:spPr>
      </p:pic>
      <p:sp>
        <p:nvSpPr>
          <p:cNvPr id="211975" name="Freeform 7"/>
          <p:cNvSpPr>
            <a:spLocks/>
          </p:cNvSpPr>
          <p:nvPr/>
        </p:nvSpPr>
        <p:spPr bwMode="auto">
          <a:xfrm>
            <a:off x="762000" y="3733800"/>
            <a:ext cx="2209800" cy="1295400"/>
          </a:xfrm>
          <a:custGeom>
            <a:avLst/>
            <a:gdLst/>
            <a:ahLst/>
            <a:cxnLst>
              <a:cxn ang="0">
                <a:pos x="13" y="539"/>
              </a:cxn>
              <a:cxn ang="0">
                <a:pos x="165" y="640"/>
              </a:cxn>
              <a:cxn ang="0">
                <a:pos x="363" y="653"/>
              </a:cxn>
              <a:cxn ang="0">
                <a:pos x="597" y="688"/>
              </a:cxn>
              <a:cxn ang="0">
                <a:pos x="789" y="544"/>
              </a:cxn>
              <a:cxn ang="0">
                <a:pos x="995" y="577"/>
              </a:cxn>
              <a:cxn ang="0">
                <a:pos x="1184" y="454"/>
              </a:cxn>
              <a:cxn ang="0">
                <a:pos x="1250" y="275"/>
              </a:cxn>
              <a:cxn ang="0">
                <a:pos x="1108" y="162"/>
              </a:cxn>
              <a:cxn ang="0">
                <a:pos x="976" y="58"/>
              </a:cxn>
              <a:cxn ang="0">
                <a:pos x="844" y="1"/>
              </a:cxn>
              <a:cxn ang="0">
                <a:pos x="702" y="67"/>
              </a:cxn>
              <a:cxn ang="0">
                <a:pos x="570" y="190"/>
              </a:cxn>
              <a:cxn ang="0">
                <a:pos x="357" y="160"/>
              </a:cxn>
              <a:cxn ang="0">
                <a:pos x="221" y="332"/>
              </a:cxn>
              <a:cxn ang="0">
                <a:pos x="89" y="369"/>
              </a:cxn>
              <a:cxn ang="0">
                <a:pos x="13" y="539"/>
              </a:cxn>
            </a:cxnLst>
            <a:rect l="0" t="0" r="r" b="b"/>
            <a:pathLst>
              <a:path w="1263" h="706">
                <a:moveTo>
                  <a:pt x="13" y="539"/>
                </a:moveTo>
                <a:cubicBezTo>
                  <a:pt x="26" y="584"/>
                  <a:pt x="107" y="621"/>
                  <a:pt x="165" y="640"/>
                </a:cubicBezTo>
                <a:cubicBezTo>
                  <a:pt x="223" y="659"/>
                  <a:pt x="291" y="645"/>
                  <a:pt x="363" y="653"/>
                </a:cubicBezTo>
                <a:cubicBezTo>
                  <a:pt x="435" y="661"/>
                  <a:pt x="526" y="706"/>
                  <a:pt x="597" y="688"/>
                </a:cubicBezTo>
                <a:cubicBezTo>
                  <a:pt x="668" y="670"/>
                  <a:pt x="723" y="562"/>
                  <a:pt x="789" y="544"/>
                </a:cubicBezTo>
                <a:cubicBezTo>
                  <a:pt x="855" y="526"/>
                  <a:pt x="929" y="592"/>
                  <a:pt x="995" y="577"/>
                </a:cubicBezTo>
                <a:cubicBezTo>
                  <a:pt x="1061" y="562"/>
                  <a:pt x="1142" y="504"/>
                  <a:pt x="1184" y="454"/>
                </a:cubicBezTo>
                <a:cubicBezTo>
                  <a:pt x="1226" y="404"/>
                  <a:pt x="1263" y="324"/>
                  <a:pt x="1250" y="275"/>
                </a:cubicBezTo>
                <a:cubicBezTo>
                  <a:pt x="1237" y="226"/>
                  <a:pt x="1154" y="198"/>
                  <a:pt x="1108" y="162"/>
                </a:cubicBezTo>
                <a:cubicBezTo>
                  <a:pt x="1062" y="126"/>
                  <a:pt x="1020" y="85"/>
                  <a:pt x="976" y="58"/>
                </a:cubicBezTo>
                <a:cubicBezTo>
                  <a:pt x="932" y="31"/>
                  <a:pt x="890" y="0"/>
                  <a:pt x="844" y="1"/>
                </a:cubicBezTo>
                <a:cubicBezTo>
                  <a:pt x="798" y="2"/>
                  <a:pt x="747" y="36"/>
                  <a:pt x="702" y="67"/>
                </a:cubicBezTo>
                <a:cubicBezTo>
                  <a:pt x="657" y="98"/>
                  <a:pt x="627" y="175"/>
                  <a:pt x="570" y="190"/>
                </a:cubicBezTo>
                <a:cubicBezTo>
                  <a:pt x="513" y="205"/>
                  <a:pt x="415" y="136"/>
                  <a:pt x="357" y="160"/>
                </a:cubicBezTo>
                <a:cubicBezTo>
                  <a:pt x="299" y="184"/>
                  <a:pt x="266" y="297"/>
                  <a:pt x="221" y="332"/>
                </a:cubicBezTo>
                <a:cubicBezTo>
                  <a:pt x="176" y="367"/>
                  <a:pt x="124" y="335"/>
                  <a:pt x="89" y="369"/>
                </a:cubicBezTo>
                <a:cubicBezTo>
                  <a:pt x="54" y="403"/>
                  <a:pt x="0" y="494"/>
                  <a:pt x="13" y="539"/>
                </a:cubicBezTo>
                <a:close/>
              </a:path>
            </a:pathLst>
          </a:custGeom>
          <a:solidFill>
            <a:srgbClr val="FFCCCC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11977" name="Picture 9" descr="C:\conf\pdcat\tutorial\dellp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038600"/>
            <a:ext cx="1497013" cy="947738"/>
          </a:xfrm>
          <a:prstGeom prst="rect">
            <a:avLst/>
          </a:prstGeom>
          <a:noFill/>
        </p:spPr>
      </p:pic>
      <p:sp>
        <p:nvSpPr>
          <p:cNvPr id="211978" name="Freeform 10"/>
          <p:cNvSpPr>
            <a:spLocks/>
          </p:cNvSpPr>
          <p:nvPr/>
        </p:nvSpPr>
        <p:spPr bwMode="auto">
          <a:xfrm rot="-4634186">
            <a:off x="4378326" y="3911600"/>
            <a:ext cx="2209800" cy="1425575"/>
          </a:xfrm>
          <a:custGeom>
            <a:avLst/>
            <a:gdLst/>
            <a:ahLst/>
            <a:cxnLst>
              <a:cxn ang="0">
                <a:pos x="13" y="539"/>
              </a:cxn>
              <a:cxn ang="0">
                <a:pos x="165" y="640"/>
              </a:cxn>
              <a:cxn ang="0">
                <a:pos x="363" y="653"/>
              </a:cxn>
              <a:cxn ang="0">
                <a:pos x="597" y="688"/>
              </a:cxn>
              <a:cxn ang="0">
                <a:pos x="789" y="544"/>
              </a:cxn>
              <a:cxn ang="0">
                <a:pos x="995" y="577"/>
              </a:cxn>
              <a:cxn ang="0">
                <a:pos x="1184" y="454"/>
              </a:cxn>
              <a:cxn ang="0">
                <a:pos x="1250" y="275"/>
              </a:cxn>
              <a:cxn ang="0">
                <a:pos x="1108" y="162"/>
              </a:cxn>
              <a:cxn ang="0">
                <a:pos x="976" y="58"/>
              </a:cxn>
              <a:cxn ang="0">
                <a:pos x="844" y="1"/>
              </a:cxn>
              <a:cxn ang="0">
                <a:pos x="702" y="67"/>
              </a:cxn>
              <a:cxn ang="0">
                <a:pos x="570" y="190"/>
              </a:cxn>
              <a:cxn ang="0">
                <a:pos x="357" y="160"/>
              </a:cxn>
              <a:cxn ang="0">
                <a:pos x="221" y="332"/>
              </a:cxn>
              <a:cxn ang="0">
                <a:pos x="89" y="369"/>
              </a:cxn>
              <a:cxn ang="0">
                <a:pos x="13" y="539"/>
              </a:cxn>
            </a:cxnLst>
            <a:rect l="0" t="0" r="r" b="b"/>
            <a:pathLst>
              <a:path w="1263" h="706">
                <a:moveTo>
                  <a:pt x="13" y="539"/>
                </a:moveTo>
                <a:cubicBezTo>
                  <a:pt x="26" y="584"/>
                  <a:pt x="107" y="621"/>
                  <a:pt x="165" y="640"/>
                </a:cubicBezTo>
                <a:cubicBezTo>
                  <a:pt x="223" y="659"/>
                  <a:pt x="291" y="645"/>
                  <a:pt x="363" y="653"/>
                </a:cubicBezTo>
                <a:cubicBezTo>
                  <a:pt x="435" y="661"/>
                  <a:pt x="526" y="706"/>
                  <a:pt x="597" y="688"/>
                </a:cubicBezTo>
                <a:cubicBezTo>
                  <a:pt x="668" y="670"/>
                  <a:pt x="723" y="562"/>
                  <a:pt x="789" y="544"/>
                </a:cubicBezTo>
                <a:cubicBezTo>
                  <a:pt x="855" y="526"/>
                  <a:pt x="929" y="592"/>
                  <a:pt x="995" y="577"/>
                </a:cubicBezTo>
                <a:cubicBezTo>
                  <a:pt x="1061" y="562"/>
                  <a:pt x="1142" y="504"/>
                  <a:pt x="1184" y="454"/>
                </a:cubicBezTo>
                <a:cubicBezTo>
                  <a:pt x="1226" y="404"/>
                  <a:pt x="1263" y="324"/>
                  <a:pt x="1250" y="275"/>
                </a:cubicBezTo>
                <a:cubicBezTo>
                  <a:pt x="1237" y="226"/>
                  <a:pt x="1154" y="198"/>
                  <a:pt x="1108" y="162"/>
                </a:cubicBezTo>
                <a:cubicBezTo>
                  <a:pt x="1062" y="126"/>
                  <a:pt x="1020" y="85"/>
                  <a:pt x="976" y="58"/>
                </a:cubicBezTo>
                <a:cubicBezTo>
                  <a:pt x="932" y="31"/>
                  <a:pt x="890" y="0"/>
                  <a:pt x="844" y="1"/>
                </a:cubicBezTo>
                <a:cubicBezTo>
                  <a:pt x="798" y="2"/>
                  <a:pt x="747" y="36"/>
                  <a:pt x="702" y="67"/>
                </a:cubicBezTo>
                <a:cubicBezTo>
                  <a:pt x="657" y="98"/>
                  <a:pt x="627" y="175"/>
                  <a:pt x="570" y="190"/>
                </a:cubicBezTo>
                <a:cubicBezTo>
                  <a:pt x="513" y="205"/>
                  <a:pt x="415" y="136"/>
                  <a:pt x="357" y="160"/>
                </a:cubicBezTo>
                <a:cubicBezTo>
                  <a:pt x="299" y="184"/>
                  <a:pt x="266" y="297"/>
                  <a:pt x="221" y="332"/>
                </a:cubicBezTo>
                <a:cubicBezTo>
                  <a:pt x="176" y="367"/>
                  <a:pt x="124" y="335"/>
                  <a:pt x="89" y="369"/>
                </a:cubicBezTo>
                <a:cubicBezTo>
                  <a:pt x="54" y="403"/>
                  <a:pt x="0" y="494"/>
                  <a:pt x="13" y="539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79" name="Text Box 11"/>
          <p:cNvSpPr txBox="1">
            <a:spLocks noChangeArrowheads="1"/>
          </p:cNvSpPr>
          <p:nvPr/>
        </p:nvSpPr>
        <p:spPr bwMode="auto">
          <a:xfrm>
            <a:off x="1219200" y="41910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Internet</a:t>
            </a:r>
          </a:p>
        </p:txBody>
      </p:sp>
      <p:sp>
        <p:nvSpPr>
          <p:cNvPr id="211980" name="Line 12"/>
          <p:cNvSpPr>
            <a:spLocks noChangeShapeType="1"/>
          </p:cNvSpPr>
          <p:nvPr/>
        </p:nvSpPr>
        <p:spPr bwMode="auto">
          <a:xfrm flipV="1">
            <a:off x="990600" y="4648200"/>
            <a:ext cx="457200" cy="609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81" name="Line 13"/>
          <p:cNvSpPr>
            <a:spLocks noChangeShapeType="1"/>
          </p:cNvSpPr>
          <p:nvPr/>
        </p:nvSpPr>
        <p:spPr bwMode="auto">
          <a:xfrm flipH="1" flipV="1">
            <a:off x="2436813" y="4495800"/>
            <a:ext cx="106838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82" name="Text Box 14"/>
          <p:cNvSpPr txBox="1">
            <a:spLocks noChangeArrowheads="1"/>
          </p:cNvSpPr>
          <p:nvPr/>
        </p:nvSpPr>
        <p:spPr bwMode="auto">
          <a:xfrm>
            <a:off x="2828925" y="4529138"/>
            <a:ext cx="679994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Arial" charset="0"/>
              </a:rPr>
              <a:t>VIP</a:t>
            </a:r>
          </a:p>
        </p:txBody>
      </p:sp>
      <p:sp>
        <p:nvSpPr>
          <p:cNvPr id="211983" name="Text Box 15"/>
          <p:cNvSpPr txBox="1">
            <a:spLocks noChangeArrowheads="1"/>
          </p:cNvSpPr>
          <p:nvPr/>
        </p:nvSpPr>
        <p:spPr bwMode="auto">
          <a:xfrm>
            <a:off x="2470150" y="5029200"/>
            <a:ext cx="3305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Arial" charset="0"/>
              </a:rPr>
              <a:t>Load Balancer/Director</a:t>
            </a:r>
          </a:p>
          <a:p>
            <a:r>
              <a:rPr lang="en-US" dirty="0">
                <a:solidFill>
                  <a:srgbClr val="FF3399"/>
                </a:solidFill>
                <a:latin typeface="Arial" charset="0"/>
              </a:rPr>
              <a:t>Linux Box</a:t>
            </a:r>
          </a:p>
        </p:txBody>
      </p:sp>
      <p:sp>
        <p:nvSpPr>
          <p:cNvPr id="211984" name="Text Box 16"/>
          <p:cNvSpPr txBox="1">
            <a:spLocks noChangeArrowheads="1"/>
          </p:cNvSpPr>
          <p:nvPr/>
        </p:nvSpPr>
        <p:spPr bwMode="auto">
          <a:xfrm>
            <a:off x="4773613" y="4164013"/>
            <a:ext cx="15509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WAN/</a:t>
            </a:r>
            <a:br>
              <a:rPr lang="en-US">
                <a:solidFill>
                  <a:srgbClr val="FFFF00"/>
                </a:solidFill>
                <a:latin typeface="Arial" charset="0"/>
              </a:rPr>
            </a:br>
            <a:r>
              <a:rPr lang="en-US">
                <a:solidFill>
                  <a:srgbClr val="FFFF00"/>
                </a:solidFill>
                <a:latin typeface="Arial" charset="0"/>
              </a:rPr>
              <a:t>LAN</a:t>
            </a:r>
          </a:p>
        </p:txBody>
      </p:sp>
      <p:sp>
        <p:nvSpPr>
          <p:cNvPr id="211985" name="Line 17"/>
          <p:cNvSpPr>
            <a:spLocks noChangeShapeType="1"/>
          </p:cNvSpPr>
          <p:nvPr/>
        </p:nvSpPr>
        <p:spPr bwMode="auto">
          <a:xfrm flipH="1" flipV="1">
            <a:off x="4465638" y="4545013"/>
            <a:ext cx="792162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11986" name="Picture 18" descr="C:\conf\pdcat\tutorial\Serv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57988" y="2925763"/>
            <a:ext cx="558800" cy="808037"/>
          </a:xfrm>
          <a:prstGeom prst="rect">
            <a:avLst/>
          </a:prstGeom>
          <a:noFill/>
        </p:spPr>
      </p:pic>
      <p:sp>
        <p:nvSpPr>
          <p:cNvPr id="211987" name="Text Box 19"/>
          <p:cNvSpPr txBox="1">
            <a:spLocks noChangeArrowheads="1"/>
          </p:cNvSpPr>
          <p:nvPr/>
        </p:nvSpPr>
        <p:spPr bwMode="auto">
          <a:xfrm>
            <a:off x="6477000" y="3168650"/>
            <a:ext cx="1195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ECFF"/>
                </a:solidFill>
                <a:latin typeface="Arial" charset="0"/>
              </a:rPr>
              <a:t>Real Server1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7391400" y="4022725"/>
            <a:ext cx="1195388" cy="944563"/>
            <a:chOff x="3903" y="1843"/>
            <a:chExt cx="753" cy="595"/>
          </a:xfrm>
        </p:grpSpPr>
        <p:pic>
          <p:nvPicPr>
            <p:cNvPr id="211990" name="Picture 22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11991" name="Text Box 23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Server2</a:t>
              </a:r>
            </a:p>
          </p:txBody>
        </p:sp>
      </p:grpSp>
      <p:pic>
        <p:nvPicPr>
          <p:cNvPr id="211993" name="Picture 25" descr="C:\conf\pdcat\tutorial\Serv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5256213"/>
            <a:ext cx="558800" cy="808037"/>
          </a:xfrm>
          <a:prstGeom prst="rect">
            <a:avLst/>
          </a:prstGeom>
          <a:noFill/>
        </p:spPr>
      </p:pic>
      <p:sp>
        <p:nvSpPr>
          <p:cNvPr id="211994" name="Text Box 26"/>
          <p:cNvSpPr txBox="1">
            <a:spLocks noChangeArrowheads="1"/>
          </p:cNvSpPr>
          <p:nvPr/>
        </p:nvSpPr>
        <p:spPr bwMode="auto">
          <a:xfrm>
            <a:off x="6500813" y="5499100"/>
            <a:ext cx="11953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ECFF"/>
                </a:solidFill>
                <a:latin typeface="Arial" charset="0"/>
              </a:rPr>
              <a:t>Real Server3</a:t>
            </a:r>
          </a:p>
        </p:txBody>
      </p:sp>
      <p:sp>
        <p:nvSpPr>
          <p:cNvPr id="211995" name="Line 27"/>
          <p:cNvSpPr>
            <a:spLocks noChangeShapeType="1"/>
          </p:cNvSpPr>
          <p:nvPr/>
        </p:nvSpPr>
        <p:spPr bwMode="auto">
          <a:xfrm flipH="1">
            <a:off x="5799138" y="3168650"/>
            <a:ext cx="982662" cy="8699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96" name="Line 28"/>
          <p:cNvSpPr>
            <a:spLocks noChangeShapeType="1"/>
          </p:cNvSpPr>
          <p:nvPr/>
        </p:nvSpPr>
        <p:spPr bwMode="auto">
          <a:xfrm flipH="1">
            <a:off x="5951538" y="4462463"/>
            <a:ext cx="1744662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97" name="Line 29"/>
          <p:cNvSpPr>
            <a:spLocks noChangeShapeType="1"/>
          </p:cNvSpPr>
          <p:nvPr/>
        </p:nvSpPr>
        <p:spPr bwMode="auto">
          <a:xfrm flipH="1" flipV="1">
            <a:off x="5951538" y="5029200"/>
            <a:ext cx="830262" cy="469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98" name="Text Box 30"/>
          <p:cNvSpPr txBox="1">
            <a:spLocks noChangeArrowheads="1"/>
          </p:cNvSpPr>
          <p:nvPr/>
        </p:nvSpPr>
        <p:spPr bwMode="auto">
          <a:xfrm>
            <a:off x="5767388" y="3048000"/>
            <a:ext cx="869149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RIP1</a:t>
            </a:r>
          </a:p>
        </p:txBody>
      </p:sp>
      <p:sp>
        <p:nvSpPr>
          <p:cNvPr id="211999" name="Text Box 31"/>
          <p:cNvSpPr txBox="1">
            <a:spLocks noChangeArrowheads="1"/>
          </p:cNvSpPr>
          <p:nvPr/>
        </p:nvSpPr>
        <p:spPr bwMode="auto">
          <a:xfrm>
            <a:off x="6835775" y="4038600"/>
            <a:ext cx="869149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RIP2</a:t>
            </a:r>
          </a:p>
        </p:txBody>
      </p:sp>
      <p:sp>
        <p:nvSpPr>
          <p:cNvPr id="212000" name="Text Box 32"/>
          <p:cNvSpPr txBox="1">
            <a:spLocks noChangeArrowheads="1"/>
          </p:cNvSpPr>
          <p:nvPr/>
        </p:nvSpPr>
        <p:spPr bwMode="auto">
          <a:xfrm>
            <a:off x="6324600" y="4876800"/>
            <a:ext cx="869149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RIP3</a:t>
            </a:r>
          </a:p>
        </p:txBody>
      </p:sp>
      <p:sp>
        <p:nvSpPr>
          <p:cNvPr id="212001" name="Text Box 33"/>
          <p:cNvSpPr txBox="1">
            <a:spLocks noChangeArrowheads="1"/>
          </p:cNvSpPr>
          <p:nvPr/>
        </p:nvSpPr>
        <p:spPr bwMode="auto">
          <a:xfrm>
            <a:off x="982663" y="4953000"/>
            <a:ext cx="697627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4E4FC"/>
                </a:solidFill>
                <a:latin typeface="Arial" charset="0"/>
              </a:rPr>
              <a:t>CIP</a:t>
            </a:r>
          </a:p>
        </p:txBody>
      </p:sp>
      <p:sp>
        <p:nvSpPr>
          <p:cNvPr id="212002" name="Text Box 34"/>
          <p:cNvSpPr txBox="1">
            <a:spLocks noChangeArrowheads="1"/>
          </p:cNvSpPr>
          <p:nvPr/>
        </p:nvSpPr>
        <p:spPr bwMode="auto">
          <a:xfrm>
            <a:off x="457200" y="5791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Arial" charset="0"/>
              </a:rPr>
              <a:t>Client</a:t>
            </a:r>
          </a:p>
        </p:txBody>
      </p:sp>
      <p:sp>
        <p:nvSpPr>
          <p:cNvPr id="212003" name="Text Box 35"/>
          <p:cNvSpPr txBox="1">
            <a:spLocks noChangeArrowheads="1"/>
          </p:cNvSpPr>
          <p:nvPr/>
        </p:nvSpPr>
        <p:spPr bwMode="auto">
          <a:xfrm>
            <a:off x="1546225" y="5856288"/>
            <a:ext cx="30797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solidFill>
                  <a:srgbClr val="04E4FC"/>
                </a:solidFill>
                <a:latin typeface="Arial" charset="0"/>
              </a:rPr>
              <a:t>CIP: Client IP Address</a:t>
            </a:r>
          </a:p>
          <a:p>
            <a:pPr algn="l"/>
            <a:r>
              <a:rPr lang="en-US" sz="1800" dirty="0">
                <a:solidFill>
                  <a:srgbClr val="FFFF00"/>
                </a:solidFill>
                <a:latin typeface="Arial" charset="0"/>
              </a:rPr>
              <a:t>VIP: </a:t>
            </a:r>
            <a:r>
              <a:rPr lang="en-US" sz="1800" dirty="0" err="1">
                <a:solidFill>
                  <a:srgbClr val="FFFF00"/>
                </a:solidFill>
                <a:latin typeface="Arial" charset="0"/>
              </a:rPr>
              <a:t>Virutal</a:t>
            </a:r>
            <a:r>
              <a:rPr lang="en-US" sz="1800" dirty="0">
                <a:solidFill>
                  <a:srgbClr val="FFFF00"/>
                </a:solidFill>
                <a:latin typeface="Arial" charset="0"/>
              </a:rPr>
              <a:t> IP Address</a:t>
            </a:r>
          </a:p>
          <a:p>
            <a:pPr algn="l"/>
            <a:r>
              <a:rPr lang="en-US" sz="1800" dirty="0">
                <a:solidFill>
                  <a:srgbClr val="08F81F"/>
                </a:solidFill>
                <a:latin typeface="Arial" charset="0"/>
              </a:rPr>
              <a:t>RIP: Real Server IP Address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86D1-031D-4027-BE74-15733B533EEA}" type="datetime1">
              <a:rPr lang="en-US" smtClean="0">
                <a:solidFill>
                  <a:schemeClr val="tx1"/>
                </a:solidFill>
                <a:latin typeface="Times New Roman" pitchFamily="18" charset="0"/>
              </a:rPr>
              <a:t>2/16/2009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  <a:latin typeface="Arial" charset="0"/>
              </a:rPr>
              <a:t>Server Cluster &amp; LVS</a:t>
            </a:r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200329"/>
          </a:xfrm>
        </p:spPr>
        <p:txBody>
          <a:bodyPr/>
          <a:lstStyle/>
          <a:p>
            <a:r>
              <a:rPr lang="en-US" sz="4000" dirty="0">
                <a:solidFill>
                  <a:srgbClr val="FF9900"/>
                </a:solidFill>
              </a:rPr>
              <a:t>LVS-NAT Configuration </a:t>
            </a:r>
            <a:br>
              <a:rPr lang="en-US" sz="4000" dirty="0">
                <a:solidFill>
                  <a:srgbClr val="FF9900"/>
                </a:solidFill>
              </a:rPr>
            </a:br>
            <a:r>
              <a:rPr lang="en-US" sz="4000" dirty="0">
                <a:solidFill>
                  <a:srgbClr val="FF9900"/>
                </a:solidFill>
              </a:rPr>
              <a:t>(Network Address Translation)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</a:rPr>
              <a:t>All return traffic go  through </a:t>
            </a:r>
            <a:r>
              <a:rPr lang="en-US" sz="2000" dirty="0" err="1">
                <a:solidFill>
                  <a:srgbClr val="FF0000"/>
                </a:solidFill>
              </a:rPr>
              <a:t>Director</a:t>
            </a:r>
            <a:r>
              <a:rPr lang="en-US" sz="2000" dirty="0" err="1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sz="2000" dirty="0" err="1">
                <a:solidFill>
                  <a:srgbClr val="FF0000"/>
                </a:solidFill>
              </a:rPr>
              <a:t>Slow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/>
              <a:t>Modify IP </a:t>
            </a:r>
            <a:r>
              <a:rPr lang="en-US" sz="2000" dirty="0" err="1"/>
              <a:t>addr</a:t>
            </a:r>
            <a:r>
              <a:rPr lang="en-US" sz="2000" dirty="0"/>
              <a:t>/port #/Checksum at Director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Director and real servers at same LAN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No modification needed on real-servers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Port remapping: real web server can run </a:t>
            </a:r>
            <a:br>
              <a:rPr lang="en-US" sz="2000" dirty="0"/>
            </a:br>
            <a:r>
              <a:rPr lang="en-US" sz="2000" dirty="0"/>
              <a:t>on </a:t>
            </a:r>
            <a:r>
              <a:rPr lang="en-US" sz="2000" dirty="0">
                <a:sym typeface="Wingdings" pitchFamily="2" charset="2"/>
              </a:rPr>
              <a:t>8080</a:t>
            </a:r>
            <a:endParaRPr lang="en-US" sz="2000" dirty="0"/>
          </a:p>
        </p:txBody>
      </p:sp>
      <p:pic>
        <p:nvPicPr>
          <p:cNvPr id="220164" name="Picture 4" descr="C:\FUJITSU\contentProcessing\Notebook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257800"/>
            <a:ext cx="914400" cy="590550"/>
          </a:xfrm>
          <a:prstGeom prst="rect">
            <a:avLst/>
          </a:prstGeom>
          <a:noFill/>
        </p:spPr>
      </p:pic>
      <p:sp>
        <p:nvSpPr>
          <p:cNvPr id="220165" name="Freeform 5"/>
          <p:cNvSpPr>
            <a:spLocks/>
          </p:cNvSpPr>
          <p:nvPr/>
        </p:nvSpPr>
        <p:spPr bwMode="auto">
          <a:xfrm>
            <a:off x="762000" y="3733800"/>
            <a:ext cx="2209800" cy="1295400"/>
          </a:xfrm>
          <a:custGeom>
            <a:avLst/>
            <a:gdLst/>
            <a:ahLst/>
            <a:cxnLst>
              <a:cxn ang="0">
                <a:pos x="13" y="539"/>
              </a:cxn>
              <a:cxn ang="0">
                <a:pos x="165" y="640"/>
              </a:cxn>
              <a:cxn ang="0">
                <a:pos x="363" y="653"/>
              </a:cxn>
              <a:cxn ang="0">
                <a:pos x="597" y="688"/>
              </a:cxn>
              <a:cxn ang="0">
                <a:pos x="789" y="544"/>
              </a:cxn>
              <a:cxn ang="0">
                <a:pos x="995" y="577"/>
              </a:cxn>
              <a:cxn ang="0">
                <a:pos x="1184" y="454"/>
              </a:cxn>
              <a:cxn ang="0">
                <a:pos x="1250" y="275"/>
              </a:cxn>
              <a:cxn ang="0">
                <a:pos x="1108" y="162"/>
              </a:cxn>
              <a:cxn ang="0">
                <a:pos x="976" y="58"/>
              </a:cxn>
              <a:cxn ang="0">
                <a:pos x="844" y="1"/>
              </a:cxn>
              <a:cxn ang="0">
                <a:pos x="702" y="67"/>
              </a:cxn>
              <a:cxn ang="0">
                <a:pos x="570" y="190"/>
              </a:cxn>
              <a:cxn ang="0">
                <a:pos x="357" y="160"/>
              </a:cxn>
              <a:cxn ang="0">
                <a:pos x="221" y="332"/>
              </a:cxn>
              <a:cxn ang="0">
                <a:pos x="89" y="369"/>
              </a:cxn>
              <a:cxn ang="0">
                <a:pos x="13" y="539"/>
              </a:cxn>
            </a:cxnLst>
            <a:rect l="0" t="0" r="r" b="b"/>
            <a:pathLst>
              <a:path w="1263" h="706">
                <a:moveTo>
                  <a:pt x="13" y="539"/>
                </a:moveTo>
                <a:cubicBezTo>
                  <a:pt x="26" y="584"/>
                  <a:pt x="107" y="621"/>
                  <a:pt x="165" y="640"/>
                </a:cubicBezTo>
                <a:cubicBezTo>
                  <a:pt x="223" y="659"/>
                  <a:pt x="291" y="645"/>
                  <a:pt x="363" y="653"/>
                </a:cubicBezTo>
                <a:cubicBezTo>
                  <a:pt x="435" y="661"/>
                  <a:pt x="526" y="706"/>
                  <a:pt x="597" y="688"/>
                </a:cubicBezTo>
                <a:cubicBezTo>
                  <a:pt x="668" y="670"/>
                  <a:pt x="723" y="562"/>
                  <a:pt x="789" y="544"/>
                </a:cubicBezTo>
                <a:cubicBezTo>
                  <a:pt x="855" y="526"/>
                  <a:pt x="929" y="592"/>
                  <a:pt x="995" y="577"/>
                </a:cubicBezTo>
                <a:cubicBezTo>
                  <a:pt x="1061" y="562"/>
                  <a:pt x="1142" y="504"/>
                  <a:pt x="1184" y="454"/>
                </a:cubicBezTo>
                <a:cubicBezTo>
                  <a:pt x="1226" y="404"/>
                  <a:pt x="1263" y="324"/>
                  <a:pt x="1250" y="275"/>
                </a:cubicBezTo>
                <a:cubicBezTo>
                  <a:pt x="1237" y="226"/>
                  <a:pt x="1154" y="198"/>
                  <a:pt x="1108" y="162"/>
                </a:cubicBezTo>
                <a:cubicBezTo>
                  <a:pt x="1062" y="126"/>
                  <a:pt x="1020" y="85"/>
                  <a:pt x="976" y="58"/>
                </a:cubicBezTo>
                <a:cubicBezTo>
                  <a:pt x="932" y="31"/>
                  <a:pt x="890" y="0"/>
                  <a:pt x="844" y="1"/>
                </a:cubicBezTo>
                <a:cubicBezTo>
                  <a:pt x="798" y="2"/>
                  <a:pt x="747" y="36"/>
                  <a:pt x="702" y="67"/>
                </a:cubicBezTo>
                <a:cubicBezTo>
                  <a:pt x="657" y="98"/>
                  <a:pt x="627" y="175"/>
                  <a:pt x="570" y="190"/>
                </a:cubicBezTo>
                <a:cubicBezTo>
                  <a:pt x="513" y="205"/>
                  <a:pt x="415" y="136"/>
                  <a:pt x="357" y="160"/>
                </a:cubicBezTo>
                <a:cubicBezTo>
                  <a:pt x="299" y="184"/>
                  <a:pt x="266" y="297"/>
                  <a:pt x="221" y="332"/>
                </a:cubicBezTo>
                <a:cubicBezTo>
                  <a:pt x="176" y="367"/>
                  <a:pt x="124" y="335"/>
                  <a:pt x="89" y="369"/>
                </a:cubicBezTo>
                <a:cubicBezTo>
                  <a:pt x="54" y="403"/>
                  <a:pt x="0" y="494"/>
                  <a:pt x="13" y="539"/>
                </a:cubicBezTo>
                <a:close/>
              </a:path>
            </a:pathLst>
          </a:custGeom>
          <a:solidFill>
            <a:srgbClr val="FFCCCC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20166" name="Picture 6" descr="C:\conf\pdcat\tutorial\dellp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038600"/>
            <a:ext cx="1497013" cy="947738"/>
          </a:xfrm>
          <a:prstGeom prst="rect">
            <a:avLst/>
          </a:prstGeom>
          <a:noFill/>
        </p:spPr>
      </p:pic>
      <p:sp>
        <p:nvSpPr>
          <p:cNvPr id="220168" name="Text Box 8"/>
          <p:cNvSpPr txBox="1">
            <a:spLocks noChangeArrowheads="1"/>
          </p:cNvSpPr>
          <p:nvPr/>
        </p:nvSpPr>
        <p:spPr bwMode="auto">
          <a:xfrm>
            <a:off x="1219200" y="41910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Internet</a:t>
            </a:r>
          </a:p>
        </p:txBody>
      </p:sp>
      <p:sp>
        <p:nvSpPr>
          <p:cNvPr id="220169" name="Line 9"/>
          <p:cNvSpPr>
            <a:spLocks noChangeShapeType="1"/>
          </p:cNvSpPr>
          <p:nvPr/>
        </p:nvSpPr>
        <p:spPr bwMode="auto">
          <a:xfrm flipV="1">
            <a:off x="990600" y="4648200"/>
            <a:ext cx="457200" cy="609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170" name="Line 10"/>
          <p:cNvSpPr>
            <a:spLocks noChangeShapeType="1"/>
          </p:cNvSpPr>
          <p:nvPr/>
        </p:nvSpPr>
        <p:spPr bwMode="auto">
          <a:xfrm flipH="1" flipV="1">
            <a:off x="2436813" y="4495800"/>
            <a:ext cx="106838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171" name="Text Box 11"/>
          <p:cNvSpPr txBox="1">
            <a:spLocks noChangeArrowheads="1"/>
          </p:cNvSpPr>
          <p:nvPr/>
        </p:nvSpPr>
        <p:spPr bwMode="auto">
          <a:xfrm>
            <a:off x="2828925" y="4529138"/>
            <a:ext cx="679994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Arial" charset="0"/>
              </a:rPr>
              <a:t>VIP</a:t>
            </a:r>
          </a:p>
        </p:txBody>
      </p:sp>
      <p:sp>
        <p:nvSpPr>
          <p:cNvPr id="220172" name="Text Box 12"/>
          <p:cNvSpPr txBox="1">
            <a:spLocks noChangeArrowheads="1"/>
          </p:cNvSpPr>
          <p:nvPr/>
        </p:nvSpPr>
        <p:spPr bwMode="auto">
          <a:xfrm>
            <a:off x="3452813" y="4924425"/>
            <a:ext cx="125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99"/>
                </a:solidFill>
                <a:latin typeface="Arial" charset="0"/>
              </a:rPr>
              <a:t>Director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477000" y="2895600"/>
            <a:ext cx="1195388" cy="944563"/>
            <a:chOff x="3903" y="1843"/>
            <a:chExt cx="753" cy="595"/>
          </a:xfrm>
        </p:grpSpPr>
        <p:pic>
          <p:nvPicPr>
            <p:cNvPr id="220176" name="Picture 16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20177" name="Text Box 17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Server1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7391400" y="4022725"/>
            <a:ext cx="1195388" cy="944563"/>
            <a:chOff x="3903" y="1843"/>
            <a:chExt cx="753" cy="595"/>
          </a:xfrm>
        </p:grpSpPr>
        <p:pic>
          <p:nvPicPr>
            <p:cNvPr id="220179" name="Picture 19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20180" name="Text Box 20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Server2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6500813" y="5256213"/>
            <a:ext cx="1195387" cy="944562"/>
            <a:chOff x="3903" y="1843"/>
            <a:chExt cx="753" cy="595"/>
          </a:xfrm>
        </p:grpSpPr>
        <p:pic>
          <p:nvPicPr>
            <p:cNvPr id="220182" name="Picture 22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20183" name="Text Box 23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Server3</a:t>
              </a:r>
            </a:p>
          </p:txBody>
        </p:sp>
      </p:grpSp>
      <p:sp>
        <p:nvSpPr>
          <p:cNvPr id="220187" name="Text Box 27"/>
          <p:cNvSpPr txBox="1">
            <a:spLocks noChangeArrowheads="1"/>
          </p:cNvSpPr>
          <p:nvPr/>
        </p:nvSpPr>
        <p:spPr bwMode="auto">
          <a:xfrm>
            <a:off x="5767388" y="3048000"/>
            <a:ext cx="869149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RIP1</a:t>
            </a:r>
          </a:p>
        </p:txBody>
      </p:sp>
      <p:sp>
        <p:nvSpPr>
          <p:cNvPr id="220188" name="Text Box 28"/>
          <p:cNvSpPr txBox="1">
            <a:spLocks noChangeArrowheads="1"/>
          </p:cNvSpPr>
          <p:nvPr/>
        </p:nvSpPr>
        <p:spPr bwMode="auto">
          <a:xfrm>
            <a:off x="6835775" y="4038600"/>
            <a:ext cx="869149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RIP2</a:t>
            </a:r>
          </a:p>
        </p:txBody>
      </p:sp>
      <p:sp>
        <p:nvSpPr>
          <p:cNvPr id="220189" name="Text Box 29"/>
          <p:cNvSpPr txBox="1">
            <a:spLocks noChangeArrowheads="1"/>
          </p:cNvSpPr>
          <p:nvPr/>
        </p:nvSpPr>
        <p:spPr bwMode="auto">
          <a:xfrm>
            <a:off x="6324600" y="4876800"/>
            <a:ext cx="869149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RIP3</a:t>
            </a:r>
          </a:p>
        </p:txBody>
      </p:sp>
      <p:pic>
        <p:nvPicPr>
          <p:cNvPr id="220192" name="Picture 32" descr="C:\conf\pdcat\tutorial\hpswitchVerticl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3870325"/>
            <a:ext cx="790575" cy="1243013"/>
          </a:xfrm>
          <a:prstGeom prst="rect">
            <a:avLst/>
          </a:prstGeom>
          <a:noFill/>
        </p:spPr>
      </p:pic>
      <p:sp>
        <p:nvSpPr>
          <p:cNvPr id="220174" name="Line 14"/>
          <p:cNvSpPr>
            <a:spLocks noChangeShapeType="1"/>
          </p:cNvSpPr>
          <p:nvPr/>
        </p:nvSpPr>
        <p:spPr bwMode="auto">
          <a:xfrm>
            <a:off x="4525963" y="4462463"/>
            <a:ext cx="96043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184" name="Line 24"/>
          <p:cNvSpPr>
            <a:spLocks noChangeShapeType="1"/>
          </p:cNvSpPr>
          <p:nvPr/>
        </p:nvSpPr>
        <p:spPr bwMode="auto">
          <a:xfrm flipH="1">
            <a:off x="5799138" y="3168650"/>
            <a:ext cx="982662" cy="8699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185" name="Line 25"/>
          <p:cNvSpPr>
            <a:spLocks noChangeShapeType="1"/>
          </p:cNvSpPr>
          <p:nvPr/>
        </p:nvSpPr>
        <p:spPr bwMode="auto">
          <a:xfrm flipH="1">
            <a:off x="5951538" y="4462463"/>
            <a:ext cx="1744662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186" name="Line 26"/>
          <p:cNvSpPr>
            <a:spLocks noChangeShapeType="1"/>
          </p:cNvSpPr>
          <p:nvPr/>
        </p:nvSpPr>
        <p:spPr bwMode="auto">
          <a:xfrm flipH="1" flipV="1">
            <a:off x="5951538" y="5029200"/>
            <a:ext cx="830262" cy="469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198" name="Text Box 38"/>
          <p:cNvSpPr txBox="1">
            <a:spLocks noChangeArrowheads="1"/>
          </p:cNvSpPr>
          <p:nvPr/>
        </p:nvSpPr>
        <p:spPr bwMode="auto">
          <a:xfrm>
            <a:off x="982663" y="4953000"/>
            <a:ext cx="697627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4E4FC"/>
                </a:solidFill>
                <a:latin typeface="Arial" charset="0"/>
              </a:rPr>
              <a:t>CIP</a:t>
            </a:r>
          </a:p>
        </p:txBody>
      </p:sp>
      <p:sp>
        <p:nvSpPr>
          <p:cNvPr id="220206" name="Text Box 46"/>
          <p:cNvSpPr txBox="1">
            <a:spLocks noChangeArrowheads="1"/>
          </p:cNvSpPr>
          <p:nvPr/>
        </p:nvSpPr>
        <p:spPr bwMode="auto">
          <a:xfrm>
            <a:off x="1219200" y="5410200"/>
            <a:ext cx="1143000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4E4FC"/>
                </a:solidFill>
                <a:latin typeface="Arial" charset="0"/>
              </a:rPr>
              <a:t>Client</a:t>
            </a:r>
          </a:p>
        </p:txBody>
      </p:sp>
      <p:sp>
        <p:nvSpPr>
          <p:cNvPr id="220207" name="Text Box 47"/>
          <p:cNvSpPr txBox="1">
            <a:spLocks noChangeArrowheads="1"/>
          </p:cNvSpPr>
          <p:nvPr/>
        </p:nvSpPr>
        <p:spPr bwMode="auto">
          <a:xfrm>
            <a:off x="5029200" y="4876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CC"/>
                </a:solidFill>
                <a:latin typeface="Arial" charset="0"/>
              </a:rPr>
              <a:t>Switch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A569-5729-43B9-8A3F-DA7534FD1FAC}" type="datetime1">
              <a:rPr lang="en-US" smtClean="0">
                <a:solidFill>
                  <a:schemeClr val="tx1"/>
                </a:solidFill>
                <a:latin typeface="Times New Roman" pitchFamily="18" charset="0"/>
              </a:rPr>
              <a:t>2/16/2009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  <a:latin typeface="Arial" charset="0"/>
              </a:rPr>
              <a:t>Server Cluster &amp; LVS</a:t>
            </a:r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9900"/>
                </a:solidFill>
              </a:rPr>
              <a:t>LVS-NAT Configuration </a:t>
            </a:r>
            <a:br>
              <a:rPr lang="en-US">
                <a:solidFill>
                  <a:srgbClr val="FF9900"/>
                </a:solidFill>
              </a:rPr>
            </a:br>
            <a:r>
              <a:rPr lang="en-US">
                <a:solidFill>
                  <a:srgbClr val="FF9900"/>
                </a:solidFill>
              </a:rPr>
              <a:t>Step 2. Director routes Pkt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/>
              <a:t>Based on CIP, source port#, VIP and dst port#, director selects one of the real servers</a:t>
            </a:r>
          </a:p>
          <a:p>
            <a:r>
              <a:rPr lang="en-US"/>
              <a:t>Change the dst IP addr or port # of pkt.</a:t>
            </a:r>
          </a:p>
        </p:txBody>
      </p:sp>
      <p:pic>
        <p:nvPicPr>
          <p:cNvPr id="234500" name="Picture 4" descr="C:\FUJITSU\contentProcessing\Notebook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257800"/>
            <a:ext cx="914400" cy="590550"/>
          </a:xfrm>
          <a:prstGeom prst="rect">
            <a:avLst/>
          </a:prstGeom>
          <a:noFill/>
        </p:spPr>
      </p:pic>
      <p:sp>
        <p:nvSpPr>
          <p:cNvPr id="234501" name="Freeform 5"/>
          <p:cNvSpPr>
            <a:spLocks/>
          </p:cNvSpPr>
          <p:nvPr/>
        </p:nvSpPr>
        <p:spPr bwMode="auto">
          <a:xfrm>
            <a:off x="762000" y="3733800"/>
            <a:ext cx="2209800" cy="1295400"/>
          </a:xfrm>
          <a:custGeom>
            <a:avLst/>
            <a:gdLst/>
            <a:ahLst/>
            <a:cxnLst>
              <a:cxn ang="0">
                <a:pos x="13" y="539"/>
              </a:cxn>
              <a:cxn ang="0">
                <a:pos x="165" y="640"/>
              </a:cxn>
              <a:cxn ang="0">
                <a:pos x="363" y="653"/>
              </a:cxn>
              <a:cxn ang="0">
                <a:pos x="597" y="688"/>
              </a:cxn>
              <a:cxn ang="0">
                <a:pos x="789" y="544"/>
              </a:cxn>
              <a:cxn ang="0">
                <a:pos x="995" y="577"/>
              </a:cxn>
              <a:cxn ang="0">
                <a:pos x="1184" y="454"/>
              </a:cxn>
              <a:cxn ang="0">
                <a:pos x="1250" y="275"/>
              </a:cxn>
              <a:cxn ang="0">
                <a:pos x="1108" y="162"/>
              </a:cxn>
              <a:cxn ang="0">
                <a:pos x="976" y="58"/>
              </a:cxn>
              <a:cxn ang="0">
                <a:pos x="844" y="1"/>
              </a:cxn>
              <a:cxn ang="0">
                <a:pos x="702" y="67"/>
              </a:cxn>
              <a:cxn ang="0">
                <a:pos x="570" y="190"/>
              </a:cxn>
              <a:cxn ang="0">
                <a:pos x="357" y="160"/>
              </a:cxn>
              <a:cxn ang="0">
                <a:pos x="221" y="332"/>
              </a:cxn>
              <a:cxn ang="0">
                <a:pos x="89" y="369"/>
              </a:cxn>
              <a:cxn ang="0">
                <a:pos x="13" y="539"/>
              </a:cxn>
            </a:cxnLst>
            <a:rect l="0" t="0" r="r" b="b"/>
            <a:pathLst>
              <a:path w="1263" h="706">
                <a:moveTo>
                  <a:pt x="13" y="539"/>
                </a:moveTo>
                <a:cubicBezTo>
                  <a:pt x="26" y="584"/>
                  <a:pt x="107" y="621"/>
                  <a:pt x="165" y="640"/>
                </a:cubicBezTo>
                <a:cubicBezTo>
                  <a:pt x="223" y="659"/>
                  <a:pt x="291" y="645"/>
                  <a:pt x="363" y="653"/>
                </a:cubicBezTo>
                <a:cubicBezTo>
                  <a:pt x="435" y="661"/>
                  <a:pt x="526" y="706"/>
                  <a:pt x="597" y="688"/>
                </a:cubicBezTo>
                <a:cubicBezTo>
                  <a:pt x="668" y="670"/>
                  <a:pt x="723" y="562"/>
                  <a:pt x="789" y="544"/>
                </a:cubicBezTo>
                <a:cubicBezTo>
                  <a:pt x="855" y="526"/>
                  <a:pt x="929" y="592"/>
                  <a:pt x="995" y="577"/>
                </a:cubicBezTo>
                <a:cubicBezTo>
                  <a:pt x="1061" y="562"/>
                  <a:pt x="1142" y="504"/>
                  <a:pt x="1184" y="454"/>
                </a:cubicBezTo>
                <a:cubicBezTo>
                  <a:pt x="1226" y="404"/>
                  <a:pt x="1263" y="324"/>
                  <a:pt x="1250" y="275"/>
                </a:cubicBezTo>
                <a:cubicBezTo>
                  <a:pt x="1237" y="226"/>
                  <a:pt x="1154" y="198"/>
                  <a:pt x="1108" y="162"/>
                </a:cubicBezTo>
                <a:cubicBezTo>
                  <a:pt x="1062" y="126"/>
                  <a:pt x="1020" y="85"/>
                  <a:pt x="976" y="58"/>
                </a:cubicBezTo>
                <a:cubicBezTo>
                  <a:pt x="932" y="31"/>
                  <a:pt x="890" y="0"/>
                  <a:pt x="844" y="1"/>
                </a:cubicBezTo>
                <a:cubicBezTo>
                  <a:pt x="798" y="2"/>
                  <a:pt x="747" y="36"/>
                  <a:pt x="702" y="67"/>
                </a:cubicBezTo>
                <a:cubicBezTo>
                  <a:pt x="657" y="98"/>
                  <a:pt x="627" y="175"/>
                  <a:pt x="570" y="190"/>
                </a:cubicBezTo>
                <a:cubicBezTo>
                  <a:pt x="513" y="205"/>
                  <a:pt x="415" y="136"/>
                  <a:pt x="357" y="160"/>
                </a:cubicBezTo>
                <a:cubicBezTo>
                  <a:pt x="299" y="184"/>
                  <a:pt x="266" y="297"/>
                  <a:pt x="221" y="332"/>
                </a:cubicBezTo>
                <a:cubicBezTo>
                  <a:pt x="176" y="367"/>
                  <a:pt x="124" y="335"/>
                  <a:pt x="89" y="369"/>
                </a:cubicBezTo>
                <a:cubicBezTo>
                  <a:pt x="54" y="403"/>
                  <a:pt x="0" y="494"/>
                  <a:pt x="13" y="539"/>
                </a:cubicBezTo>
                <a:close/>
              </a:path>
            </a:pathLst>
          </a:custGeom>
          <a:solidFill>
            <a:srgbClr val="FFCCCC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34502" name="Picture 6" descr="C:\conf\pdcat\tutorial\dellp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038600"/>
            <a:ext cx="1497013" cy="947738"/>
          </a:xfrm>
          <a:prstGeom prst="rect">
            <a:avLst/>
          </a:prstGeom>
          <a:noFill/>
        </p:spPr>
      </p:pic>
      <p:sp>
        <p:nvSpPr>
          <p:cNvPr id="234503" name="Text Box 7"/>
          <p:cNvSpPr txBox="1">
            <a:spLocks noChangeArrowheads="1"/>
          </p:cNvSpPr>
          <p:nvPr/>
        </p:nvSpPr>
        <p:spPr bwMode="auto">
          <a:xfrm>
            <a:off x="1219200" y="41910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Internet</a:t>
            </a:r>
          </a:p>
        </p:txBody>
      </p:sp>
      <p:sp>
        <p:nvSpPr>
          <p:cNvPr id="234504" name="Line 8"/>
          <p:cNvSpPr>
            <a:spLocks noChangeShapeType="1"/>
          </p:cNvSpPr>
          <p:nvPr/>
        </p:nvSpPr>
        <p:spPr bwMode="auto">
          <a:xfrm flipV="1">
            <a:off x="990600" y="4648200"/>
            <a:ext cx="457200" cy="609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05" name="Line 9"/>
          <p:cNvSpPr>
            <a:spLocks noChangeShapeType="1"/>
          </p:cNvSpPr>
          <p:nvPr/>
        </p:nvSpPr>
        <p:spPr bwMode="auto">
          <a:xfrm flipH="1" flipV="1">
            <a:off x="2436813" y="4495800"/>
            <a:ext cx="106838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06" name="Text Box 10"/>
          <p:cNvSpPr txBox="1">
            <a:spLocks noChangeArrowheads="1"/>
          </p:cNvSpPr>
          <p:nvPr/>
        </p:nvSpPr>
        <p:spPr bwMode="auto">
          <a:xfrm>
            <a:off x="2828925" y="4529138"/>
            <a:ext cx="679994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Arial" charset="0"/>
              </a:rPr>
              <a:t>VIP</a:t>
            </a:r>
          </a:p>
        </p:txBody>
      </p:sp>
      <p:sp>
        <p:nvSpPr>
          <p:cNvPr id="234507" name="Text Box 11"/>
          <p:cNvSpPr txBox="1">
            <a:spLocks noChangeArrowheads="1"/>
          </p:cNvSpPr>
          <p:nvPr/>
        </p:nvSpPr>
        <p:spPr bwMode="auto">
          <a:xfrm>
            <a:off x="3392488" y="4838700"/>
            <a:ext cx="125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99"/>
                </a:solidFill>
                <a:latin typeface="Arial" charset="0"/>
              </a:rPr>
              <a:t>Director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477000" y="2895600"/>
            <a:ext cx="1195388" cy="944563"/>
            <a:chOff x="3903" y="1843"/>
            <a:chExt cx="753" cy="595"/>
          </a:xfrm>
        </p:grpSpPr>
        <p:pic>
          <p:nvPicPr>
            <p:cNvPr id="234509" name="Picture 13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34510" name="Text Box 14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Server1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391400" y="4022725"/>
            <a:ext cx="1195388" cy="944563"/>
            <a:chOff x="3903" y="1843"/>
            <a:chExt cx="753" cy="595"/>
          </a:xfrm>
        </p:grpSpPr>
        <p:pic>
          <p:nvPicPr>
            <p:cNvPr id="234512" name="Picture 16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34513" name="Text Box 17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Server2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500813" y="5256213"/>
            <a:ext cx="1195387" cy="944562"/>
            <a:chOff x="3903" y="1843"/>
            <a:chExt cx="753" cy="595"/>
          </a:xfrm>
        </p:grpSpPr>
        <p:pic>
          <p:nvPicPr>
            <p:cNvPr id="234515" name="Picture 19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34516" name="Text Box 20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Server3</a:t>
              </a:r>
            </a:p>
          </p:txBody>
        </p:sp>
      </p:grpSp>
      <p:sp>
        <p:nvSpPr>
          <p:cNvPr id="234517" name="Text Box 21"/>
          <p:cNvSpPr txBox="1">
            <a:spLocks noChangeArrowheads="1"/>
          </p:cNvSpPr>
          <p:nvPr/>
        </p:nvSpPr>
        <p:spPr bwMode="auto">
          <a:xfrm>
            <a:off x="5767388" y="3048000"/>
            <a:ext cx="869149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RIP1</a:t>
            </a:r>
          </a:p>
        </p:txBody>
      </p:sp>
      <p:sp>
        <p:nvSpPr>
          <p:cNvPr id="234518" name="Text Box 22"/>
          <p:cNvSpPr txBox="1">
            <a:spLocks noChangeArrowheads="1"/>
          </p:cNvSpPr>
          <p:nvPr/>
        </p:nvSpPr>
        <p:spPr bwMode="auto">
          <a:xfrm>
            <a:off x="6835775" y="4038600"/>
            <a:ext cx="869149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RIP2</a:t>
            </a:r>
          </a:p>
        </p:txBody>
      </p:sp>
      <p:sp>
        <p:nvSpPr>
          <p:cNvPr id="234519" name="Text Box 23"/>
          <p:cNvSpPr txBox="1">
            <a:spLocks noChangeArrowheads="1"/>
          </p:cNvSpPr>
          <p:nvPr/>
        </p:nvSpPr>
        <p:spPr bwMode="auto">
          <a:xfrm>
            <a:off x="6324600" y="4876800"/>
            <a:ext cx="869149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RIP3</a:t>
            </a:r>
          </a:p>
        </p:txBody>
      </p:sp>
      <p:pic>
        <p:nvPicPr>
          <p:cNvPr id="234520" name="Picture 24" descr="C:\conf\pdcat\tutorial\hpswitchVerticl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3870325"/>
            <a:ext cx="790575" cy="1243013"/>
          </a:xfrm>
          <a:prstGeom prst="rect">
            <a:avLst/>
          </a:prstGeom>
          <a:noFill/>
        </p:spPr>
      </p:pic>
      <p:sp>
        <p:nvSpPr>
          <p:cNvPr id="234521" name="Text Box 25"/>
          <p:cNvSpPr txBox="1">
            <a:spLocks noChangeArrowheads="1"/>
          </p:cNvSpPr>
          <p:nvPr/>
        </p:nvSpPr>
        <p:spPr bwMode="auto">
          <a:xfrm>
            <a:off x="304800" y="3581400"/>
            <a:ext cx="153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1. request</a:t>
            </a:r>
          </a:p>
        </p:txBody>
      </p:sp>
      <p:sp>
        <p:nvSpPr>
          <p:cNvPr id="234522" name="Line 26"/>
          <p:cNvSpPr>
            <a:spLocks noChangeShapeType="1"/>
          </p:cNvSpPr>
          <p:nvPr/>
        </p:nvSpPr>
        <p:spPr bwMode="auto">
          <a:xfrm>
            <a:off x="4525963" y="4462463"/>
            <a:ext cx="96043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23" name="Line 27"/>
          <p:cNvSpPr>
            <a:spLocks noChangeShapeType="1"/>
          </p:cNvSpPr>
          <p:nvPr/>
        </p:nvSpPr>
        <p:spPr bwMode="auto">
          <a:xfrm flipH="1">
            <a:off x="5799138" y="3168650"/>
            <a:ext cx="982662" cy="8699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24" name="Line 28"/>
          <p:cNvSpPr>
            <a:spLocks noChangeShapeType="1"/>
          </p:cNvSpPr>
          <p:nvPr/>
        </p:nvSpPr>
        <p:spPr bwMode="auto">
          <a:xfrm flipH="1">
            <a:off x="5951538" y="4462463"/>
            <a:ext cx="1744662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25" name="Line 29"/>
          <p:cNvSpPr>
            <a:spLocks noChangeShapeType="1"/>
          </p:cNvSpPr>
          <p:nvPr/>
        </p:nvSpPr>
        <p:spPr bwMode="auto">
          <a:xfrm flipH="1" flipV="1">
            <a:off x="5951538" y="5029200"/>
            <a:ext cx="830262" cy="469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26" name="Freeform 30"/>
          <p:cNvSpPr>
            <a:spLocks/>
          </p:cNvSpPr>
          <p:nvPr/>
        </p:nvSpPr>
        <p:spPr bwMode="auto">
          <a:xfrm>
            <a:off x="592138" y="3836988"/>
            <a:ext cx="2836862" cy="1420812"/>
          </a:xfrm>
          <a:custGeom>
            <a:avLst/>
            <a:gdLst/>
            <a:ahLst/>
            <a:cxnLst>
              <a:cxn ang="0">
                <a:pos x="59" y="895"/>
              </a:cxn>
              <a:cxn ang="0">
                <a:pos x="288" y="104"/>
              </a:cxn>
              <a:cxn ang="0">
                <a:pos x="1787" y="271"/>
              </a:cxn>
            </a:cxnLst>
            <a:rect l="0" t="0" r="r" b="b"/>
            <a:pathLst>
              <a:path w="1787" h="895">
                <a:moveTo>
                  <a:pt x="59" y="895"/>
                </a:moveTo>
                <a:cubicBezTo>
                  <a:pt x="97" y="763"/>
                  <a:pt x="0" y="208"/>
                  <a:pt x="288" y="104"/>
                </a:cubicBezTo>
                <a:cubicBezTo>
                  <a:pt x="576" y="0"/>
                  <a:pt x="1475" y="236"/>
                  <a:pt x="1787" y="271"/>
                </a:cubicBezTo>
              </a:path>
            </a:pathLst>
          </a:cu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27" name="Text Box 31"/>
          <p:cNvSpPr txBox="1">
            <a:spLocks noChangeArrowheads="1"/>
          </p:cNvSpPr>
          <p:nvPr/>
        </p:nvSpPr>
        <p:spPr bwMode="auto">
          <a:xfrm>
            <a:off x="2438400" y="3124200"/>
            <a:ext cx="2201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9966"/>
                </a:solidFill>
                <a:latin typeface="Arial" charset="0"/>
              </a:rPr>
              <a:t>2. Scheduling/</a:t>
            </a:r>
            <a:br>
              <a:rPr lang="en-US">
                <a:solidFill>
                  <a:srgbClr val="FF9966"/>
                </a:solidFill>
                <a:latin typeface="Arial" charset="0"/>
              </a:rPr>
            </a:br>
            <a:r>
              <a:rPr lang="en-US">
                <a:solidFill>
                  <a:srgbClr val="FF9966"/>
                </a:solidFill>
                <a:latin typeface="Arial" charset="0"/>
              </a:rPr>
              <a:t>Rewrite packet</a:t>
            </a:r>
          </a:p>
        </p:txBody>
      </p:sp>
      <p:sp>
        <p:nvSpPr>
          <p:cNvPr id="234528" name="Text Box 32"/>
          <p:cNvSpPr txBox="1">
            <a:spLocks noChangeArrowheads="1"/>
          </p:cNvSpPr>
          <p:nvPr/>
        </p:nvSpPr>
        <p:spPr bwMode="auto">
          <a:xfrm>
            <a:off x="982663" y="4953000"/>
            <a:ext cx="697627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4E4FC"/>
                </a:solidFill>
                <a:latin typeface="Arial" charset="0"/>
              </a:rPr>
              <a:t>CIP</a:t>
            </a:r>
          </a:p>
        </p:txBody>
      </p:sp>
      <p:sp>
        <p:nvSpPr>
          <p:cNvPr id="234529" name="Freeform 33"/>
          <p:cNvSpPr>
            <a:spLocks/>
          </p:cNvSpPr>
          <p:nvPr/>
        </p:nvSpPr>
        <p:spPr bwMode="auto">
          <a:xfrm>
            <a:off x="4557713" y="3048000"/>
            <a:ext cx="2224087" cy="1223963"/>
          </a:xfrm>
          <a:custGeom>
            <a:avLst/>
            <a:gdLst/>
            <a:ahLst/>
            <a:cxnLst>
              <a:cxn ang="0">
                <a:pos x="0" y="771"/>
              </a:cxn>
              <a:cxn ang="0">
                <a:pos x="651" y="608"/>
              </a:cxn>
              <a:cxn ang="0">
                <a:pos x="1401" y="0"/>
              </a:cxn>
            </a:cxnLst>
            <a:rect l="0" t="0" r="r" b="b"/>
            <a:pathLst>
              <a:path w="1401" h="771">
                <a:moveTo>
                  <a:pt x="0" y="771"/>
                </a:moveTo>
                <a:cubicBezTo>
                  <a:pt x="108" y="745"/>
                  <a:pt x="417" y="736"/>
                  <a:pt x="651" y="608"/>
                </a:cubicBezTo>
                <a:cubicBezTo>
                  <a:pt x="885" y="480"/>
                  <a:pt x="1245" y="127"/>
                  <a:pt x="1401" y="0"/>
                </a:cubicBezTo>
              </a:path>
            </a:pathLst>
          </a:cu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35" name="Text Box 39"/>
          <p:cNvSpPr txBox="1">
            <a:spLocks noChangeArrowheads="1"/>
          </p:cNvSpPr>
          <p:nvPr/>
        </p:nvSpPr>
        <p:spPr bwMode="auto">
          <a:xfrm>
            <a:off x="1219200" y="5410200"/>
            <a:ext cx="1143000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4E4FC"/>
                </a:solidFill>
                <a:latin typeface="Arial" charset="0"/>
              </a:rPr>
              <a:t>Client</a:t>
            </a:r>
          </a:p>
        </p:txBody>
      </p:sp>
      <p:sp>
        <p:nvSpPr>
          <p:cNvPr id="234536" name="Text Box 40"/>
          <p:cNvSpPr txBox="1">
            <a:spLocks noChangeArrowheads="1"/>
          </p:cNvSpPr>
          <p:nvPr/>
        </p:nvSpPr>
        <p:spPr bwMode="auto">
          <a:xfrm>
            <a:off x="5029200" y="4876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CC"/>
                </a:solidFill>
                <a:latin typeface="Arial" charset="0"/>
              </a:rPr>
              <a:t>Switch</a:t>
            </a:r>
          </a:p>
        </p:txBody>
      </p: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533400" y="3124200"/>
            <a:ext cx="1311275" cy="466725"/>
            <a:chOff x="336" y="1968"/>
            <a:chExt cx="826" cy="294"/>
          </a:xfrm>
        </p:grpSpPr>
        <p:sp>
          <p:nvSpPr>
            <p:cNvPr id="234538" name="Text Box 42"/>
            <p:cNvSpPr txBox="1">
              <a:spLocks noChangeArrowheads="1"/>
            </p:cNvSpPr>
            <p:nvPr/>
          </p:nvSpPr>
          <p:spPr bwMode="auto">
            <a:xfrm>
              <a:off x="336" y="1968"/>
              <a:ext cx="826" cy="29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CIP 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VIP</a:t>
              </a:r>
            </a:p>
          </p:txBody>
        </p:sp>
        <p:sp>
          <p:nvSpPr>
            <p:cNvPr id="234539" name="Line 43"/>
            <p:cNvSpPr>
              <a:spLocks noChangeShapeType="1"/>
            </p:cNvSpPr>
            <p:nvPr/>
          </p:nvSpPr>
          <p:spPr bwMode="auto">
            <a:xfrm>
              <a:off x="768" y="1977"/>
              <a:ext cx="0" cy="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4640263" y="3429000"/>
            <a:ext cx="1531937" cy="466725"/>
            <a:chOff x="2923" y="2160"/>
            <a:chExt cx="965" cy="294"/>
          </a:xfrm>
        </p:grpSpPr>
        <p:sp>
          <p:nvSpPr>
            <p:cNvPr id="234541" name="Text Box 45"/>
            <p:cNvSpPr txBox="1">
              <a:spLocks noChangeArrowheads="1"/>
            </p:cNvSpPr>
            <p:nvPr/>
          </p:nvSpPr>
          <p:spPr bwMode="auto">
            <a:xfrm>
              <a:off x="2923" y="2160"/>
              <a:ext cx="965" cy="29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CIP 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RIP1</a:t>
              </a:r>
            </a:p>
          </p:txBody>
        </p:sp>
        <p:sp>
          <p:nvSpPr>
            <p:cNvPr id="234542" name="Line 46"/>
            <p:cNvSpPr>
              <a:spLocks noChangeShapeType="1"/>
            </p:cNvSpPr>
            <p:nvPr/>
          </p:nvSpPr>
          <p:spPr bwMode="auto">
            <a:xfrm>
              <a:off x="3360" y="2169"/>
              <a:ext cx="0" cy="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4548" name="AutoShape 52"/>
          <p:cNvSpPr>
            <a:spLocks noChangeArrowheads="1"/>
          </p:cNvSpPr>
          <p:nvPr/>
        </p:nvSpPr>
        <p:spPr bwMode="auto">
          <a:xfrm>
            <a:off x="2657475" y="5505450"/>
            <a:ext cx="2552700" cy="857250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latin typeface="Arial" charset="0"/>
              </a:rPr>
              <a:t>LVS Routing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Scheduling Rules</a:t>
            </a:r>
          </a:p>
        </p:txBody>
      </p:sp>
      <p:sp>
        <p:nvSpPr>
          <p:cNvPr id="234550" name="Line 54"/>
          <p:cNvSpPr>
            <a:spLocks noChangeShapeType="1"/>
          </p:cNvSpPr>
          <p:nvPr/>
        </p:nvSpPr>
        <p:spPr bwMode="auto">
          <a:xfrm flipV="1">
            <a:off x="4276725" y="5200650"/>
            <a:ext cx="0" cy="5143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51" name="Text Box 55"/>
          <p:cNvSpPr txBox="1">
            <a:spLocks noChangeArrowheads="1"/>
          </p:cNvSpPr>
          <p:nvPr/>
        </p:nvSpPr>
        <p:spPr bwMode="auto">
          <a:xfrm>
            <a:off x="2187575" y="5145088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99FF"/>
                </a:solidFill>
                <a:latin typeface="Arial" charset="0"/>
              </a:rPr>
              <a:t>ipvsadm cmd</a:t>
            </a: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469B-FA09-47E1-ABE9-71C680410B68}" type="datetime1">
              <a:rPr lang="en-US" smtClean="0">
                <a:solidFill>
                  <a:schemeClr val="tx1"/>
                </a:solidFill>
                <a:latin typeface="Times New Roman" pitchFamily="18" charset="0"/>
              </a:rPr>
              <a:t>2/16/2009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  <a:latin typeface="Arial" charset="0"/>
              </a:rPr>
              <a:t>Server Cluster &amp; LVS</a:t>
            </a:r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54000"/>
            <a:ext cx="7772400" cy="1200329"/>
          </a:xfrm>
        </p:spPr>
        <p:txBody>
          <a:bodyPr/>
          <a:lstStyle/>
          <a:p>
            <a:r>
              <a:rPr lang="en-US" sz="4000" dirty="0">
                <a:solidFill>
                  <a:srgbClr val="FF9900"/>
                </a:solidFill>
              </a:rPr>
              <a:t>LVS-NAT Configuration </a:t>
            </a:r>
            <a:br>
              <a:rPr lang="en-US" sz="4000" dirty="0">
                <a:solidFill>
                  <a:srgbClr val="FF9900"/>
                </a:solidFill>
              </a:rPr>
            </a:br>
            <a:r>
              <a:rPr lang="en-US" sz="4000" dirty="0">
                <a:solidFill>
                  <a:srgbClr val="FF9900"/>
                </a:solidFill>
              </a:rPr>
              <a:t>Step 3. Real Server Replies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sz="2000"/>
              <a:t>Real server retrieves response.</a:t>
            </a:r>
          </a:p>
          <a:p>
            <a:r>
              <a:rPr lang="en-US" sz="2000"/>
              <a:t>All real servers set default gateway to Director; like any other NAT or IP masquerade setup</a:t>
            </a:r>
          </a:p>
          <a:p>
            <a:r>
              <a:rPr lang="en-US" sz="2000"/>
              <a:t>Packet will be sent back to Director.</a:t>
            </a:r>
          </a:p>
        </p:txBody>
      </p:sp>
      <p:pic>
        <p:nvPicPr>
          <p:cNvPr id="235524" name="Picture 4" descr="C:\FUJITSU\contentProcessing\Notebook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257800"/>
            <a:ext cx="914400" cy="590550"/>
          </a:xfrm>
          <a:prstGeom prst="rect">
            <a:avLst/>
          </a:prstGeom>
          <a:noFill/>
        </p:spPr>
      </p:pic>
      <p:sp>
        <p:nvSpPr>
          <p:cNvPr id="235525" name="Freeform 5"/>
          <p:cNvSpPr>
            <a:spLocks/>
          </p:cNvSpPr>
          <p:nvPr/>
        </p:nvSpPr>
        <p:spPr bwMode="auto">
          <a:xfrm>
            <a:off x="762000" y="3733800"/>
            <a:ext cx="2209800" cy="1295400"/>
          </a:xfrm>
          <a:custGeom>
            <a:avLst/>
            <a:gdLst/>
            <a:ahLst/>
            <a:cxnLst>
              <a:cxn ang="0">
                <a:pos x="13" y="539"/>
              </a:cxn>
              <a:cxn ang="0">
                <a:pos x="165" y="640"/>
              </a:cxn>
              <a:cxn ang="0">
                <a:pos x="363" y="653"/>
              </a:cxn>
              <a:cxn ang="0">
                <a:pos x="597" y="688"/>
              </a:cxn>
              <a:cxn ang="0">
                <a:pos x="789" y="544"/>
              </a:cxn>
              <a:cxn ang="0">
                <a:pos x="995" y="577"/>
              </a:cxn>
              <a:cxn ang="0">
                <a:pos x="1184" y="454"/>
              </a:cxn>
              <a:cxn ang="0">
                <a:pos x="1250" y="275"/>
              </a:cxn>
              <a:cxn ang="0">
                <a:pos x="1108" y="162"/>
              </a:cxn>
              <a:cxn ang="0">
                <a:pos x="976" y="58"/>
              </a:cxn>
              <a:cxn ang="0">
                <a:pos x="844" y="1"/>
              </a:cxn>
              <a:cxn ang="0">
                <a:pos x="702" y="67"/>
              </a:cxn>
              <a:cxn ang="0">
                <a:pos x="570" y="190"/>
              </a:cxn>
              <a:cxn ang="0">
                <a:pos x="357" y="160"/>
              </a:cxn>
              <a:cxn ang="0">
                <a:pos x="221" y="332"/>
              </a:cxn>
              <a:cxn ang="0">
                <a:pos x="89" y="369"/>
              </a:cxn>
              <a:cxn ang="0">
                <a:pos x="13" y="539"/>
              </a:cxn>
            </a:cxnLst>
            <a:rect l="0" t="0" r="r" b="b"/>
            <a:pathLst>
              <a:path w="1263" h="706">
                <a:moveTo>
                  <a:pt x="13" y="539"/>
                </a:moveTo>
                <a:cubicBezTo>
                  <a:pt x="26" y="584"/>
                  <a:pt x="107" y="621"/>
                  <a:pt x="165" y="640"/>
                </a:cubicBezTo>
                <a:cubicBezTo>
                  <a:pt x="223" y="659"/>
                  <a:pt x="291" y="645"/>
                  <a:pt x="363" y="653"/>
                </a:cubicBezTo>
                <a:cubicBezTo>
                  <a:pt x="435" y="661"/>
                  <a:pt x="526" y="706"/>
                  <a:pt x="597" y="688"/>
                </a:cubicBezTo>
                <a:cubicBezTo>
                  <a:pt x="668" y="670"/>
                  <a:pt x="723" y="562"/>
                  <a:pt x="789" y="544"/>
                </a:cubicBezTo>
                <a:cubicBezTo>
                  <a:pt x="855" y="526"/>
                  <a:pt x="929" y="592"/>
                  <a:pt x="995" y="577"/>
                </a:cubicBezTo>
                <a:cubicBezTo>
                  <a:pt x="1061" y="562"/>
                  <a:pt x="1142" y="504"/>
                  <a:pt x="1184" y="454"/>
                </a:cubicBezTo>
                <a:cubicBezTo>
                  <a:pt x="1226" y="404"/>
                  <a:pt x="1263" y="324"/>
                  <a:pt x="1250" y="275"/>
                </a:cubicBezTo>
                <a:cubicBezTo>
                  <a:pt x="1237" y="226"/>
                  <a:pt x="1154" y="198"/>
                  <a:pt x="1108" y="162"/>
                </a:cubicBezTo>
                <a:cubicBezTo>
                  <a:pt x="1062" y="126"/>
                  <a:pt x="1020" y="85"/>
                  <a:pt x="976" y="58"/>
                </a:cubicBezTo>
                <a:cubicBezTo>
                  <a:pt x="932" y="31"/>
                  <a:pt x="890" y="0"/>
                  <a:pt x="844" y="1"/>
                </a:cubicBezTo>
                <a:cubicBezTo>
                  <a:pt x="798" y="2"/>
                  <a:pt x="747" y="36"/>
                  <a:pt x="702" y="67"/>
                </a:cubicBezTo>
                <a:cubicBezTo>
                  <a:pt x="657" y="98"/>
                  <a:pt x="627" y="175"/>
                  <a:pt x="570" y="190"/>
                </a:cubicBezTo>
                <a:cubicBezTo>
                  <a:pt x="513" y="205"/>
                  <a:pt x="415" y="136"/>
                  <a:pt x="357" y="160"/>
                </a:cubicBezTo>
                <a:cubicBezTo>
                  <a:pt x="299" y="184"/>
                  <a:pt x="266" y="297"/>
                  <a:pt x="221" y="332"/>
                </a:cubicBezTo>
                <a:cubicBezTo>
                  <a:pt x="176" y="367"/>
                  <a:pt x="124" y="335"/>
                  <a:pt x="89" y="369"/>
                </a:cubicBezTo>
                <a:cubicBezTo>
                  <a:pt x="54" y="403"/>
                  <a:pt x="0" y="494"/>
                  <a:pt x="13" y="539"/>
                </a:cubicBezTo>
                <a:close/>
              </a:path>
            </a:pathLst>
          </a:custGeom>
          <a:solidFill>
            <a:srgbClr val="FFCCCC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35526" name="Picture 6" descr="C:\conf\pdcat\tutorial\dellp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038600"/>
            <a:ext cx="1497013" cy="947738"/>
          </a:xfrm>
          <a:prstGeom prst="rect">
            <a:avLst/>
          </a:prstGeom>
          <a:noFill/>
        </p:spPr>
      </p:pic>
      <p:sp>
        <p:nvSpPr>
          <p:cNvPr id="235527" name="Text Box 7"/>
          <p:cNvSpPr txBox="1">
            <a:spLocks noChangeArrowheads="1"/>
          </p:cNvSpPr>
          <p:nvPr/>
        </p:nvSpPr>
        <p:spPr bwMode="auto">
          <a:xfrm>
            <a:off x="1219200" y="41910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Internet</a:t>
            </a:r>
          </a:p>
        </p:txBody>
      </p:sp>
      <p:sp>
        <p:nvSpPr>
          <p:cNvPr id="235528" name="Line 8"/>
          <p:cNvSpPr>
            <a:spLocks noChangeShapeType="1"/>
          </p:cNvSpPr>
          <p:nvPr/>
        </p:nvSpPr>
        <p:spPr bwMode="auto">
          <a:xfrm flipV="1">
            <a:off x="990600" y="4648200"/>
            <a:ext cx="457200" cy="609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29" name="Line 9"/>
          <p:cNvSpPr>
            <a:spLocks noChangeShapeType="1"/>
          </p:cNvSpPr>
          <p:nvPr/>
        </p:nvSpPr>
        <p:spPr bwMode="auto">
          <a:xfrm flipH="1" flipV="1">
            <a:off x="2436813" y="4495800"/>
            <a:ext cx="106838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30" name="Text Box 10"/>
          <p:cNvSpPr txBox="1">
            <a:spLocks noChangeArrowheads="1"/>
          </p:cNvSpPr>
          <p:nvPr/>
        </p:nvSpPr>
        <p:spPr bwMode="auto">
          <a:xfrm>
            <a:off x="2828925" y="4529138"/>
            <a:ext cx="679994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Arial" charset="0"/>
              </a:rPr>
              <a:t>VIP</a:t>
            </a:r>
          </a:p>
        </p:txBody>
      </p:sp>
      <p:sp>
        <p:nvSpPr>
          <p:cNvPr id="235531" name="Text Box 11"/>
          <p:cNvSpPr txBox="1">
            <a:spLocks noChangeArrowheads="1"/>
          </p:cNvSpPr>
          <p:nvPr/>
        </p:nvSpPr>
        <p:spPr bwMode="auto">
          <a:xfrm>
            <a:off x="3411538" y="4886325"/>
            <a:ext cx="125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99"/>
                </a:solidFill>
                <a:latin typeface="Arial" charset="0"/>
              </a:rPr>
              <a:t>Director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477000" y="2895600"/>
            <a:ext cx="1195388" cy="944563"/>
            <a:chOff x="3903" y="1843"/>
            <a:chExt cx="753" cy="595"/>
          </a:xfrm>
        </p:grpSpPr>
        <p:pic>
          <p:nvPicPr>
            <p:cNvPr id="235533" name="Picture 13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35534" name="Text Box 14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Server1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391400" y="4022725"/>
            <a:ext cx="1195388" cy="944563"/>
            <a:chOff x="3903" y="1843"/>
            <a:chExt cx="753" cy="595"/>
          </a:xfrm>
        </p:grpSpPr>
        <p:pic>
          <p:nvPicPr>
            <p:cNvPr id="235536" name="Picture 16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35537" name="Text Box 17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Server2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500813" y="5256213"/>
            <a:ext cx="1195387" cy="944562"/>
            <a:chOff x="3903" y="1843"/>
            <a:chExt cx="753" cy="595"/>
          </a:xfrm>
        </p:grpSpPr>
        <p:pic>
          <p:nvPicPr>
            <p:cNvPr id="235539" name="Picture 19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35540" name="Text Box 20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Server3</a:t>
              </a:r>
            </a:p>
          </p:txBody>
        </p:sp>
      </p:grpSp>
      <p:sp>
        <p:nvSpPr>
          <p:cNvPr id="235541" name="Text Box 21"/>
          <p:cNvSpPr txBox="1">
            <a:spLocks noChangeArrowheads="1"/>
          </p:cNvSpPr>
          <p:nvPr/>
        </p:nvSpPr>
        <p:spPr bwMode="auto">
          <a:xfrm>
            <a:off x="5767388" y="3048000"/>
            <a:ext cx="869149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RIP1</a:t>
            </a:r>
          </a:p>
        </p:txBody>
      </p:sp>
      <p:sp>
        <p:nvSpPr>
          <p:cNvPr id="235542" name="Text Box 22"/>
          <p:cNvSpPr txBox="1">
            <a:spLocks noChangeArrowheads="1"/>
          </p:cNvSpPr>
          <p:nvPr/>
        </p:nvSpPr>
        <p:spPr bwMode="auto">
          <a:xfrm>
            <a:off x="6835775" y="4038600"/>
            <a:ext cx="869149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RIP2</a:t>
            </a:r>
          </a:p>
        </p:txBody>
      </p:sp>
      <p:sp>
        <p:nvSpPr>
          <p:cNvPr id="235543" name="Text Box 23"/>
          <p:cNvSpPr txBox="1">
            <a:spLocks noChangeArrowheads="1"/>
          </p:cNvSpPr>
          <p:nvPr/>
        </p:nvSpPr>
        <p:spPr bwMode="auto">
          <a:xfrm>
            <a:off x="6324600" y="4876800"/>
            <a:ext cx="869149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RIP3</a:t>
            </a:r>
          </a:p>
        </p:txBody>
      </p:sp>
      <p:pic>
        <p:nvPicPr>
          <p:cNvPr id="235544" name="Picture 24" descr="C:\conf\pdcat\tutorial\hpswitchVerticl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3870325"/>
            <a:ext cx="790575" cy="1243013"/>
          </a:xfrm>
          <a:prstGeom prst="rect">
            <a:avLst/>
          </a:prstGeom>
          <a:noFill/>
        </p:spPr>
      </p:pic>
      <p:sp>
        <p:nvSpPr>
          <p:cNvPr id="235545" name="Text Box 25"/>
          <p:cNvSpPr txBox="1">
            <a:spLocks noChangeArrowheads="1"/>
          </p:cNvSpPr>
          <p:nvPr/>
        </p:nvSpPr>
        <p:spPr bwMode="auto">
          <a:xfrm>
            <a:off x="304800" y="3581400"/>
            <a:ext cx="153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1. request</a:t>
            </a:r>
          </a:p>
        </p:txBody>
      </p:sp>
      <p:sp>
        <p:nvSpPr>
          <p:cNvPr id="235546" name="Line 26"/>
          <p:cNvSpPr>
            <a:spLocks noChangeShapeType="1"/>
          </p:cNvSpPr>
          <p:nvPr/>
        </p:nvSpPr>
        <p:spPr bwMode="auto">
          <a:xfrm>
            <a:off x="4525963" y="4462463"/>
            <a:ext cx="96043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47" name="Line 27"/>
          <p:cNvSpPr>
            <a:spLocks noChangeShapeType="1"/>
          </p:cNvSpPr>
          <p:nvPr/>
        </p:nvSpPr>
        <p:spPr bwMode="auto">
          <a:xfrm flipH="1">
            <a:off x="5799138" y="3168650"/>
            <a:ext cx="982662" cy="8699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48" name="Line 28"/>
          <p:cNvSpPr>
            <a:spLocks noChangeShapeType="1"/>
          </p:cNvSpPr>
          <p:nvPr/>
        </p:nvSpPr>
        <p:spPr bwMode="auto">
          <a:xfrm flipH="1">
            <a:off x="5951538" y="4462463"/>
            <a:ext cx="1744662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49" name="Line 29"/>
          <p:cNvSpPr>
            <a:spLocks noChangeShapeType="1"/>
          </p:cNvSpPr>
          <p:nvPr/>
        </p:nvSpPr>
        <p:spPr bwMode="auto">
          <a:xfrm flipH="1" flipV="1">
            <a:off x="5951538" y="5029200"/>
            <a:ext cx="830262" cy="469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50" name="Freeform 30"/>
          <p:cNvSpPr>
            <a:spLocks/>
          </p:cNvSpPr>
          <p:nvPr/>
        </p:nvSpPr>
        <p:spPr bwMode="auto">
          <a:xfrm>
            <a:off x="592138" y="3836988"/>
            <a:ext cx="2836862" cy="1420812"/>
          </a:xfrm>
          <a:custGeom>
            <a:avLst/>
            <a:gdLst/>
            <a:ahLst/>
            <a:cxnLst>
              <a:cxn ang="0">
                <a:pos x="59" y="895"/>
              </a:cxn>
              <a:cxn ang="0">
                <a:pos x="288" y="104"/>
              </a:cxn>
              <a:cxn ang="0">
                <a:pos x="1787" y="271"/>
              </a:cxn>
            </a:cxnLst>
            <a:rect l="0" t="0" r="r" b="b"/>
            <a:pathLst>
              <a:path w="1787" h="895">
                <a:moveTo>
                  <a:pt x="59" y="895"/>
                </a:moveTo>
                <a:cubicBezTo>
                  <a:pt x="97" y="763"/>
                  <a:pt x="0" y="208"/>
                  <a:pt x="288" y="104"/>
                </a:cubicBezTo>
                <a:cubicBezTo>
                  <a:pt x="576" y="0"/>
                  <a:pt x="1475" y="236"/>
                  <a:pt x="1787" y="271"/>
                </a:cubicBezTo>
              </a:path>
            </a:pathLst>
          </a:cu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51" name="Text Box 31"/>
          <p:cNvSpPr txBox="1">
            <a:spLocks noChangeArrowheads="1"/>
          </p:cNvSpPr>
          <p:nvPr/>
        </p:nvSpPr>
        <p:spPr bwMode="auto">
          <a:xfrm>
            <a:off x="2438400" y="3124200"/>
            <a:ext cx="2201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2. Scheduling/</a:t>
            </a:r>
            <a:br>
              <a:rPr lang="en-US">
                <a:solidFill>
                  <a:srgbClr val="FFFF00"/>
                </a:solidFill>
                <a:latin typeface="Arial" charset="0"/>
              </a:rPr>
            </a:br>
            <a:r>
              <a:rPr lang="en-US">
                <a:solidFill>
                  <a:srgbClr val="FFFF00"/>
                </a:solidFill>
                <a:latin typeface="Arial" charset="0"/>
              </a:rPr>
              <a:t>Rewrite packet</a:t>
            </a:r>
          </a:p>
        </p:txBody>
      </p:sp>
      <p:sp>
        <p:nvSpPr>
          <p:cNvPr id="235552" name="Text Box 32"/>
          <p:cNvSpPr txBox="1">
            <a:spLocks noChangeArrowheads="1"/>
          </p:cNvSpPr>
          <p:nvPr/>
        </p:nvSpPr>
        <p:spPr bwMode="auto">
          <a:xfrm>
            <a:off x="982663" y="4953000"/>
            <a:ext cx="697627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4E4FC"/>
                </a:solidFill>
                <a:latin typeface="Arial" charset="0"/>
              </a:rPr>
              <a:t>CIP</a:t>
            </a:r>
          </a:p>
        </p:txBody>
      </p:sp>
      <p:sp>
        <p:nvSpPr>
          <p:cNvPr id="235553" name="Freeform 33"/>
          <p:cNvSpPr>
            <a:spLocks/>
          </p:cNvSpPr>
          <p:nvPr/>
        </p:nvSpPr>
        <p:spPr bwMode="auto">
          <a:xfrm>
            <a:off x="4557713" y="3048000"/>
            <a:ext cx="2224087" cy="1223963"/>
          </a:xfrm>
          <a:custGeom>
            <a:avLst/>
            <a:gdLst/>
            <a:ahLst/>
            <a:cxnLst>
              <a:cxn ang="0">
                <a:pos x="0" y="771"/>
              </a:cxn>
              <a:cxn ang="0">
                <a:pos x="651" y="608"/>
              </a:cxn>
              <a:cxn ang="0">
                <a:pos x="1401" y="0"/>
              </a:cxn>
            </a:cxnLst>
            <a:rect l="0" t="0" r="r" b="b"/>
            <a:pathLst>
              <a:path w="1401" h="771">
                <a:moveTo>
                  <a:pt x="0" y="771"/>
                </a:moveTo>
                <a:cubicBezTo>
                  <a:pt x="108" y="745"/>
                  <a:pt x="417" y="736"/>
                  <a:pt x="651" y="608"/>
                </a:cubicBezTo>
                <a:cubicBezTo>
                  <a:pt x="885" y="480"/>
                  <a:pt x="1245" y="127"/>
                  <a:pt x="1401" y="0"/>
                </a:cubicBezTo>
              </a:path>
            </a:pathLst>
          </a:cu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54" name="Text Box 34"/>
          <p:cNvSpPr txBox="1">
            <a:spLocks noChangeArrowheads="1"/>
          </p:cNvSpPr>
          <p:nvPr/>
        </p:nvSpPr>
        <p:spPr bwMode="auto">
          <a:xfrm>
            <a:off x="7239000" y="2667000"/>
            <a:ext cx="1624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9966"/>
                </a:solidFill>
                <a:latin typeface="Arial" charset="0"/>
              </a:rPr>
              <a:t>3. Process</a:t>
            </a:r>
          </a:p>
          <a:p>
            <a:r>
              <a:rPr lang="en-US">
                <a:solidFill>
                  <a:srgbClr val="FF9966"/>
                </a:solidFill>
                <a:latin typeface="Arial" charset="0"/>
              </a:rPr>
              <a:t>Request</a:t>
            </a:r>
          </a:p>
        </p:txBody>
      </p:sp>
      <p:sp>
        <p:nvSpPr>
          <p:cNvPr id="235555" name="Freeform 35"/>
          <p:cNvSpPr>
            <a:spLocks/>
          </p:cNvSpPr>
          <p:nvPr/>
        </p:nvSpPr>
        <p:spPr bwMode="auto">
          <a:xfrm>
            <a:off x="4572000" y="3429000"/>
            <a:ext cx="2133600" cy="1003300"/>
          </a:xfrm>
          <a:custGeom>
            <a:avLst/>
            <a:gdLst/>
            <a:ahLst/>
            <a:cxnLst>
              <a:cxn ang="0">
                <a:pos x="1344" y="0"/>
              </a:cxn>
              <a:cxn ang="0">
                <a:pos x="720" y="528"/>
              </a:cxn>
              <a:cxn ang="0">
                <a:pos x="0" y="624"/>
              </a:cxn>
            </a:cxnLst>
            <a:rect l="0" t="0" r="r" b="b"/>
            <a:pathLst>
              <a:path w="1344" h="632">
                <a:moveTo>
                  <a:pt x="1344" y="0"/>
                </a:moveTo>
                <a:cubicBezTo>
                  <a:pt x="1144" y="212"/>
                  <a:pt x="944" y="424"/>
                  <a:pt x="720" y="528"/>
                </a:cubicBezTo>
                <a:cubicBezTo>
                  <a:pt x="496" y="632"/>
                  <a:pt x="120" y="608"/>
                  <a:pt x="0" y="624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59" name="Text Box 39"/>
          <p:cNvSpPr txBox="1">
            <a:spLocks noChangeArrowheads="1"/>
          </p:cNvSpPr>
          <p:nvPr/>
        </p:nvSpPr>
        <p:spPr bwMode="auto">
          <a:xfrm>
            <a:off x="1219200" y="5410200"/>
            <a:ext cx="1143000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4E4FC"/>
                </a:solidFill>
                <a:latin typeface="Arial" charset="0"/>
              </a:rPr>
              <a:t>Client</a:t>
            </a:r>
          </a:p>
        </p:txBody>
      </p:sp>
      <p:sp>
        <p:nvSpPr>
          <p:cNvPr id="235560" name="Text Box 40"/>
          <p:cNvSpPr txBox="1">
            <a:spLocks noChangeArrowheads="1"/>
          </p:cNvSpPr>
          <p:nvPr/>
        </p:nvSpPr>
        <p:spPr bwMode="auto">
          <a:xfrm>
            <a:off x="5029200" y="4876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CC"/>
                </a:solidFill>
                <a:latin typeface="Arial" charset="0"/>
              </a:rPr>
              <a:t>Switch</a:t>
            </a:r>
          </a:p>
        </p:txBody>
      </p: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533400" y="3124200"/>
            <a:ext cx="1311275" cy="466725"/>
            <a:chOff x="336" y="1968"/>
            <a:chExt cx="826" cy="294"/>
          </a:xfrm>
        </p:grpSpPr>
        <p:sp>
          <p:nvSpPr>
            <p:cNvPr id="235562" name="Text Box 42"/>
            <p:cNvSpPr txBox="1">
              <a:spLocks noChangeArrowheads="1"/>
            </p:cNvSpPr>
            <p:nvPr/>
          </p:nvSpPr>
          <p:spPr bwMode="auto">
            <a:xfrm>
              <a:off x="336" y="1968"/>
              <a:ext cx="826" cy="29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CIP 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VIP</a:t>
              </a:r>
            </a:p>
          </p:txBody>
        </p:sp>
        <p:sp>
          <p:nvSpPr>
            <p:cNvPr id="235563" name="Line 43"/>
            <p:cNvSpPr>
              <a:spLocks noChangeShapeType="1"/>
            </p:cNvSpPr>
            <p:nvPr/>
          </p:nvSpPr>
          <p:spPr bwMode="auto">
            <a:xfrm>
              <a:off x="768" y="1977"/>
              <a:ext cx="0" cy="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4640263" y="3429000"/>
            <a:ext cx="1531937" cy="466725"/>
            <a:chOff x="2923" y="2160"/>
            <a:chExt cx="965" cy="294"/>
          </a:xfrm>
        </p:grpSpPr>
        <p:sp>
          <p:nvSpPr>
            <p:cNvPr id="235565" name="Text Box 45"/>
            <p:cNvSpPr txBox="1">
              <a:spLocks noChangeArrowheads="1"/>
            </p:cNvSpPr>
            <p:nvPr/>
          </p:nvSpPr>
          <p:spPr bwMode="auto">
            <a:xfrm>
              <a:off x="2923" y="2160"/>
              <a:ext cx="965" cy="29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CIP 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RIP1</a:t>
              </a:r>
            </a:p>
          </p:txBody>
        </p:sp>
        <p:sp>
          <p:nvSpPr>
            <p:cNvPr id="235566" name="Line 46"/>
            <p:cNvSpPr>
              <a:spLocks noChangeShapeType="1"/>
            </p:cNvSpPr>
            <p:nvPr/>
          </p:nvSpPr>
          <p:spPr bwMode="auto">
            <a:xfrm>
              <a:off x="3360" y="2169"/>
              <a:ext cx="0" cy="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67" name="Text Box 47"/>
          <p:cNvSpPr txBox="1">
            <a:spLocks noChangeArrowheads="1"/>
          </p:cNvSpPr>
          <p:nvPr/>
        </p:nvSpPr>
        <p:spPr bwMode="auto">
          <a:xfrm>
            <a:off x="5249863" y="3886200"/>
            <a:ext cx="1531937" cy="466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RIP1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CIP</a:t>
            </a:r>
          </a:p>
        </p:txBody>
      </p:sp>
      <p:sp>
        <p:nvSpPr>
          <p:cNvPr id="235568" name="Line 48"/>
          <p:cNvSpPr>
            <a:spLocks noChangeShapeType="1"/>
          </p:cNvSpPr>
          <p:nvPr/>
        </p:nvSpPr>
        <p:spPr bwMode="auto">
          <a:xfrm>
            <a:off x="6096000" y="3900488"/>
            <a:ext cx="0" cy="452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408B-F520-4616-8B37-A09F85300E4E}" type="datetime1">
              <a:rPr lang="en-US" smtClean="0">
                <a:solidFill>
                  <a:schemeClr val="tx1"/>
                </a:solidFill>
                <a:latin typeface="Times New Roman" pitchFamily="18" charset="0"/>
              </a:rPr>
              <a:t>2/16/2009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  <a:latin typeface="Arial" charset="0"/>
              </a:rPr>
              <a:t>Server Cluster &amp; LVS</a:t>
            </a:r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241300"/>
            <a:ext cx="7772400" cy="1200329"/>
          </a:xfrm>
        </p:spPr>
        <p:txBody>
          <a:bodyPr/>
          <a:lstStyle/>
          <a:p>
            <a:r>
              <a:rPr lang="en-US" sz="4000" dirty="0">
                <a:solidFill>
                  <a:srgbClr val="FF9900"/>
                </a:solidFill>
              </a:rPr>
              <a:t>LVS-NAT Configuration </a:t>
            </a:r>
            <a:br>
              <a:rPr lang="en-US" sz="4000" dirty="0">
                <a:solidFill>
                  <a:srgbClr val="FF9900"/>
                </a:solidFill>
              </a:rPr>
            </a:br>
            <a:r>
              <a:rPr lang="en-US" sz="4000" dirty="0">
                <a:solidFill>
                  <a:srgbClr val="FF9900"/>
                </a:solidFill>
              </a:rPr>
              <a:t>Step 4. Director rewrites reply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371600"/>
            <a:ext cx="7772400" cy="1643527"/>
          </a:xfrm>
        </p:spPr>
        <p:txBody>
          <a:bodyPr/>
          <a:lstStyle/>
          <a:p>
            <a:r>
              <a:rPr lang="en-US" sz="2400" dirty="0"/>
              <a:t>Director changes the </a:t>
            </a:r>
            <a:r>
              <a:rPr lang="en-US" sz="2400" dirty="0" err="1"/>
              <a:t>dst</a:t>
            </a:r>
            <a:r>
              <a:rPr lang="en-US" sz="2400" dirty="0"/>
              <a:t> IP </a:t>
            </a:r>
            <a:r>
              <a:rPr lang="en-US" sz="2400" dirty="0" err="1"/>
              <a:t>addr</a:t>
            </a:r>
            <a:r>
              <a:rPr lang="en-US" sz="2400" dirty="0"/>
              <a:t>. (RIP1) of </a:t>
            </a:r>
            <a:r>
              <a:rPr lang="en-US" sz="2400" dirty="0" err="1"/>
              <a:t>pkt</a:t>
            </a:r>
            <a:r>
              <a:rPr lang="en-US" sz="2400" dirty="0"/>
              <a:t> to VIP</a:t>
            </a:r>
          </a:p>
          <a:p>
            <a:r>
              <a:rPr lang="en-US" sz="2400" dirty="0"/>
              <a:t>Modify port # if needed.</a:t>
            </a:r>
          </a:p>
          <a:p>
            <a:r>
              <a:rPr lang="en-US" sz="2400" dirty="0"/>
              <a:t>Modify the checksum; send back pkt.</a:t>
            </a:r>
          </a:p>
        </p:txBody>
      </p:sp>
      <p:pic>
        <p:nvPicPr>
          <p:cNvPr id="236548" name="Picture 4" descr="C:\FUJITSU\contentProcessing\Notebook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257800"/>
            <a:ext cx="914400" cy="590550"/>
          </a:xfrm>
          <a:prstGeom prst="rect">
            <a:avLst/>
          </a:prstGeom>
          <a:noFill/>
        </p:spPr>
      </p:pic>
      <p:sp>
        <p:nvSpPr>
          <p:cNvPr id="236549" name="Freeform 5"/>
          <p:cNvSpPr>
            <a:spLocks/>
          </p:cNvSpPr>
          <p:nvPr/>
        </p:nvSpPr>
        <p:spPr bwMode="auto">
          <a:xfrm>
            <a:off x="762000" y="3733800"/>
            <a:ext cx="2209800" cy="1295400"/>
          </a:xfrm>
          <a:custGeom>
            <a:avLst/>
            <a:gdLst/>
            <a:ahLst/>
            <a:cxnLst>
              <a:cxn ang="0">
                <a:pos x="13" y="539"/>
              </a:cxn>
              <a:cxn ang="0">
                <a:pos x="165" y="640"/>
              </a:cxn>
              <a:cxn ang="0">
                <a:pos x="363" y="653"/>
              </a:cxn>
              <a:cxn ang="0">
                <a:pos x="597" y="688"/>
              </a:cxn>
              <a:cxn ang="0">
                <a:pos x="789" y="544"/>
              </a:cxn>
              <a:cxn ang="0">
                <a:pos x="995" y="577"/>
              </a:cxn>
              <a:cxn ang="0">
                <a:pos x="1184" y="454"/>
              </a:cxn>
              <a:cxn ang="0">
                <a:pos x="1250" y="275"/>
              </a:cxn>
              <a:cxn ang="0">
                <a:pos x="1108" y="162"/>
              </a:cxn>
              <a:cxn ang="0">
                <a:pos x="976" y="58"/>
              </a:cxn>
              <a:cxn ang="0">
                <a:pos x="844" y="1"/>
              </a:cxn>
              <a:cxn ang="0">
                <a:pos x="702" y="67"/>
              </a:cxn>
              <a:cxn ang="0">
                <a:pos x="570" y="190"/>
              </a:cxn>
              <a:cxn ang="0">
                <a:pos x="357" y="160"/>
              </a:cxn>
              <a:cxn ang="0">
                <a:pos x="221" y="332"/>
              </a:cxn>
              <a:cxn ang="0">
                <a:pos x="89" y="369"/>
              </a:cxn>
              <a:cxn ang="0">
                <a:pos x="13" y="539"/>
              </a:cxn>
            </a:cxnLst>
            <a:rect l="0" t="0" r="r" b="b"/>
            <a:pathLst>
              <a:path w="1263" h="706">
                <a:moveTo>
                  <a:pt x="13" y="539"/>
                </a:moveTo>
                <a:cubicBezTo>
                  <a:pt x="26" y="584"/>
                  <a:pt x="107" y="621"/>
                  <a:pt x="165" y="640"/>
                </a:cubicBezTo>
                <a:cubicBezTo>
                  <a:pt x="223" y="659"/>
                  <a:pt x="291" y="645"/>
                  <a:pt x="363" y="653"/>
                </a:cubicBezTo>
                <a:cubicBezTo>
                  <a:pt x="435" y="661"/>
                  <a:pt x="526" y="706"/>
                  <a:pt x="597" y="688"/>
                </a:cubicBezTo>
                <a:cubicBezTo>
                  <a:pt x="668" y="670"/>
                  <a:pt x="723" y="562"/>
                  <a:pt x="789" y="544"/>
                </a:cubicBezTo>
                <a:cubicBezTo>
                  <a:pt x="855" y="526"/>
                  <a:pt x="929" y="592"/>
                  <a:pt x="995" y="577"/>
                </a:cubicBezTo>
                <a:cubicBezTo>
                  <a:pt x="1061" y="562"/>
                  <a:pt x="1142" y="504"/>
                  <a:pt x="1184" y="454"/>
                </a:cubicBezTo>
                <a:cubicBezTo>
                  <a:pt x="1226" y="404"/>
                  <a:pt x="1263" y="324"/>
                  <a:pt x="1250" y="275"/>
                </a:cubicBezTo>
                <a:cubicBezTo>
                  <a:pt x="1237" y="226"/>
                  <a:pt x="1154" y="198"/>
                  <a:pt x="1108" y="162"/>
                </a:cubicBezTo>
                <a:cubicBezTo>
                  <a:pt x="1062" y="126"/>
                  <a:pt x="1020" y="85"/>
                  <a:pt x="976" y="58"/>
                </a:cubicBezTo>
                <a:cubicBezTo>
                  <a:pt x="932" y="31"/>
                  <a:pt x="890" y="0"/>
                  <a:pt x="844" y="1"/>
                </a:cubicBezTo>
                <a:cubicBezTo>
                  <a:pt x="798" y="2"/>
                  <a:pt x="747" y="36"/>
                  <a:pt x="702" y="67"/>
                </a:cubicBezTo>
                <a:cubicBezTo>
                  <a:pt x="657" y="98"/>
                  <a:pt x="627" y="175"/>
                  <a:pt x="570" y="190"/>
                </a:cubicBezTo>
                <a:cubicBezTo>
                  <a:pt x="513" y="205"/>
                  <a:pt x="415" y="136"/>
                  <a:pt x="357" y="160"/>
                </a:cubicBezTo>
                <a:cubicBezTo>
                  <a:pt x="299" y="184"/>
                  <a:pt x="266" y="297"/>
                  <a:pt x="221" y="332"/>
                </a:cubicBezTo>
                <a:cubicBezTo>
                  <a:pt x="176" y="367"/>
                  <a:pt x="124" y="335"/>
                  <a:pt x="89" y="369"/>
                </a:cubicBezTo>
                <a:cubicBezTo>
                  <a:pt x="54" y="403"/>
                  <a:pt x="0" y="494"/>
                  <a:pt x="13" y="539"/>
                </a:cubicBezTo>
                <a:close/>
              </a:path>
            </a:pathLst>
          </a:custGeom>
          <a:solidFill>
            <a:srgbClr val="FFCCCC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36550" name="Picture 6" descr="C:\conf\pdcat\tutorial\dellp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038600"/>
            <a:ext cx="1497013" cy="947738"/>
          </a:xfrm>
          <a:prstGeom prst="rect">
            <a:avLst/>
          </a:prstGeom>
          <a:noFill/>
        </p:spPr>
      </p:pic>
      <p:sp>
        <p:nvSpPr>
          <p:cNvPr id="236551" name="Text Box 7"/>
          <p:cNvSpPr txBox="1">
            <a:spLocks noChangeArrowheads="1"/>
          </p:cNvSpPr>
          <p:nvPr/>
        </p:nvSpPr>
        <p:spPr bwMode="auto">
          <a:xfrm>
            <a:off x="1219200" y="41910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Internet</a:t>
            </a:r>
          </a:p>
        </p:txBody>
      </p:sp>
      <p:sp>
        <p:nvSpPr>
          <p:cNvPr id="236552" name="Line 8"/>
          <p:cNvSpPr>
            <a:spLocks noChangeShapeType="1"/>
          </p:cNvSpPr>
          <p:nvPr/>
        </p:nvSpPr>
        <p:spPr bwMode="auto">
          <a:xfrm flipV="1">
            <a:off x="990600" y="4648200"/>
            <a:ext cx="457200" cy="609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553" name="Line 9"/>
          <p:cNvSpPr>
            <a:spLocks noChangeShapeType="1"/>
          </p:cNvSpPr>
          <p:nvPr/>
        </p:nvSpPr>
        <p:spPr bwMode="auto">
          <a:xfrm flipH="1" flipV="1">
            <a:off x="2436813" y="4495800"/>
            <a:ext cx="106838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554" name="Text Box 10"/>
          <p:cNvSpPr txBox="1">
            <a:spLocks noChangeArrowheads="1"/>
          </p:cNvSpPr>
          <p:nvPr/>
        </p:nvSpPr>
        <p:spPr bwMode="auto">
          <a:xfrm>
            <a:off x="2828925" y="4529138"/>
            <a:ext cx="679994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Arial" charset="0"/>
              </a:rPr>
              <a:t>VIP</a:t>
            </a:r>
          </a:p>
        </p:txBody>
      </p:sp>
      <p:sp>
        <p:nvSpPr>
          <p:cNvPr id="236555" name="Text Box 11"/>
          <p:cNvSpPr txBox="1">
            <a:spLocks noChangeArrowheads="1"/>
          </p:cNvSpPr>
          <p:nvPr/>
        </p:nvSpPr>
        <p:spPr bwMode="auto">
          <a:xfrm>
            <a:off x="3509963" y="4924425"/>
            <a:ext cx="125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99"/>
                </a:solidFill>
                <a:latin typeface="Arial" charset="0"/>
              </a:rPr>
              <a:t>Director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477000" y="2895600"/>
            <a:ext cx="1195388" cy="944563"/>
            <a:chOff x="3903" y="1843"/>
            <a:chExt cx="753" cy="595"/>
          </a:xfrm>
        </p:grpSpPr>
        <p:pic>
          <p:nvPicPr>
            <p:cNvPr id="236557" name="Picture 13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36558" name="Text Box 14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Server1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391400" y="4022725"/>
            <a:ext cx="1195388" cy="944563"/>
            <a:chOff x="3903" y="1843"/>
            <a:chExt cx="753" cy="595"/>
          </a:xfrm>
        </p:grpSpPr>
        <p:pic>
          <p:nvPicPr>
            <p:cNvPr id="236560" name="Picture 16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36561" name="Text Box 17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Server2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500813" y="5256213"/>
            <a:ext cx="1195387" cy="944562"/>
            <a:chOff x="3903" y="1843"/>
            <a:chExt cx="753" cy="595"/>
          </a:xfrm>
        </p:grpSpPr>
        <p:pic>
          <p:nvPicPr>
            <p:cNvPr id="236563" name="Picture 19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36564" name="Text Box 20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Server3</a:t>
              </a:r>
            </a:p>
          </p:txBody>
        </p:sp>
      </p:grpSp>
      <p:sp>
        <p:nvSpPr>
          <p:cNvPr id="236565" name="Text Box 21"/>
          <p:cNvSpPr txBox="1">
            <a:spLocks noChangeArrowheads="1"/>
          </p:cNvSpPr>
          <p:nvPr/>
        </p:nvSpPr>
        <p:spPr bwMode="auto">
          <a:xfrm>
            <a:off x="5767388" y="3048000"/>
            <a:ext cx="869149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RIP1</a:t>
            </a:r>
          </a:p>
        </p:txBody>
      </p:sp>
      <p:sp>
        <p:nvSpPr>
          <p:cNvPr id="236566" name="Text Box 22"/>
          <p:cNvSpPr txBox="1">
            <a:spLocks noChangeArrowheads="1"/>
          </p:cNvSpPr>
          <p:nvPr/>
        </p:nvSpPr>
        <p:spPr bwMode="auto">
          <a:xfrm>
            <a:off x="6835775" y="4038600"/>
            <a:ext cx="869149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RIP2</a:t>
            </a:r>
          </a:p>
        </p:txBody>
      </p:sp>
      <p:sp>
        <p:nvSpPr>
          <p:cNvPr id="236567" name="Text Box 23"/>
          <p:cNvSpPr txBox="1">
            <a:spLocks noChangeArrowheads="1"/>
          </p:cNvSpPr>
          <p:nvPr/>
        </p:nvSpPr>
        <p:spPr bwMode="auto">
          <a:xfrm>
            <a:off x="6324600" y="4876800"/>
            <a:ext cx="869149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RIP3</a:t>
            </a:r>
          </a:p>
        </p:txBody>
      </p:sp>
      <p:pic>
        <p:nvPicPr>
          <p:cNvPr id="236568" name="Picture 24" descr="C:\conf\pdcat\tutorial\hpswitchVerticl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3870325"/>
            <a:ext cx="790575" cy="1243013"/>
          </a:xfrm>
          <a:prstGeom prst="rect">
            <a:avLst/>
          </a:prstGeom>
          <a:noFill/>
        </p:spPr>
      </p:pic>
      <p:sp>
        <p:nvSpPr>
          <p:cNvPr id="236569" name="Text Box 25"/>
          <p:cNvSpPr txBox="1">
            <a:spLocks noChangeArrowheads="1"/>
          </p:cNvSpPr>
          <p:nvPr/>
        </p:nvSpPr>
        <p:spPr bwMode="auto">
          <a:xfrm>
            <a:off x="304800" y="3581400"/>
            <a:ext cx="153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1. request</a:t>
            </a:r>
          </a:p>
        </p:txBody>
      </p:sp>
      <p:sp>
        <p:nvSpPr>
          <p:cNvPr id="236570" name="Line 26"/>
          <p:cNvSpPr>
            <a:spLocks noChangeShapeType="1"/>
          </p:cNvSpPr>
          <p:nvPr/>
        </p:nvSpPr>
        <p:spPr bwMode="auto">
          <a:xfrm>
            <a:off x="4525963" y="4462463"/>
            <a:ext cx="96043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571" name="Line 27"/>
          <p:cNvSpPr>
            <a:spLocks noChangeShapeType="1"/>
          </p:cNvSpPr>
          <p:nvPr/>
        </p:nvSpPr>
        <p:spPr bwMode="auto">
          <a:xfrm flipH="1">
            <a:off x="5799138" y="3168650"/>
            <a:ext cx="982662" cy="8699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572" name="Line 28"/>
          <p:cNvSpPr>
            <a:spLocks noChangeShapeType="1"/>
          </p:cNvSpPr>
          <p:nvPr/>
        </p:nvSpPr>
        <p:spPr bwMode="auto">
          <a:xfrm flipH="1">
            <a:off x="5951538" y="4462463"/>
            <a:ext cx="1744662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573" name="Line 29"/>
          <p:cNvSpPr>
            <a:spLocks noChangeShapeType="1"/>
          </p:cNvSpPr>
          <p:nvPr/>
        </p:nvSpPr>
        <p:spPr bwMode="auto">
          <a:xfrm flipH="1" flipV="1">
            <a:off x="5951538" y="5029200"/>
            <a:ext cx="830262" cy="469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574" name="Freeform 30"/>
          <p:cNvSpPr>
            <a:spLocks/>
          </p:cNvSpPr>
          <p:nvPr/>
        </p:nvSpPr>
        <p:spPr bwMode="auto">
          <a:xfrm>
            <a:off x="592138" y="3836988"/>
            <a:ext cx="2836862" cy="1420812"/>
          </a:xfrm>
          <a:custGeom>
            <a:avLst/>
            <a:gdLst/>
            <a:ahLst/>
            <a:cxnLst>
              <a:cxn ang="0">
                <a:pos x="59" y="895"/>
              </a:cxn>
              <a:cxn ang="0">
                <a:pos x="288" y="104"/>
              </a:cxn>
              <a:cxn ang="0">
                <a:pos x="1787" y="271"/>
              </a:cxn>
            </a:cxnLst>
            <a:rect l="0" t="0" r="r" b="b"/>
            <a:pathLst>
              <a:path w="1787" h="895">
                <a:moveTo>
                  <a:pt x="59" y="895"/>
                </a:moveTo>
                <a:cubicBezTo>
                  <a:pt x="97" y="763"/>
                  <a:pt x="0" y="208"/>
                  <a:pt x="288" y="104"/>
                </a:cubicBezTo>
                <a:cubicBezTo>
                  <a:pt x="576" y="0"/>
                  <a:pt x="1475" y="236"/>
                  <a:pt x="1787" y="271"/>
                </a:cubicBezTo>
              </a:path>
            </a:pathLst>
          </a:cu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575" name="Text Box 31"/>
          <p:cNvSpPr txBox="1">
            <a:spLocks noChangeArrowheads="1"/>
          </p:cNvSpPr>
          <p:nvPr/>
        </p:nvSpPr>
        <p:spPr bwMode="auto">
          <a:xfrm>
            <a:off x="2438400" y="3124200"/>
            <a:ext cx="2201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2. Scheduling/</a:t>
            </a:r>
            <a:br>
              <a:rPr lang="en-US">
                <a:solidFill>
                  <a:srgbClr val="FFFF00"/>
                </a:solidFill>
                <a:latin typeface="Arial" charset="0"/>
              </a:rPr>
            </a:br>
            <a:r>
              <a:rPr lang="en-US">
                <a:solidFill>
                  <a:srgbClr val="FFFF00"/>
                </a:solidFill>
                <a:latin typeface="Arial" charset="0"/>
              </a:rPr>
              <a:t>Rewrite packet</a:t>
            </a:r>
          </a:p>
        </p:txBody>
      </p:sp>
      <p:sp>
        <p:nvSpPr>
          <p:cNvPr id="236576" name="Text Box 32"/>
          <p:cNvSpPr txBox="1">
            <a:spLocks noChangeArrowheads="1"/>
          </p:cNvSpPr>
          <p:nvPr/>
        </p:nvSpPr>
        <p:spPr bwMode="auto">
          <a:xfrm>
            <a:off x="982663" y="4953000"/>
            <a:ext cx="697627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4E4FC"/>
                </a:solidFill>
                <a:latin typeface="Arial" charset="0"/>
              </a:rPr>
              <a:t>CIP</a:t>
            </a:r>
          </a:p>
        </p:txBody>
      </p:sp>
      <p:sp>
        <p:nvSpPr>
          <p:cNvPr id="236577" name="Freeform 33"/>
          <p:cNvSpPr>
            <a:spLocks/>
          </p:cNvSpPr>
          <p:nvPr/>
        </p:nvSpPr>
        <p:spPr bwMode="auto">
          <a:xfrm>
            <a:off x="4557713" y="3048000"/>
            <a:ext cx="2224087" cy="1223963"/>
          </a:xfrm>
          <a:custGeom>
            <a:avLst/>
            <a:gdLst/>
            <a:ahLst/>
            <a:cxnLst>
              <a:cxn ang="0">
                <a:pos x="0" y="771"/>
              </a:cxn>
              <a:cxn ang="0">
                <a:pos x="651" y="608"/>
              </a:cxn>
              <a:cxn ang="0">
                <a:pos x="1401" y="0"/>
              </a:cxn>
            </a:cxnLst>
            <a:rect l="0" t="0" r="r" b="b"/>
            <a:pathLst>
              <a:path w="1401" h="771">
                <a:moveTo>
                  <a:pt x="0" y="771"/>
                </a:moveTo>
                <a:cubicBezTo>
                  <a:pt x="108" y="745"/>
                  <a:pt x="417" y="736"/>
                  <a:pt x="651" y="608"/>
                </a:cubicBezTo>
                <a:cubicBezTo>
                  <a:pt x="885" y="480"/>
                  <a:pt x="1245" y="127"/>
                  <a:pt x="1401" y="0"/>
                </a:cubicBezTo>
              </a:path>
            </a:pathLst>
          </a:cu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578" name="Text Box 34"/>
          <p:cNvSpPr txBox="1">
            <a:spLocks noChangeArrowheads="1"/>
          </p:cNvSpPr>
          <p:nvPr/>
        </p:nvSpPr>
        <p:spPr bwMode="auto">
          <a:xfrm>
            <a:off x="7239000" y="2667000"/>
            <a:ext cx="1624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3. Process</a:t>
            </a:r>
          </a:p>
          <a:p>
            <a:r>
              <a:rPr lang="en-US">
                <a:solidFill>
                  <a:srgbClr val="FFFF00"/>
                </a:solidFill>
                <a:latin typeface="Arial" charset="0"/>
              </a:rPr>
              <a:t>Request</a:t>
            </a:r>
          </a:p>
        </p:txBody>
      </p:sp>
      <p:sp>
        <p:nvSpPr>
          <p:cNvPr id="236579" name="Freeform 35"/>
          <p:cNvSpPr>
            <a:spLocks/>
          </p:cNvSpPr>
          <p:nvPr/>
        </p:nvSpPr>
        <p:spPr bwMode="auto">
          <a:xfrm>
            <a:off x="4572000" y="3429000"/>
            <a:ext cx="2133600" cy="1003300"/>
          </a:xfrm>
          <a:custGeom>
            <a:avLst/>
            <a:gdLst/>
            <a:ahLst/>
            <a:cxnLst>
              <a:cxn ang="0">
                <a:pos x="1344" y="0"/>
              </a:cxn>
              <a:cxn ang="0">
                <a:pos x="720" y="528"/>
              </a:cxn>
              <a:cxn ang="0">
                <a:pos x="0" y="624"/>
              </a:cxn>
            </a:cxnLst>
            <a:rect l="0" t="0" r="r" b="b"/>
            <a:pathLst>
              <a:path w="1344" h="632">
                <a:moveTo>
                  <a:pt x="1344" y="0"/>
                </a:moveTo>
                <a:cubicBezTo>
                  <a:pt x="1144" y="212"/>
                  <a:pt x="944" y="424"/>
                  <a:pt x="720" y="528"/>
                </a:cubicBezTo>
                <a:cubicBezTo>
                  <a:pt x="496" y="632"/>
                  <a:pt x="120" y="608"/>
                  <a:pt x="0" y="624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580" name="Freeform 36"/>
          <p:cNvSpPr>
            <a:spLocks/>
          </p:cNvSpPr>
          <p:nvPr/>
        </p:nvSpPr>
        <p:spPr bwMode="auto">
          <a:xfrm>
            <a:off x="744538" y="3989388"/>
            <a:ext cx="2836862" cy="1420812"/>
          </a:xfrm>
          <a:custGeom>
            <a:avLst/>
            <a:gdLst/>
            <a:ahLst/>
            <a:cxnLst>
              <a:cxn ang="0">
                <a:pos x="59" y="895"/>
              </a:cxn>
              <a:cxn ang="0">
                <a:pos x="288" y="104"/>
              </a:cxn>
              <a:cxn ang="0">
                <a:pos x="1787" y="271"/>
              </a:cxn>
            </a:cxnLst>
            <a:rect l="0" t="0" r="r" b="b"/>
            <a:pathLst>
              <a:path w="1787" h="895">
                <a:moveTo>
                  <a:pt x="59" y="895"/>
                </a:moveTo>
                <a:cubicBezTo>
                  <a:pt x="97" y="763"/>
                  <a:pt x="0" y="208"/>
                  <a:pt x="288" y="104"/>
                </a:cubicBezTo>
                <a:cubicBezTo>
                  <a:pt x="576" y="0"/>
                  <a:pt x="1475" y="236"/>
                  <a:pt x="1787" y="271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581" name="Text Box 37"/>
          <p:cNvSpPr txBox="1">
            <a:spLocks noChangeArrowheads="1"/>
          </p:cNvSpPr>
          <p:nvPr/>
        </p:nvSpPr>
        <p:spPr bwMode="auto">
          <a:xfrm>
            <a:off x="2962275" y="5314950"/>
            <a:ext cx="2303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9966"/>
                </a:solidFill>
                <a:latin typeface="Arial" charset="0"/>
              </a:rPr>
              <a:t>4. Rewrite reply</a:t>
            </a:r>
          </a:p>
        </p:txBody>
      </p:sp>
      <p:sp>
        <p:nvSpPr>
          <p:cNvPr id="236583" name="Text Box 39"/>
          <p:cNvSpPr txBox="1">
            <a:spLocks noChangeArrowheads="1"/>
          </p:cNvSpPr>
          <p:nvPr/>
        </p:nvSpPr>
        <p:spPr bwMode="auto">
          <a:xfrm>
            <a:off x="1219200" y="5410200"/>
            <a:ext cx="1143000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4E4FC"/>
                </a:solidFill>
                <a:latin typeface="Arial" charset="0"/>
              </a:rPr>
              <a:t>Client</a:t>
            </a:r>
          </a:p>
        </p:txBody>
      </p:sp>
      <p:sp>
        <p:nvSpPr>
          <p:cNvPr id="236584" name="Text Box 40"/>
          <p:cNvSpPr txBox="1">
            <a:spLocks noChangeArrowheads="1"/>
          </p:cNvSpPr>
          <p:nvPr/>
        </p:nvSpPr>
        <p:spPr bwMode="auto">
          <a:xfrm>
            <a:off x="5029200" y="4876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CC"/>
                </a:solidFill>
                <a:latin typeface="Arial" charset="0"/>
              </a:rPr>
              <a:t>Switch</a:t>
            </a:r>
          </a:p>
        </p:txBody>
      </p: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533400" y="3124200"/>
            <a:ext cx="1311275" cy="466725"/>
            <a:chOff x="336" y="1968"/>
            <a:chExt cx="826" cy="294"/>
          </a:xfrm>
        </p:grpSpPr>
        <p:sp>
          <p:nvSpPr>
            <p:cNvPr id="236586" name="Text Box 42"/>
            <p:cNvSpPr txBox="1">
              <a:spLocks noChangeArrowheads="1"/>
            </p:cNvSpPr>
            <p:nvPr/>
          </p:nvSpPr>
          <p:spPr bwMode="auto">
            <a:xfrm>
              <a:off x="336" y="1968"/>
              <a:ext cx="826" cy="29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CIP 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VIP</a:t>
              </a:r>
            </a:p>
          </p:txBody>
        </p:sp>
        <p:sp>
          <p:nvSpPr>
            <p:cNvPr id="236587" name="Line 43"/>
            <p:cNvSpPr>
              <a:spLocks noChangeShapeType="1"/>
            </p:cNvSpPr>
            <p:nvPr/>
          </p:nvSpPr>
          <p:spPr bwMode="auto">
            <a:xfrm>
              <a:off x="768" y="1977"/>
              <a:ext cx="0" cy="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4640263" y="3429000"/>
            <a:ext cx="1531937" cy="466725"/>
            <a:chOff x="2923" y="2160"/>
            <a:chExt cx="965" cy="294"/>
          </a:xfrm>
        </p:grpSpPr>
        <p:sp>
          <p:nvSpPr>
            <p:cNvPr id="236589" name="Text Box 45"/>
            <p:cNvSpPr txBox="1">
              <a:spLocks noChangeArrowheads="1"/>
            </p:cNvSpPr>
            <p:nvPr/>
          </p:nvSpPr>
          <p:spPr bwMode="auto">
            <a:xfrm>
              <a:off x="2923" y="2160"/>
              <a:ext cx="965" cy="29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CIP 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RIP1</a:t>
              </a:r>
            </a:p>
          </p:txBody>
        </p:sp>
        <p:sp>
          <p:nvSpPr>
            <p:cNvPr id="236590" name="Line 46"/>
            <p:cNvSpPr>
              <a:spLocks noChangeShapeType="1"/>
            </p:cNvSpPr>
            <p:nvPr/>
          </p:nvSpPr>
          <p:spPr bwMode="auto">
            <a:xfrm>
              <a:off x="3360" y="2169"/>
              <a:ext cx="0" cy="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591" name="Text Box 47"/>
          <p:cNvSpPr txBox="1">
            <a:spLocks noChangeArrowheads="1"/>
          </p:cNvSpPr>
          <p:nvPr/>
        </p:nvSpPr>
        <p:spPr bwMode="auto">
          <a:xfrm>
            <a:off x="5249863" y="3886200"/>
            <a:ext cx="1531937" cy="466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RIP1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CIP</a:t>
            </a:r>
          </a:p>
        </p:txBody>
      </p:sp>
      <p:sp>
        <p:nvSpPr>
          <p:cNvPr id="236592" name="Line 48"/>
          <p:cNvSpPr>
            <a:spLocks noChangeShapeType="1"/>
          </p:cNvSpPr>
          <p:nvPr/>
        </p:nvSpPr>
        <p:spPr bwMode="auto">
          <a:xfrm>
            <a:off x="6096000" y="3900488"/>
            <a:ext cx="0" cy="452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1125538" y="4572000"/>
            <a:ext cx="1311275" cy="466725"/>
            <a:chOff x="336" y="1968"/>
            <a:chExt cx="826" cy="294"/>
          </a:xfrm>
        </p:grpSpPr>
        <p:sp>
          <p:nvSpPr>
            <p:cNvPr id="236594" name="Text Box 50"/>
            <p:cNvSpPr txBox="1">
              <a:spLocks noChangeArrowheads="1"/>
            </p:cNvSpPr>
            <p:nvPr/>
          </p:nvSpPr>
          <p:spPr bwMode="auto">
            <a:xfrm>
              <a:off x="336" y="1968"/>
              <a:ext cx="826" cy="29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VIP 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CIP</a:t>
              </a:r>
            </a:p>
          </p:txBody>
        </p:sp>
        <p:sp>
          <p:nvSpPr>
            <p:cNvPr id="236595" name="Line 51"/>
            <p:cNvSpPr>
              <a:spLocks noChangeShapeType="1"/>
            </p:cNvSpPr>
            <p:nvPr/>
          </p:nvSpPr>
          <p:spPr bwMode="auto">
            <a:xfrm>
              <a:off x="768" y="1977"/>
              <a:ext cx="0" cy="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6BFB-BACA-4E64-A367-E9C86441AE81}" type="datetime1">
              <a:rPr lang="en-US" smtClean="0">
                <a:solidFill>
                  <a:schemeClr val="tx1"/>
                </a:solidFill>
                <a:latin typeface="Times New Roman" pitchFamily="18" charset="0"/>
              </a:rPr>
              <a:t>2/16/2009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  <a:latin typeface="Arial" charset="0"/>
              </a:rPr>
              <a:t>Server Cluster &amp; LVS</a:t>
            </a:r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152400"/>
            <a:ext cx="7772400" cy="1200329"/>
          </a:xfrm>
        </p:spPr>
        <p:txBody>
          <a:bodyPr/>
          <a:lstStyle/>
          <a:p>
            <a:r>
              <a:rPr lang="en-US" sz="4000" dirty="0">
                <a:solidFill>
                  <a:srgbClr val="FF9900"/>
                </a:solidFill>
              </a:rPr>
              <a:t>LVS-NAT Configuration </a:t>
            </a:r>
            <a:br>
              <a:rPr lang="en-US" sz="4000" dirty="0">
                <a:solidFill>
                  <a:srgbClr val="FF9900"/>
                </a:solidFill>
              </a:rPr>
            </a:br>
            <a:r>
              <a:rPr lang="en-US" sz="4000" dirty="0">
                <a:solidFill>
                  <a:srgbClr val="FF9900"/>
                </a:solidFill>
              </a:rPr>
              <a:t>(Network Address Translation)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295400"/>
            <a:ext cx="7772400" cy="1524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All return traffic go through </a:t>
            </a:r>
            <a:r>
              <a:rPr lang="en-US" dirty="0" err="1">
                <a:solidFill>
                  <a:srgbClr val="FF0000"/>
                </a:solidFill>
              </a:rPr>
              <a:t>Director</a:t>
            </a:r>
            <a:r>
              <a:rPr lang="en-US" dirty="0" err="1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dirty="0" err="1">
                <a:solidFill>
                  <a:srgbClr val="FF0000"/>
                </a:solidFill>
              </a:rPr>
              <a:t>Slow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Modify IP </a:t>
            </a:r>
            <a:r>
              <a:rPr lang="en-US" dirty="0" err="1"/>
              <a:t>addr</a:t>
            </a:r>
            <a:r>
              <a:rPr lang="en-US" dirty="0"/>
              <a:t>/port #/Checksum at Director.</a:t>
            </a:r>
          </a:p>
          <a:p>
            <a:r>
              <a:rPr lang="en-US" dirty="0"/>
              <a:t>Director and real servers at same LAN</a:t>
            </a:r>
          </a:p>
        </p:txBody>
      </p:sp>
      <p:pic>
        <p:nvPicPr>
          <p:cNvPr id="237572" name="Picture 4" descr="C:\FUJITSU\contentProcessing\Notebook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257800"/>
            <a:ext cx="914400" cy="590550"/>
          </a:xfrm>
          <a:prstGeom prst="rect">
            <a:avLst/>
          </a:prstGeom>
          <a:noFill/>
        </p:spPr>
      </p:pic>
      <p:sp>
        <p:nvSpPr>
          <p:cNvPr id="237573" name="Freeform 5"/>
          <p:cNvSpPr>
            <a:spLocks/>
          </p:cNvSpPr>
          <p:nvPr/>
        </p:nvSpPr>
        <p:spPr bwMode="auto">
          <a:xfrm>
            <a:off x="762000" y="3733800"/>
            <a:ext cx="2209800" cy="1295400"/>
          </a:xfrm>
          <a:custGeom>
            <a:avLst/>
            <a:gdLst/>
            <a:ahLst/>
            <a:cxnLst>
              <a:cxn ang="0">
                <a:pos x="13" y="539"/>
              </a:cxn>
              <a:cxn ang="0">
                <a:pos x="165" y="640"/>
              </a:cxn>
              <a:cxn ang="0">
                <a:pos x="363" y="653"/>
              </a:cxn>
              <a:cxn ang="0">
                <a:pos x="597" y="688"/>
              </a:cxn>
              <a:cxn ang="0">
                <a:pos x="789" y="544"/>
              </a:cxn>
              <a:cxn ang="0">
                <a:pos x="995" y="577"/>
              </a:cxn>
              <a:cxn ang="0">
                <a:pos x="1184" y="454"/>
              </a:cxn>
              <a:cxn ang="0">
                <a:pos x="1250" y="275"/>
              </a:cxn>
              <a:cxn ang="0">
                <a:pos x="1108" y="162"/>
              </a:cxn>
              <a:cxn ang="0">
                <a:pos x="976" y="58"/>
              </a:cxn>
              <a:cxn ang="0">
                <a:pos x="844" y="1"/>
              </a:cxn>
              <a:cxn ang="0">
                <a:pos x="702" y="67"/>
              </a:cxn>
              <a:cxn ang="0">
                <a:pos x="570" y="190"/>
              </a:cxn>
              <a:cxn ang="0">
                <a:pos x="357" y="160"/>
              </a:cxn>
              <a:cxn ang="0">
                <a:pos x="221" y="332"/>
              </a:cxn>
              <a:cxn ang="0">
                <a:pos x="89" y="369"/>
              </a:cxn>
              <a:cxn ang="0">
                <a:pos x="13" y="539"/>
              </a:cxn>
            </a:cxnLst>
            <a:rect l="0" t="0" r="r" b="b"/>
            <a:pathLst>
              <a:path w="1263" h="706">
                <a:moveTo>
                  <a:pt x="13" y="539"/>
                </a:moveTo>
                <a:cubicBezTo>
                  <a:pt x="26" y="584"/>
                  <a:pt x="107" y="621"/>
                  <a:pt x="165" y="640"/>
                </a:cubicBezTo>
                <a:cubicBezTo>
                  <a:pt x="223" y="659"/>
                  <a:pt x="291" y="645"/>
                  <a:pt x="363" y="653"/>
                </a:cubicBezTo>
                <a:cubicBezTo>
                  <a:pt x="435" y="661"/>
                  <a:pt x="526" y="706"/>
                  <a:pt x="597" y="688"/>
                </a:cubicBezTo>
                <a:cubicBezTo>
                  <a:pt x="668" y="670"/>
                  <a:pt x="723" y="562"/>
                  <a:pt x="789" y="544"/>
                </a:cubicBezTo>
                <a:cubicBezTo>
                  <a:pt x="855" y="526"/>
                  <a:pt x="929" y="592"/>
                  <a:pt x="995" y="577"/>
                </a:cubicBezTo>
                <a:cubicBezTo>
                  <a:pt x="1061" y="562"/>
                  <a:pt x="1142" y="504"/>
                  <a:pt x="1184" y="454"/>
                </a:cubicBezTo>
                <a:cubicBezTo>
                  <a:pt x="1226" y="404"/>
                  <a:pt x="1263" y="324"/>
                  <a:pt x="1250" y="275"/>
                </a:cubicBezTo>
                <a:cubicBezTo>
                  <a:pt x="1237" y="226"/>
                  <a:pt x="1154" y="198"/>
                  <a:pt x="1108" y="162"/>
                </a:cubicBezTo>
                <a:cubicBezTo>
                  <a:pt x="1062" y="126"/>
                  <a:pt x="1020" y="85"/>
                  <a:pt x="976" y="58"/>
                </a:cubicBezTo>
                <a:cubicBezTo>
                  <a:pt x="932" y="31"/>
                  <a:pt x="890" y="0"/>
                  <a:pt x="844" y="1"/>
                </a:cubicBezTo>
                <a:cubicBezTo>
                  <a:pt x="798" y="2"/>
                  <a:pt x="747" y="36"/>
                  <a:pt x="702" y="67"/>
                </a:cubicBezTo>
                <a:cubicBezTo>
                  <a:pt x="657" y="98"/>
                  <a:pt x="627" y="175"/>
                  <a:pt x="570" y="190"/>
                </a:cubicBezTo>
                <a:cubicBezTo>
                  <a:pt x="513" y="205"/>
                  <a:pt x="415" y="136"/>
                  <a:pt x="357" y="160"/>
                </a:cubicBezTo>
                <a:cubicBezTo>
                  <a:pt x="299" y="184"/>
                  <a:pt x="266" y="297"/>
                  <a:pt x="221" y="332"/>
                </a:cubicBezTo>
                <a:cubicBezTo>
                  <a:pt x="176" y="367"/>
                  <a:pt x="124" y="335"/>
                  <a:pt x="89" y="369"/>
                </a:cubicBezTo>
                <a:cubicBezTo>
                  <a:pt x="54" y="403"/>
                  <a:pt x="0" y="494"/>
                  <a:pt x="13" y="539"/>
                </a:cubicBezTo>
                <a:close/>
              </a:path>
            </a:pathLst>
          </a:custGeom>
          <a:solidFill>
            <a:srgbClr val="FFCCCC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37574" name="Picture 6" descr="C:\conf\pdcat\tutorial\dellp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038600"/>
            <a:ext cx="1497013" cy="947738"/>
          </a:xfrm>
          <a:prstGeom prst="rect">
            <a:avLst/>
          </a:prstGeom>
          <a:noFill/>
        </p:spPr>
      </p:pic>
      <p:sp>
        <p:nvSpPr>
          <p:cNvPr id="237575" name="Text Box 7"/>
          <p:cNvSpPr txBox="1">
            <a:spLocks noChangeArrowheads="1"/>
          </p:cNvSpPr>
          <p:nvPr/>
        </p:nvSpPr>
        <p:spPr bwMode="auto">
          <a:xfrm>
            <a:off x="1219200" y="41910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Internet</a:t>
            </a:r>
          </a:p>
        </p:txBody>
      </p:sp>
      <p:sp>
        <p:nvSpPr>
          <p:cNvPr id="237576" name="Line 8"/>
          <p:cNvSpPr>
            <a:spLocks noChangeShapeType="1"/>
          </p:cNvSpPr>
          <p:nvPr/>
        </p:nvSpPr>
        <p:spPr bwMode="auto">
          <a:xfrm flipV="1">
            <a:off x="990600" y="4648200"/>
            <a:ext cx="457200" cy="609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577" name="Line 9"/>
          <p:cNvSpPr>
            <a:spLocks noChangeShapeType="1"/>
          </p:cNvSpPr>
          <p:nvPr/>
        </p:nvSpPr>
        <p:spPr bwMode="auto">
          <a:xfrm flipH="1" flipV="1">
            <a:off x="2436813" y="4495800"/>
            <a:ext cx="106838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578" name="Text Box 10"/>
          <p:cNvSpPr txBox="1">
            <a:spLocks noChangeArrowheads="1"/>
          </p:cNvSpPr>
          <p:nvPr/>
        </p:nvSpPr>
        <p:spPr bwMode="auto">
          <a:xfrm>
            <a:off x="2828925" y="4529138"/>
            <a:ext cx="679994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Arial" charset="0"/>
              </a:rPr>
              <a:t>VIP</a:t>
            </a:r>
          </a:p>
        </p:txBody>
      </p:sp>
      <p:sp>
        <p:nvSpPr>
          <p:cNvPr id="237579" name="Text Box 11"/>
          <p:cNvSpPr txBox="1">
            <a:spLocks noChangeArrowheads="1"/>
          </p:cNvSpPr>
          <p:nvPr/>
        </p:nvSpPr>
        <p:spPr bwMode="auto">
          <a:xfrm>
            <a:off x="3449638" y="4886325"/>
            <a:ext cx="125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99"/>
                </a:solidFill>
                <a:latin typeface="Arial" charset="0"/>
              </a:rPr>
              <a:t>Director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477000" y="2895600"/>
            <a:ext cx="1195388" cy="944563"/>
            <a:chOff x="3903" y="1843"/>
            <a:chExt cx="753" cy="595"/>
          </a:xfrm>
        </p:grpSpPr>
        <p:pic>
          <p:nvPicPr>
            <p:cNvPr id="237581" name="Picture 13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37582" name="Text Box 14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Server1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391400" y="4022725"/>
            <a:ext cx="1195388" cy="944563"/>
            <a:chOff x="3903" y="1843"/>
            <a:chExt cx="753" cy="595"/>
          </a:xfrm>
        </p:grpSpPr>
        <p:pic>
          <p:nvPicPr>
            <p:cNvPr id="237584" name="Picture 16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37585" name="Text Box 17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Server2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500813" y="5256213"/>
            <a:ext cx="1195387" cy="944562"/>
            <a:chOff x="3903" y="1843"/>
            <a:chExt cx="753" cy="595"/>
          </a:xfrm>
        </p:grpSpPr>
        <p:pic>
          <p:nvPicPr>
            <p:cNvPr id="237587" name="Picture 19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37588" name="Text Box 20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Server3</a:t>
              </a:r>
            </a:p>
          </p:txBody>
        </p:sp>
      </p:grpSp>
      <p:sp>
        <p:nvSpPr>
          <p:cNvPr id="237589" name="Text Box 21"/>
          <p:cNvSpPr txBox="1">
            <a:spLocks noChangeArrowheads="1"/>
          </p:cNvSpPr>
          <p:nvPr/>
        </p:nvSpPr>
        <p:spPr bwMode="auto">
          <a:xfrm>
            <a:off x="5767388" y="3048000"/>
            <a:ext cx="869149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RIP1</a:t>
            </a:r>
          </a:p>
        </p:txBody>
      </p:sp>
      <p:sp>
        <p:nvSpPr>
          <p:cNvPr id="237590" name="Text Box 22"/>
          <p:cNvSpPr txBox="1">
            <a:spLocks noChangeArrowheads="1"/>
          </p:cNvSpPr>
          <p:nvPr/>
        </p:nvSpPr>
        <p:spPr bwMode="auto">
          <a:xfrm>
            <a:off x="6835775" y="4038600"/>
            <a:ext cx="869149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RIP2</a:t>
            </a:r>
          </a:p>
        </p:txBody>
      </p:sp>
      <p:sp>
        <p:nvSpPr>
          <p:cNvPr id="237591" name="Text Box 23"/>
          <p:cNvSpPr txBox="1">
            <a:spLocks noChangeArrowheads="1"/>
          </p:cNvSpPr>
          <p:nvPr/>
        </p:nvSpPr>
        <p:spPr bwMode="auto">
          <a:xfrm>
            <a:off x="6324600" y="4876800"/>
            <a:ext cx="869149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RIP3</a:t>
            </a:r>
          </a:p>
        </p:txBody>
      </p:sp>
      <p:pic>
        <p:nvPicPr>
          <p:cNvPr id="237592" name="Picture 24" descr="C:\conf\pdcat\tutorial\hpswitchVerticl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3870325"/>
            <a:ext cx="790575" cy="1243013"/>
          </a:xfrm>
          <a:prstGeom prst="rect">
            <a:avLst/>
          </a:prstGeom>
          <a:noFill/>
        </p:spPr>
      </p:pic>
      <p:sp>
        <p:nvSpPr>
          <p:cNvPr id="237593" name="Text Box 25"/>
          <p:cNvSpPr txBox="1">
            <a:spLocks noChangeArrowheads="1"/>
          </p:cNvSpPr>
          <p:nvPr/>
        </p:nvSpPr>
        <p:spPr bwMode="auto">
          <a:xfrm>
            <a:off x="304800" y="3581400"/>
            <a:ext cx="153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1. request</a:t>
            </a:r>
          </a:p>
        </p:txBody>
      </p:sp>
      <p:sp>
        <p:nvSpPr>
          <p:cNvPr id="237594" name="Line 26"/>
          <p:cNvSpPr>
            <a:spLocks noChangeShapeType="1"/>
          </p:cNvSpPr>
          <p:nvPr/>
        </p:nvSpPr>
        <p:spPr bwMode="auto">
          <a:xfrm>
            <a:off x="4525963" y="4462463"/>
            <a:ext cx="96043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595" name="Line 27"/>
          <p:cNvSpPr>
            <a:spLocks noChangeShapeType="1"/>
          </p:cNvSpPr>
          <p:nvPr/>
        </p:nvSpPr>
        <p:spPr bwMode="auto">
          <a:xfrm flipH="1">
            <a:off x="5799138" y="3168650"/>
            <a:ext cx="982662" cy="8699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596" name="Line 28"/>
          <p:cNvSpPr>
            <a:spLocks noChangeShapeType="1"/>
          </p:cNvSpPr>
          <p:nvPr/>
        </p:nvSpPr>
        <p:spPr bwMode="auto">
          <a:xfrm flipH="1">
            <a:off x="5951538" y="4462463"/>
            <a:ext cx="1744662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597" name="Line 29"/>
          <p:cNvSpPr>
            <a:spLocks noChangeShapeType="1"/>
          </p:cNvSpPr>
          <p:nvPr/>
        </p:nvSpPr>
        <p:spPr bwMode="auto">
          <a:xfrm flipH="1" flipV="1">
            <a:off x="5951538" y="5029200"/>
            <a:ext cx="830262" cy="469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598" name="Freeform 30"/>
          <p:cNvSpPr>
            <a:spLocks/>
          </p:cNvSpPr>
          <p:nvPr/>
        </p:nvSpPr>
        <p:spPr bwMode="auto">
          <a:xfrm>
            <a:off x="592138" y="3836988"/>
            <a:ext cx="2836862" cy="1420812"/>
          </a:xfrm>
          <a:custGeom>
            <a:avLst/>
            <a:gdLst/>
            <a:ahLst/>
            <a:cxnLst>
              <a:cxn ang="0">
                <a:pos x="59" y="895"/>
              </a:cxn>
              <a:cxn ang="0">
                <a:pos x="288" y="104"/>
              </a:cxn>
              <a:cxn ang="0">
                <a:pos x="1787" y="271"/>
              </a:cxn>
            </a:cxnLst>
            <a:rect l="0" t="0" r="r" b="b"/>
            <a:pathLst>
              <a:path w="1787" h="895">
                <a:moveTo>
                  <a:pt x="59" y="895"/>
                </a:moveTo>
                <a:cubicBezTo>
                  <a:pt x="97" y="763"/>
                  <a:pt x="0" y="208"/>
                  <a:pt x="288" y="104"/>
                </a:cubicBezTo>
                <a:cubicBezTo>
                  <a:pt x="576" y="0"/>
                  <a:pt x="1475" y="236"/>
                  <a:pt x="1787" y="271"/>
                </a:cubicBezTo>
              </a:path>
            </a:pathLst>
          </a:cu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599" name="Text Box 31"/>
          <p:cNvSpPr txBox="1">
            <a:spLocks noChangeArrowheads="1"/>
          </p:cNvSpPr>
          <p:nvPr/>
        </p:nvSpPr>
        <p:spPr bwMode="auto">
          <a:xfrm>
            <a:off x="2438400" y="3124200"/>
            <a:ext cx="2201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2. Scheduling/</a:t>
            </a:r>
            <a:br>
              <a:rPr lang="en-US">
                <a:solidFill>
                  <a:srgbClr val="FFFF00"/>
                </a:solidFill>
                <a:latin typeface="Arial" charset="0"/>
              </a:rPr>
            </a:br>
            <a:r>
              <a:rPr lang="en-US">
                <a:solidFill>
                  <a:srgbClr val="FFFF00"/>
                </a:solidFill>
                <a:latin typeface="Arial" charset="0"/>
              </a:rPr>
              <a:t>Rewrite packet</a:t>
            </a:r>
          </a:p>
        </p:txBody>
      </p:sp>
      <p:sp>
        <p:nvSpPr>
          <p:cNvPr id="237600" name="Text Box 32"/>
          <p:cNvSpPr txBox="1">
            <a:spLocks noChangeArrowheads="1"/>
          </p:cNvSpPr>
          <p:nvPr/>
        </p:nvSpPr>
        <p:spPr bwMode="auto">
          <a:xfrm>
            <a:off x="982663" y="4953000"/>
            <a:ext cx="697627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4E4FC"/>
                </a:solidFill>
                <a:latin typeface="Arial" charset="0"/>
              </a:rPr>
              <a:t>CIP</a:t>
            </a:r>
          </a:p>
        </p:txBody>
      </p:sp>
      <p:sp>
        <p:nvSpPr>
          <p:cNvPr id="237601" name="Freeform 33"/>
          <p:cNvSpPr>
            <a:spLocks/>
          </p:cNvSpPr>
          <p:nvPr/>
        </p:nvSpPr>
        <p:spPr bwMode="auto">
          <a:xfrm>
            <a:off x="4557713" y="3048000"/>
            <a:ext cx="2224087" cy="1223963"/>
          </a:xfrm>
          <a:custGeom>
            <a:avLst/>
            <a:gdLst/>
            <a:ahLst/>
            <a:cxnLst>
              <a:cxn ang="0">
                <a:pos x="0" y="771"/>
              </a:cxn>
              <a:cxn ang="0">
                <a:pos x="651" y="608"/>
              </a:cxn>
              <a:cxn ang="0">
                <a:pos x="1401" y="0"/>
              </a:cxn>
            </a:cxnLst>
            <a:rect l="0" t="0" r="r" b="b"/>
            <a:pathLst>
              <a:path w="1401" h="771">
                <a:moveTo>
                  <a:pt x="0" y="771"/>
                </a:moveTo>
                <a:cubicBezTo>
                  <a:pt x="108" y="745"/>
                  <a:pt x="417" y="736"/>
                  <a:pt x="651" y="608"/>
                </a:cubicBezTo>
                <a:cubicBezTo>
                  <a:pt x="885" y="480"/>
                  <a:pt x="1245" y="127"/>
                  <a:pt x="1401" y="0"/>
                </a:cubicBezTo>
              </a:path>
            </a:pathLst>
          </a:cu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602" name="Text Box 34"/>
          <p:cNvSpPr txBox="1">
            <a:spLocks noChangeArrowheads="1"/>
          </p:cNvSpPr>
          <p:nvPr/>
        </p:nvSpPr>
        <p:spPr bwMode="auto">
          <a:xfrm>
            <a:off x="7239000" y="2667000"/>
            <a:ext cx="1624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3. Process</a:t>
            </a:r>
          </a:p>
          <a:p>
            <a:r>
              <a:rPr lang="en-US">
                <a:solidFill>
                  <a:srgbClr val="FFFF00"/>
                </a:solidFill>
                <a:latin typeface="Arial" charset="0"/>
              </a:rPr>
              <a:t>Request</a:t>
            </a:r>
          </a:p>
        </p:txBody>
      </p:sp>
      <p:sp>
        <p:nvSpPr>
          <p:cNvPr id="237603" name="Freeform 35"/>
          <p:cNvSpPr>
            <a:spLocks/>
          </p:cNvSpPr>
          <p:nvPr/>
        </p:nvSpPr>
        <p:spPr bwMode="auto">
          <a:xfrm>
            <a:off x="4572000" y="3429000"/>
            <a:ext cx="2133600" cy="1003300"/>
          </a:xfrm>
          <a:custGeom>
            <a:avLst/>
            <a:gdLst/>
            <a:ahLst/>
            <a:cxnLst>
              <a:cxn ang="0">
                <a:pos x="1344" y="0"/>
              </a:cxn>
              <a:cxn ang="0">
                <a:pos x="720" y="528"/>
              </a:cxn>
              <a:cxn ang="0">
                <a:pos x="0" y="624"/>
              </a:cxn>
            </a:cxnLst>
            <a:rect l="0" t="0" r="r" b="b"/>
            <a:pathLst>
              <a:path w="1344" h="632">
                <a:moveTo>
                  <a:pt x="1344" y="0"/>
                </a:moveTo>
                <a:cubicBezTo>
                  <a:pt x="1144" y="212"/>
                  <a:pt x="944" y="424"/>
                  <a:pt x="720" y="528"/>
                </a:cubicBezTo>
                <a:cubicBezTo>
                  <a:pt x="496" y="632"/>
                  <a:pt x="120" y="608"/>
                  <a:pt x="0" y="624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604" name="Freeform 36"/>
          <p:cNvSpPr>
            <a:spLocks/>
          </p:cNvSpPr>
          <p:nvPr/>
        </p:nvSpPr>
        <p:spPr bwMode="auto">
          <a:xfrm>
            <a:off x="744538" y="3989388"/>
            <a:ext cx="2836862" cy="1420812"/>
          </a:xfrm>
          <a:custGeom>
            <a:avLst/>
            <a:gdLst/>
            <a:ahLst/>
            <a:cxnLst>
              <a:cxn ang="0">
                <a:pos x="59" y="895"/>
              </a:cxn>
              <a:cxn ang="0">
                <a:pos x="288" y="104"/>
              </a:cxn>
              <a:cxn ang="0">
                <a:pos x="1787" y="271"/>
              </a:cxn>
            </a:cxnLst>
            <a:rect l="0" t="0" r="r" b="b"/>
            <a:pathLst>
              <a:path w="1787" h="895">
                <a:moveTo>
                  <a:pt x="59" y="895"/>
                </a:moveTo>
                <a:cubicBezTo>
                  <a:pt x="97" y="763"/>
                  <a:pt x="0" y="208"/>
                  <a:pt x="288" y="104"/>
                </a:cubicBezTo>
                <a:cubicBezTo>
                  <a:pt x="576" y="0"/>
                  <a:pt x="1475" y="236"/>
                  <a:pt x="1787" y="271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605" name="Text Box 37"/>
          <p:cNvSpPr txBox="1">
            <a:spLocks noChangeArrowheads="1"/>
          </p:cNvSpPr>
          <p:nvPr/>
        </p:nvSpPr>
        <p:spPr bwMode="auto">
          <a:xfrm>
            <a:off x="3200400" y="5486400"/>
            <a:ext cx="2303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4. Rewrite reply</a:t>
            </a:r>
          </a:p>
        </p:txBody>
      </p:sp>
      <p:sp>
        <p:nvSpPr>
          <p:cNvPr id="237606" name="Text Box 38"/>
          <p:cNvSpPr txBox="1">
            <a:spLocks noChangeArrowheads="1"/>
          </p:cNvSpPr>
          <p:nvPr/>
        </p:nvSpPr>
        <p:spPr bwMode="auto">
          <a:xfrm>
            <a:off x="228600" y="5791200"/>
            <a:ext cx="2371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9966"/>
                </a:solidFill>
                <a:latin typeface="Arial" charset="0"/>
              </a:rPr>
              <a:t>5. Receive reply</a:t>
            </a:r>
          </a:p>
        </p:txBody>
      </p:sp>
      <p:sp>
        <p:nvSpPr>
          <p:cNvPr id="237607" name="Text Box 39"/>
          <p:cNvSpPr txBox="1">
            <a:spLocks noChangeArrowheads="1"/>
          </p:cNvSpPr>
          <p:nvPr/>
        </p:nvSpPr>
        <p:spPr bwMode="auto">
          <a:xfrm>
            <a:off x="1219200" y="5410200"/>
            <a:ext cx="1143000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4E4FC"/>
                </a:solidFill>
                <a:latin typeface="Arial" charset="0"/>
              </a:rPr>
              <a:t>Client</a:t>
            </a:r>
          </a:p>
        </p:txBody>
      </p:sp>
      <p:sp>
        <p:nvSpPr>
          <p:cNvPr id="237608" name="Text Box 40"/>
          <p:cNvSpPr txBox="1">
            <a:spLocks noChangeArrowheads="1"/>
          </p:cNvSpPr>
          <p:nvPr/>
        </p:nvSpPr>
        <p:spPr bwMode="auto">
          <a:xfrm>
            <a:off x="5029200" y="4876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CC"/>
                </a:solidFill>
                <a:latin typeface="Arial" charset="0"/>
              </a:rPr>
              <a:t>Switch</a:t>
            </a:r>
          </a:p>
        </p:txBody>
      </p: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533400" y="3124200"/>
            <a:ext cx="1311275" cy="466725"/>
            <a:chOff x="336" y="1968"/>
            <a:chExt cx="826" cy="294"/>
          </a:xfrm>
        </p:grpSpPr>
        <p:sp>
          <p:nvSpPr>
            <p:cNvPr id="237610" name="Text Box 42"/>
            <p:cNvSpPr txBox="1">
              <a:spLocks noChangeArrowheads="1"/>
            </p:cNvSpPr>
            <p:nvPr/>
          </p:nvSpPr>
          <p:spPr bwMode="auto">
            <a:xfrm>
              <a:off x="336" y="1968"/>
              <a:ext cx="826" cy="29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CIP 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VIP</a:t>
              </a:r>
            </a:p>
          </p:txBody>
        </p:sp>
        <p:sp>
          <p:nvSpPr>
            <p:cNvPr id="237611" name="Line 43"/>
            <p:cNvSpPr>
              <a:spLocks noChangeShapeType="1"/>
            </p:cNvSpPr>
            <p:nvPr/>
          </p:nvSpPr>
          <p:spPr bwMode="auto">
            <a:xfrm>
              <a:off x="768" y="1977"/>
              <a:ext cx="0" cy="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4640263" y="3429000"/>
            <a:ext cx="1531937" cy="466725"/>
            <a:chOff x="2923" y="2160"/>
            <a:chExt cx="965" cy="294"/>
          </a:xfrm>
        </p:grpSpPr>
        <p:sp>
          <p:nvSpPr>
            <p:cNvPr id="237613" name="Text Box 45"/>
            <p:cNvSpPr txBox="1">
              <a:spLocks noChangeArrowheads="1"/>
            </p:cNvSpPr>
            <p:nvPr/>
          </p:nvSpPr>
          <p:spPr bwMode="auto">
            <a:xfrm>
              <a:off x="2923" y="2160"/>
              <a:ext cx="965" cy="29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CIP 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RIP1</a:t>
              </a:r>
            </a:p>
          </p:txBody>
        </p:sp>
        <p:sp>
          <p:nvSpPr>
            <p:cNvPr id="237614" name="Line 46"/>
            <p:cNvSpPr>
              <a:spLocks noChangeShapeType="1"/>
            </p:cNvSpPr>
            <p:nvPr/>
          </p:nvSpPr>
          <p:spPr bwMode="auto">
            <a:xfrm>
              <a:off x="3360" y="2169"/>
              <a:ext cx="0" cy="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7615" name="Text Box 47"/>
          <p:cNvSpPr txBox="1">
            <a:spLocks noChangeArrowheads="1"/>
          </p:cNvSpPr>
          <p:nvPr/>
        </p:nvSpPr>
        <p:spPr bwMode="auto">
          <a:xfrm>
            <a:off x="5249863" y="3886200"/>
            <a:ext cx="1531937" cy="466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RIP1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CIP</a:t>
            </a:r>
          </a:p>
        </p:txBody>
      </p:sp>
      <p:sp>
        <p:nvSpPr>
          <p:cNvPr id="237616" name="Line 48"/>
          <p:cNvSpPr>
            <a:spLocks noChangeShapeType="1"/>
          </p:cNvSpPr>
          <p:nvPr/>
        </p:nvSpPr>
        <p:spPr bwMode="auto">
          <a:xfrm>
            <a:off x="6096000" y="3900488"/>
            <a:ext cx="0" cy="452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1125538" y="4572000"/>
            <a:ext cx="1311275" cy="466725"/>
            <a:chOff x="336" y="1968"/>
            <a:chExt cx="826" cy="294"/>
          </a:xfrm>
        </p:grpSpPr>
        <p:sp>
          <p:nvSpPr>
            <p:cNvPr id="237618" name="Text Box 50"/>
            <p:cNvSpPr txBox="1">
              <a:spLocks noChangeArrowheads="1"/>
            </p:cNvSpPr>
            <p:nvPr/>
          </p:nvSpPr>
          <p:spPr bwMode="auto">
            <a:xfrm>
              <a:off x="336" y="1968"/>
              <a:ext cx="826" cy="29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VIP 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CIP</a:t>
              </a:r>
            </a:p>
          </p:txBody>
        </p:sp>
        <p:sp>
          <p:nvSpPr>
            <p:cNvPr id="237619" name="Line 51"/>
            <p:cNvSpPr>
              <a:spLocks noChangeShapeType="1"/>
            </p:cNvSpPr>
            <p:nvPr/>
          </p:nvSpPr>
          <p:spPr bwMode="auto">
            <a:xfrm>
              <a:off x="768" y="1977"/>
              <a:ext cx="0" cy="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BDE1-CBED-4CD9-B972-11C3219E5BDD}" type="datetime1">
              <a:rPr lang="en-US" smtClean="0">
                <a:solidFill>
                  <a:schemeClr val="tx1"/>
                </a:solidFill>
                <a:latin typeface="Times New Roman" pitchFamily="18" charset="0"/>
              </a:rPr>
              <a:t>2/16/2009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  <a:latin typeface="Arial" charset="0"/>
              </a:rPr>
              <a:t>Server Cluster &amp; LVS</a:t>
            </a:r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LVS-NAT Setup Commands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981200"/>
            <a:ext cx="8639175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latin typeface="Arial Unicode MS" pitchFamily="34" charset="-128"/>
              </a:rPr>
              <a:t># make the director forward the masquerading packets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FFFF00"/>
                </a:solidFill>
                <a:latin typeface="Arial Unicode MS" pitchFamily="34" charset="-128"/>
              </a:rPr>
              <a:t>echo 1 &gt; /proc/sys/net/ipv4/ip_forward 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FFFF00"/>
                </a:solidFill>
                <a:latin typeface="Arial Unicode MS" pitchFamily="34" charset="-128"/>
              </a:rPr>
              <a:t>ipchains -A forward -j MASQ -s 172.16.0.0/24 -d 0.0.0.0/0</a:t>
            </a:r>
          </a:p>
          <a:p>
            <a:pPr>
              <a:buFontTx/>
              <a:buNone/>
            </a:pPr>
            <a:r>
              <a:rPr lang="en-US" sz="2000">
                <a:latin typeface="Arial Unicode MS" pitchFamily="34" charset="-128"/>
              </a:rPr>
              <a:t># Add virtual service and link a scheduler to it 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FFFF00"/>
                </a:solidFill>
                <a:latin typeface="Arial Unicode MS" pitchFamily="34" charset="-128"/>
              </a:rPr>
              <a:t>ipvsadm -A -t 202.103.106.5:80 -s wlc</a:t>
            </a:r>
            <a:r>
              <a:rPr lang="en-US" sz="2000">
                <a:latin typeface="Arial Unicode MS" pitchFamily="34" charset="-128"/>
              </a:rPr>
              <a:t> </a:t>
            </a:r>
            <a:r>
              <a:rPr lang="en-US" sz="1800">
                <a:solidFill>
                  <a:srgbClr val="33CC33"/>
                </a:solidFill>
                <a:latin typeface="Arial Unicode MS" pitchFamily="34" charset="-128"/>
              </a:rPr>
              <a:t>(Weighted Least-Connection scheduling)</a:t>
            </a:r>
            <a:r>
              <a:rPr lang="en-US" sz="2000">
                <a:latin typeface="Arial Unicode MS" pitchFamily="34" charset="-128"/>
              </a:rPr>
              <a:t> 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FFFF00"/>
                </a:solidFill>
                <a:latin typeface="Arial Unicode MS" pitchFamily="34" charset="-128"/>
              </a:rPr>
              <a:t>ipvsadm -A -t 202.103.106.5:21 -s wrr</a:t>
            </a:r>
            <a:r>
              <a:rPr lang="en-US" sz="2000">
                <a:latin typeface="Arial Unicode MS" pitchFamily="34" charset="-128"/>
              </a:rPr>
              <a:t> </a:t>
            </a:r>
            <a:r>
              <a:rPr lang="en-US" sz="1800">
                <a:solidFill>
                  <a:srgbClr val="33CC33"/>
                </a:solidFill>
                <a:latin typeface="Arial Unicode MS" pitchFamily="34" charset="-128"/>
              </a:rPr>
              <a:t>(Weighted Round Robin scheduling )</a:t>
            </a:r>
            <a:r>
              <a:rPr lang="en-US" sz="2000">
                <a:latin typeface="Arial Unicode MS" pitchFamily="34" charset="-128"/>
              </a:rPr>
              <a:t> </a:t>
            </a:r>
          </a:p>
          <a:p>
            <a:pPr>
              <a:buFontTx/>
              <a:buNone/>
            </a:pPr>
            <a:r>
              <a:rPr lang="en-US" sz="2000">
                <a:latin typeface="Arial Unicode MS" pitchFamily="34" charset="-128"/>
              </a:rPr>
              <a:t>#Add real servers and select forwarding method and weight 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FFFF00"/>
                </a:solidFill>
                <a:latin typeface="Arial Unicode MS" pitchFamily="34" charset="-128"/>
              </a:rPr>
              <a:t>ipvsadm -a -t 202.103.106.5:80 -R 172.16.0.2:80 -m 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FFFF00"/>
                </a:solidFill>
                <a:latin typeface="Arial Unicode MS" pitchFamily="34" charset="-128"/>
              </a:rPr>
              <a:t>ipvsadm -a -t 202.103.106.5:80 -R 172.16.0.3:8000 -m -w 2 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FFFF00"/>
                </a:solidFill>
                <a:latin typeface="Arial Unicode MS" pitchFamily="34" charset="-128"/>
              </a:rPr>
              <a:t>ipvsadm -a -t 202.103.106.5:21 -R 172.16.0.2:21 -m</a:t>
            </a:r>
            <a:r>
              <a:rPr lang="en-US" sz="2000">
                <a:latin typeface="Arial Unicode MS" pitchFamily="34" charset="-128"/>
              </a:rPr>
              <a:t> </a:t>
            </a:r>
          </a:p>
          <a:p>
            <a:pPr>
              <a:buFontTx/>
              <a:buNone/>
            </a:pPr>
            <a:r>
              <a:rPr lang="en-US" sz="2000">
                <a:latin typeface="Arial Unicode MS" pitchFamily="34" charset="-128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A02D-F8B2-4B11-B182-635FA6258100}" type="datetime1">
              <a:rPr lang="en-US" smtClean="0">
                <a:solidFill>
                  <a:schemeClr val="tx1"/>
                </a:solidFill>
                <a:latin typeface="Times New Roman" pitchFamily="18" charset="0"/>
              </a:rPr>
              <a:t>2/16/2009</a:t>
            </a:fld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  <a:latin typeface="Arial" charset="0"/>
              </a:rPr>
              <a:t>Server Cluster &amp; LVS</a:t>
            </a:r>
            <a:endParaRPr lang="en-US"/>
          </a:p>
        </p:txBody>
      </p:sp>
      <p:sp>
        <p:nvSpPr>
          <p:cNvPr id="221261" name="AutoShape 77"/>
          <p:cNvSpPr>
            <a:spLocks noChangeArrowheads="1"/>
          </p:cNvSpPr>
          <p:nvPr/>
        </p:nvSpPr>
        <p:spPr bwMode="auto">
          <a:xfrm rot="-1402462">
            <a:off x="4324350" y="3216275"/>
            <a:ext cx="2560638" cy="669925"/>
          </a:xfrm>
          <a:prstGeom prst="rightArrow">
            <a:avLst>
              <a:gd name="adj1" fmla="val 50000"/>
              <a:gd name="adj2" fmla="val 955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262" name="AutoShape 78"/>
          <p:cNvSpPr>
            <a:spLocks noChangeArrowheads="1"/>
          </p:cNvSpPr>
          <p:nvPr/>
        </p:nvSpPr>
        <p:spPr bwMode="auto">
          <a:xfrm rot="1876724">
            <a:off x="4324350" y="4921250"/>
            <a:ext cx="2560638" cy="669925"/>
          </a:xfrm>
          <a:prstGeom prst="rightArrow">
            <a:avLst>
              <a:gd name="adj1" fmla="val 50000"/>
              <a:gd name="adj2" fmla="val 955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1905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FF9900"/>
                </a:solidFill>
              </a:rPr>
              <a:t>LVS-Tunnel Configuration</a:t>
            </a:r>
            <a:br>
              <a:rPr lang="en-US" dirty="0">
                <a:solidFill>
                  <a:srgbClr val="FF9900"/>
                </a:solidFill>
              </a:rPr>
            </a:br>
            <a:r>
              <a:rPr lang="en-US" dirty="0">
                <a:solidFill>
                  <a:srgbClr val="FF9900"/>
                </a:solidFill>
              </a:rPr>
              <a:t>(IP Tunneling) 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sz="2000">
                <a:solidFill>
                  <a:srgbClr val="FF0000"/>
                </a:solidFill>
              </a:rPr>
              <a:t>Real Servers need to handle IP over IP packets.</a:t>
            </a:r>
          </a:p>
          <a:p>
            <a:r>
              <a:rPr lang="en-US" sz="2000">
                <a:solidFill>
                  <a:schemeClr val="accent1"/>
                </a:solidFill>
              </a:rPr>
              <a:t>Real Servers can be geographically separated and return traffic go through different routes. </a:t>
            </a:r>
          </a:p>
          <a:p>
            <a:r>
              <a:rPr lang="en-US" sz="2000">
                <a:solidFill>
                  <a:schemeClr val="accent1"/>
                </a:solidFill>
              </a:rPr>
              <a:t>Security implication!</a:t>
            </a:r>
            <a:endParaRPr lang="en-US" sz="2000"/>
          </a:p>
        </p:txBody>
      </p:sp>
      <p:pic>
        <p:nvPicPr>
          <p:cNvPr id="221188" name="Picture 4" descr="C:\FUJITSU\contentProcessing\Notebook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257800"/>
            <a:ext cx="914400" cy="590550"/>
          </a:xfrm>
          <a:prstGeom prst="rect">
            <a:avLst/>
          </a:prstGeom>
          <a:noFill/>
        </p:spPr>
      </p:pic>
      <p:sp>
        <p:nvSpPr>
          <p:cNvPr id="221189" name="Freeform 5"/>
          <p:cNvSpPr>
            <a:spLocks/>
          </p:cNvSpPr>
          <p:nvPr/>
        </p:nvSpPr>
        <p:spPr bwMode="auto">
          <a:xfrm>
            <a:off x="762000" y="3733800"/>
            <a:ext cx="2209800" cy="1295400"/>
          </a:xfrm>
          <a:custGeom>
            <a:avLst/>
            <a:gdLst/>
            <a:ahLst/>
            <a:cxnLst>
              <a:cxn ang="0">
                <a:pos x="13" y="539"/>
              </a:cxn>
              <a:cxn ang="0">
                <a:pos x="165" y="640"/>
              </a:cxn>
              <a:cxn ang="0">
                <a:pos x="363" y="653"/>
              </a:cxn>
              <a:cxn ang="0">
                <a:pos x="597" y="688"/>
              </a:cxn>
              <a:cxn ang="0">
                <a:pos x="789" y="544"/>
              </a:cxn>
              <a:cxn ang="0">
                <a:pos x="995" y="577"/>
              </a:cxn>
              <a:cxn ang="0">
                <a:pos x="1184" y="454"/>
              </a:cxn>
              <a:cxn ang="0">
                <a:pos x="1250" y="275"/>
              </a:cxn>
              <a:cxn ang="0">
                <a:pos x="1108" y="162"/>
              </a:cxn>
              <a:cxn ang="0">
                <a:pos x="976" y="58"/>
              </a:cxn>
              <a:cxn ang="0">
                <a:pos x="844" y="1"/>
              </a:cxn>
              <a:cxn ang="0">
                <a:pos x="702" y="67"/>
              </a:cxn>
              <a:cxn ang="0">
                <a:pos x="570" y="190"/>
              </a:cxn>
              <a:cxn ang="0">
                <a:pos x="357" y="160"/>
              </a:cxn>
              <a:cxn ang="0">
                <a:pos x="221" y="332"/>
              </a:cxn>
              <a:cxn ang="0">
                <a:pos x="89" y="369"/>
              </a:cxn>
              <a:cxn ang="0">
                <a:pos x="13" y="539"/>
              </a:cxn>
            </a:cxnLst>
            <a:rect l="0" t="0" r="r" b="b"/>
            <a:pathLst>
              <a:path w="1263" h="706">
                <a:moveTo>
                  <a:pt x="13" y="539"/>
                </a:moveTo>
                <a:cubicBezTo>
                  <a:pt x="26" y="584"/>
                  <a:pt x="107" y="621"/>
                  <a:pt x="165" y="640"/>
                </a:cubicBezTo>
                <a:cubicBezTo>
                  <a:pt x="223" y="659"/>
                  <a:pt x="291" y="645"/>
                  <a:pt x="363" y="653"/>
                </a:cubicBezTo>
                <a:cubicBezTo>
                  <a:pt x="435" y="661"/>
                  <a:pt x="526" y="706"/>
                  <a:pt x="597" y="688"/>
                </a:cubicBezTo>
                <a:cubicBezTo>
                  <a:pt x="668" y="670"/>
                  <a:pt x="723" y="562"/>
                  <a:pt x="789" y="544"/>
                </a:cubicBezTo>
                <a:cubicBezTo>
                  <a:pt x="855" y="526"/>
                  <a:pt x="929" y="592"/>
                  <a:pt x="995" y="577"/>
                </a:cubicBezTo>
                <a:cubicBezTo>
                  <a:pt x="1061" y="562"/>
                  <a:pt x="1142" y="504"/>
                  <a:pt x="1184" y="454"/>
                </a:cubicBezTo>
                <a:cubicBezTo>
                  <a:pt x="1226" y="404"/>
                  <a:pt x="1263" y="324"/>
                  <a:pt x="1250" y="275"/>
                </a:cubicBezTo>
                <a:cubicBezTo>
                  <a:pt x="1237" y="226"/>
                  <a:pt x="1154" y="198"/>
                  <a:pt x="1108" y="162"/>
                </a:cubicBezTo>
                <a:cubicBezTo>
                  <a:pt x="1062" y="126"/>
                  <a:pt x="1020" y="85"/>
                  <a:pt x="976" y="58"/>
                </a:cubicBezTo>
                <a:cubicBezTo>
                  <a:pt x="932" y="31"/>
                  <a:pt x="890" y="0"/>
                  <a:pt x="844" y="1"/>
                </a:cubicBezTo>
                <a:cubicBezTo>
                  <a:pt x="798" y="2"/>
                  <a:pt x="747" y="36"/>
                  <a:pt x="702" y="67"/>
                </a:cubicBezTo>
                <a:cubicBezTo>
                  <a:pt x="657" y="98"/>
                  <a:pt x="627" y="175"/>
                  <a:pt x="570" y="190"/>
                </a:cubicBezTo>
                <a:cubicBezTo>
                  <a:pt x="513" y="205"/>
                  <a:pt x="415" y="136"/>
                  <a:pt x="357" y="160"/>
                </a:cubicBezTo>
                <a:cubicBezTo>
                  <a:pt x="299" y="184"/>
                  <a:pt x="266" y="297"/>
                  <a:pt x="221" y="332"/>
                </a:cubicBezTo>
                <a:cubicBezTo>
                  <a:pt x="176" y="367"/>
                  <a:pt x="124" y="335"/>
                  <a:pt x="89" y="369"/>
                </a:cubicBezTo>
                <a:cubicBezTo>
                  <a:pt x="54" y="403"/>
                  <a:pt x="0" y="494"/>
                  <a:pt x="13" y="539"/>
                </a:cubicBezTo>
                <a:close/>
              </a:path>
            </a:pathLst>
          </a:custGeom>
          <a:solidFill>
            <a:srgbClr val="FFCCCC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21190" name="Picture 6" descr="C:\conf\pdcat\tutorial\dellp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038600"/>
            <a:ext cx="1497013" cy="947738"/>
          </a:xfrm>
          <a:prstGeom prst="rect">
            <a:avLst/>
          </a:prstGeom>
          <a:noFill/>
        </p:spPr>
      </p:pic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1219200" y="43434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Internet</a:t>
            </a:r>
          </a:p>
        </p:txBody>
      </p:sp>
      <p:sp>
        <p:nvSpPr>
          <p:cNvPr id="221192" name="Line 8"/>
          <p:cNvSpPr>
            <a:spLocks noChangeShapeType="1"/>
          </p:cNvSpPr>
          <p:nvPr/>
        </p:nvSpPr>
        <p:spPr bwMode="auto">
          <a:xfrm flipV="1">
            <a:off x="990600" y="4648200"/>
            <a:ext cx="457200" cy="609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193" name="Line 9"/>
          <p:cNvSpPr>
            <a:spLocks noChangeShapeType="1"/>
          </p:cNvSpPr>
          <p:nvPr/>
        </p:nvSpPr>
        <p:spPr bwMode="auto">
          <a:xfrm flipH="1" flipV="1">
            <a:off x="2436813" y="4495800"/>
            <a:ext cx="106838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194" name="Text Box 10"/>
          <p:cNvSpPr txBox="1">
            <a:spLocks noChangeArrowheads="1"/>
          </p:cNvSpPr>
          <p:nvPr/>
        </p:nvSpPr>
        <p:spPr bwMode="auto">
          <a:xfrm>
            <a:off x="2828925" y="4529138"/>
            <a:ext cx="679994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Arial" charset="0"/>
              </a:rPr>
              <a:t>VIP</a:t>
            </a: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2895600" y="4800600"/>
            <a:ext cx="2152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99"/>
                </a:solidFill>
                <a:latin typeface="Arial" charset="0"/>
              </a:rPr>
              <a:t>Load Balancer</a:t>
            </a:r>
          </a:p>
          <a:p>
            <a:r>
              <a:rPr lang="en-US">
                <a:solidFill>
                  <a:srgbClr val="FF3399"/>
                </a:solidFill>
                <a:latin typeface="Arial" charset="0"/>
              </a:rPr>
              <a:t>Linux Box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553200" y="2362200"/>
            <a:ext cx="1195388" cy="944563"/>
            <a:chOff x="3903" y="1843"/>
            <a:chExt cx="753" cy="595"/>
          </a:xfrm>
        </p:grpSpPr>
        <p:pic>
          <p:nvPicPr>
            <p:cNvPr id="221197" name="Picture 13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21198" name="Text Box 14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Server1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391400" y="4022725"/>
            <a:ext cx="1195388" cy="944563"/>
            <a:chOff x="3903" y="1843"/>
            <a:chExt cx="753" cy="595"/>
          </a:xfrm>
        </p:grpSpPr>
        <p:pic>
          <p:nvPicPr>
            <p:cNvPr id="221200" name="Picture 16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21201" name="Text Box 17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Server2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500813" y="5256213"/>
            <a:ext cx="1195387" cy="944562"/>
            <a:chOff x="3903" y="1843"/>
            <a:chExt cx="753" cy="595"/>
          </a:xfrm>
        </p:grpSpPr>
        <p:pic>
          <p:nvPicPr>
            <p:cNvPr id="221203" name="Picture 19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21204" name="Text Box 20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Server3</a:t>
              </a:r>
            </a:p>
          </p:txBody>
        </p:sp>
      </p:grpSp>
      <p:sp>
        <p:nvSpPr>
          <p:cNvPr id="221205" name="Text Box 21"/>
          <p:cNvSpPr txBox="1">
            <a:spLocks noChangeArrowheads="1"/>
          </p:cNvSpPr>
          <p:nvPr/>
        </p:nvSpPr>
        <p:spPr bwMode="auto">
          <a:xfrm>
            <a:off x="5943600" y="2667000"/>
            <a:ext cx="869149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RIP1</a:t>
            </a:r>
          </a:p>
        </p:txBody>
      </p:sp>
      <p:sp>
        <p:nvSpPr>
          <p:cNvPr id="221206" name="Text Box 22"/>
          <p:cNvSpPr txBox="1">
            <a:spLocks noChangeArrowheads="1"/>
          </p:cNvSpPr>
          <p:nvPr/>
        </p:nvSpPr>
        <p:spPr bwMode="auto">
          <a:xfrm>
            <a:off x="6884988" y="3886200"/>
            <a:ext cx="869149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RIP2</a:t>
            </a:r>
          </a:p>
        </p:txBody>
      </p:sp>
      <p:sp>
        <p:nvSpPr>
          <p:cNvPr id="221209" name="Text Box 25"/>
          <p:cNvSpPr txBox="1">
            <a:spLocks noChangeArrowheads="1"/>
          </p:cNvSpPr>
          <p:nvPr/>
        </p:nvSpPr>
        <p:spPr bwMode="auto">
          <a:xfrm>
            <a:off x="304800" y="3581400"/>
            <a:ext cx="153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1. request</a:t>
            </a:r>
          </a:p>
        </p:txBody>
      </p:sp>
      <p:sp>
        <p:nvSpPr>
          <p:cNvPr id="221210" name="Line 26"/>
          <p:cNvSpPr>
            <a:spLocks noChangeShapeType="1"/>
          </p:cNvSpPr>
          <p:nvPr/>
        </p:nvSpPr>
        <p:spPr bwMode="auto">
          <a:xfrm>
            <a:off x="4525963" y="4462463"/>
            <a:ext cx="96043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212" name="Line 28"/>
          <p:cNvSpPr>
            <a:spLocks noChangeShapeType="1"/>
          </p:cNvSpPr>
          <p:nvPr/>
        </p:nvSpPr>
        <p:spPr bwMode="auto">
          <a:xfrm flipH="1">
            <a:off x="5951538" y="4462463"/>
            <a:ext cx="1744662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214" name="Freeform 30"/>
          <p:cNvSpPr>
            <a:spLocks/>
          </p:cNvSpPr>
          <p:nvPr/>
        </p:nvSpPr>
        <p:spPr bwMode="auto">
          <a:xfrm>
            <a:off x="592138" y="3836988"/>
            <a:ext cx="2836862" cy="1420812"/>
          </a:xfrm>
          <a:custGeom>
            <a:avLst/>
            <a:gdLst/>
            <a:ahLst/>
            <a:cxnLst>
              <a:cxn ang="0">
                <a:pos x="59" y="895"/>
              </a:cxn>
              <a:cxn ang="0">
                <a:pos x="288" y="104"/>
              </a:cxn>
              <a:cxn ang="0">
                <a:pos x="1787" y="271"/>
              </a:cxn>
            </a:cxnLst>
            <a:rect l="0" t="0" r="r" b="b"/>
            <a:pathLst>
              <a:path w="1787" h="895">
                <a:moveTo>
                  <a:pt x="59" y="895"/>
                </a:moveTo>
                <a:cubicBezTo>
                  <a:pt x="97" y="763"/>
                  <a:pt x="0" y="208"/>
                  <a:pt x="288" y="104"/>
                </a:cubicBezTo>
                <a:cubicBezTo>
                  <a:pt x="576" y="0"/>
                  <a:pt x="1475" y="236"/>
                  <a:pt x="1787" y="271"/>
                </a:cubicBezTo>
              </a:path>
            </a:pathLst>
          </a:cu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215" name="Text Box 31"/>
          <p:cNvSpPr txBox="1">
            <a:spLocks noChangeArrowheads="1"/>
          </p:cNvSpPr>
          <p:nvPr/>
        </p:nvSpPr>
        <p:spPr bwMode="auto">
          <a:xfrm>
            <a:off x="1752600" y="2971800"/>
            <a:ext cx="3335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2. Scheduling/</a:t>
            </a:r>
            <a:br>
              <a:rPr lang="en-US">
                <a:solidFill>
                  <a:srgbClr val="FFFF00"/>
                </a:solidFill>
                <a:latin typeface="Arial" charset="0"/>
              </a:rPr>
            </a:br>
            <a:r>
              <a:rPr lang="en-US">
                <a:solidFill>
                  <a:srgbClr val="FFFF00"/>
                </a:solidFill>
                <a:latin typeface="Arial" charset="0"/>
              </a:rPr>
              <a:t>Put packet in IP Tunnel</a:t>
            </a:r>
          </a:p>
        </p:txBody>
      </p:sp>
      <p:sp>
        <p:nvSpPr>
          <p:cNvPr id="221216" name="Text Box 32"/>
          <p:cNvSpPr txBox="1">
            <a:spLocks noChangeArrowheads="1"/>
          </p:cNvSpPr>
          <p:nvPr/>
        </p:nvSpPr>
        <p:spPr bwMode="auto">
          <a:xfrm>
            <a:off x="982663" y="4953000"/>
            <a:ext cx="697627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4E4FC"/>
                </a:solidFill>
                <a:latin typeface="Arial" charset="0"/>
              </a:rPr>
              <a:t>CIP</a:t>
            </a:r>
          </a:p>
        </p:txBody>
      </p:sp>
      <p:sp>
        <p:nvSpPr>
          <p:cNvPr id="221218" name="Text Box 34"/>
          <p:cNvSpPr txBox="1">
            <a:spLocks noChangeArrowheads="1"/>
          </p:cNvSpPr>
          <p:nvPr/>
        </p:nvSpPr>
        <p:spPr bwMode="auto">
          <a:xfrm>
            <a:off x="7315200" y="3200400"/>
            <a:ext cx="1624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3. Process</a:t>
            </a:r>
          </a:p>
          <a:p>
            <a:r>
              <a:rPr lang="en-US">
                <a:solidFill>
                  <a:srgbClr val="FFFF00"/>
                </a:solidFill>
                <a:latin typeface="Arial" charset="0"/>
              </a:rPr>
              <a:t>Request</a:t>
            </a:r>
          </a:p>
        </p:txBody>
      </p:sp>
      <p:sp>
        <p:nvSpPr>
          <p:cNvPr id="221222" name="Text Box 38"/>
          <p:cNvSpPr txBox="1">
            <a:spLocks noChangeArrowheads="1"/>
          </p:cNvSpPr>
          <p:nvPr/>
        </p:nvSpPr>
        <p:spPr bwMode="auto">
          <a:xfrm>
            <a:off x="228600" y="5791200"/>
            <a:ext cx="2371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4. Receive reply</a:t>
            </a:r>
          </a:p>
        </p:txBody>
      </p:sp>
      <p:sp>
        <p:nvSpPr>
          <p:cNvPr id="221223" name="Text Box 39"/>
          <p:cNvSpPr txBox="1">
            <a:spLocks noChangeArrowheads="1"/>
          </p:cNvSpPr>
          <p:nvPr/>
        </p:nvSpPr>
        <p:spPr bwMode="auto">
          <a:xfrm>
            <a:off x="1200150" y="5267325"/>
            <a:ext cx="1143000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4E4FC"/>
                </a:solidFill>
                <a:latin typeface="Arial" charset="0"/>
              </a:rPr>
              <a:t>Client</a:t>
            </a:r>
          </a:p>
        </p:txBody>
      </p:sp>
      <p:sp>
        <p:nvSpPr>
          <p:cNvPr id="221236" name="Text Box 52"/>
          <p:cNvSpPr txBox="1">
            <a:spLocks noChangeArrowheads="1"/>
          </p:cNvSpPr>
          <p:nvPr/>
        </p:nvSpPr>
        <p:spPr bwMode="auto">
          <a:xfrm>
            <a:off x="4410075" y="5041900"/>
            <a:ext cx="2676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1242" name="AutoShape 58"/>
          <p:cNvSpPr>
            <a:spLocks noChangeArrowheads="1"/>
          </p:cNvSpPr>
          <p:nvPr/>
        </p:nvSpPr>
        <p:spPr bwMode="auto">
          <a:xfrm>
            <a:off x="4773613" y="4070350"/>
            <a:ext cx="2617787" cy="806450"/>
          </a:xfrm>
          <a:prstGeom prst="rightArrow">
            <a:avLst>
              <a:gd name="adj1" fmla="val 50000"/>
              <a:gd name="adj2" fmla="val 811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1019175" y="3946525"/>
            <a:ext cx="1311275" cy="466725"/>
            <a:chOff x="3878" y="2486"/>
            <a:chExt cx="826" cy="294"/>
          </a:xfrm>
        </p:grpSpPr>
        <p:sp>
          <p:nvSpPr>
            <p:cNvPr id="221245" name="Text Box 61"/>
            <p:cNvSpPr txBox="1">
              <a:spLocks noChangeArrowheads="1"/>
            </p:cNvSpPr>
            <p:nvPr/>
          </p:nvSpPr>
          <p:spPr bwMode="auto">
            <a:xfrm>
              <a:off x="3878" y="2486"/>
              <a:ext cx="826" cy="29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CIP 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VIP</a:t>
              </a:r>
            </a:p>
          </p:txBody>
        </p:sp>
        <p:sp>
          <p:nvSpPr>
            <p:cNvPr id="221246" name="Line 62"/>
            <p:cNvSpPr>
              <a:spLocks noChangeShapeType="1"/>
            </p:cNvSpPr>
            <p:nvPr/>
          </p:nvSpPr>
          <p:spPr bwMode="auto">
            <a:xfrm>
              <a:off x="4310" y="2495"/>
              <a:ext cx="0" cy="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1255" name="Text Box 71"/>
          <p:cNvSpPr txBox="1">
            <a:spLocks noChangeArrowheads="1"/>
          </p:cNvSpPr>
          <p:nvPr/>
        </p:nvSpPr>
        <p:spPr bwMode="auto">
          <a:xfrm>
            <a:off x="5043488" y="4327525"/>
            <a:ext cx="2043112" cy="314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latin typeface="Arial" charset="0"/>
              </a:rPr>
              <a:t>RIP0 RIP2</a:t>
            </a:r>
          </a:p>
        </p:txBody>
      </p: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6110288" y="4327525"/>
            <a:ext cx="922337" cy="315913"/>
            <a:chOff x="3878" y="2486"/>
            <a:chExt cx="826" cy="294"/>
          </a:xfrm>
        </p:grpSpPr>
        <p:sp>
          <p:nvSpPr>
            <p:cNvPr id="221257" name="Text Box 73"/>
            <p:cNvSpPr txBox="1">
              <a:spLocks noChangeArrowheads="1"/>
            </p:cNvSpPr>
            <p:nvPr/>
          </p:nvSpPr>
          <p:spPr bwMode="auto">
            <a:xfrm>
              <a:off x="3878" y="2486"/>
              <a:ext cx="826" cy="29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CIP </a:t>
              </a:r>
              <a:r>
                <a:rPr lang="en-US" sz="1400">
                  <a:solidFill>
                    <a:srgbClr val="FF0000"/>
                  </a:solidFill>
                  <a:latin typeface="Arial" charset="0"/>
                </a:rPr>
                <a:t>VIP</a:t>
              </a:r>
            </a:p>
          </p:txBody>
        </p:sp>
        <p:sp>
          <p:nvSpPr>
            <p:cNvPr id="221258" name="Line 74"/>
            <p:cNvSpPr>
              <a:spLocks noChangeShapeType="1"/>
            </p:cNvSpPr>
            <p:nvPr/>
          </p:nvSpPr>
          <p:spPr bwMode="auto">
            <a:xfrm>
              <a:off x="4310" y="2495"/>
              <a:ext cx="0" cy="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1259" name="Line 75"/>
          <p:cNvSpPr>
            <a:spLocks noChangeShapeType="1"/>
          </p:cNvSpPr>
          <p:nvPr/>
        </p:nvSpPr>
        <p:spPr bwMode="auto">
          <a:xfrm>
            <a:off x="5562600" y="4341813"/>
            <a:ext cx="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260" name="Text Box 76"/>
          <p:cNvSpPr txBox="1">
            <a:spLocks noChangeArrowheads="1"/>
          </p:cNvSpPr>
          <p:nvPr/>
        </p:nvSpPr>
        <p:spPr bwMode="auto">
          <a:xfrm>
            <a:off x="5048250" y="3886200"/>
            <a:ext cx="158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Arial" charset="0"/>
              </a:rPr>
              <a:t>IP Tunnel</a:t>
            </a:r>
          </a:p>
        </p:txBody>
      </p:sp>
      <p:sp>
        <p:nvSpPr>
          <p:cNvPr id="221263" name="Text Box 79"/>
          <p:cNvSpPr txBox="1">
            <a:spLocks noChangeArrowheads="1"/>
          </p:cNvSpPr>
          <p:nvPr/>
        </p:nvSpPr>
        <p:spPr bwMode="auto">
          <a:xfrm rot="-1420700">
            <a:off x="4816475" y="3276600"/>
            <a:ext cx="158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IP Tunnel</a:t>
            </a:r>
          </a:p>
        </p:txBody>
      </p:sp>
      <p:sp>
        <p:nvSpPr>
          <p:cNvPr id="221264" name="Text Box 80"/>
          <p:cNvSpPr txBox="1">
            <a:spLocks noChangeArrowheads="1"/>
          </p:cNvSpPr>
          <p:nvPr/>
        </p:nvSpPr>
        <p:spPr bwMode="auto">
          <a:xfrm rot="1898951">
            <a:off x="4976813" y="5105400"/>
            <a:ext cx="158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IP Tunnel</a:t>
            </a:r>
          </a:p>
        </p:txBody>
      </p:sp>
      <p:sp>
        <p:nvSpPr>
          <p:cNvPr id="221266" name="Text Box 82"/>
          <p:cNvSpPr txBox="1">
            <a:spLocks noChangeArrowheads="1"/>
          </p:cNvSpPr>
          <p:nvPr/>
        </p:nvSpPr>
        <p:spPr bwMode="auto">
          <a:xfrm>
            <a:off x="5943600" y="5029200"/>
            <a:ext cx="869149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RIP3</a:t>
            </a:r>
          </a:p>
        </p:txBody>
      </p:sp>
      <p:sp>
        <p:nvSpPr>
          <p:cNvPr id="221267" name="Text Box 83"/>
          <p:cNvSpPr txBox="1">
            <a:spLocks noChangeArrowheads="1"/>
          </p:cNvSpPr>
          <p:nvPr/>
        </p:nvSpPr>
        <p:spPr bwMode="auto">
          <a:xfrm>
            <a:off x="4343400" y="3962400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RIP0</a:t>
            </a:r>
          </a:p>
        </p:txBody>
      </p:sp>
      <p:sp>
        <p:nvSpPr>
          <p:cNvPr id="221265" name="Freeform 81"/>
          <p:cNvSpPr>
            <a:spLocks/>
          </p:cNvSpPr>
          <p:nvPr/>
        </p:nvSpPr>
        <p:spPr bwMode="auto">
          <a:xfrm>
            <a:off x="1371600" y="4876800"/>
            <a:ext cx="6972300" cy="1384300"/>
          </a:xfrm>
          <a:custGeom>
            <a:avLst/>
            <a:gdLst/>
            <a:ahLst/>
            <a:cxnLst>
              <a:cxn ang="0">
                <a:pos x="4224" y="0"/>
              </a:cxn>
              <a:cxn ang="0">
                <a:pos x="4320" y="672"/>
              </a:cxn>
              <a:cxn ang="0">
                <a:pos x="3792" y="864"/>
              </a:cxn>
              <a:cxn ang="0">
                <a:pos x="864" y="624"/>
              </a:cxn>
              <a:cxn ang="0">
                <a:pos x="0" y="576"/>
              </a:cxn>
            </a:cxnLst>
            <a:rect l="0" t="0" r="r" b="b"/>
            <a:pathLst>
              <a:path w="4392" h="872">
                <a:moveTo>
                  <a:pt x="4224" y="0"/>
                </a:moveTo>
                <a:cubicBezTo>
                  <a:pt x="4308" y="264"/>
                  <a:pt x="4392" y="528"/>
                  <a:pt x="4320" y="672"/>
                </a:cubicBezTo>
                <a:cubicBezTo>
                  <a:pt x="4248" y="816"/>
                  <a:pt x="4368" y="872"/>
                  <a:pt x="3792" y="864"/>
                </a:cubicBezTo>
                <a:cubicBezTo>
                  <a:pt x="3216" y="856"/>
                  <a:pt x="1496" y="672"/>
                  <a:pt x="864" y="624"/>
                </a:cubicBezTo>
                <a:cubicBezTo>
                  <a:pt x="232" y="576"/>
                  <a:pt x="116" y="576"/>
                  <a:pt x="0" y="576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3505200" y="5791200"/>
            <a:ext cx="1311275" cy="466725"/>
            <a:chOff x="336" y="1968"/>
            <a:chExt cx="826" cy="294"/>
          </a:xfrm>
        </p:grpSpPr>
        <p:sp>
          <p:nvSpPr>
            <p:cNvPr id="221234" name="Text Box 50"/>
            <p:cNvSpPr txBox="1">
              <a:spLocks noChangeArrowheads="1"/>
            </p:cNvSpPr>
            <p:nvPr/>
          </p:nvSpPr>
          <p:spPr bwMode="auto">
            <a:xfrm>
              <a:off x="336" y="1968"/>
              <a:ext cx="826" cy="29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VIP 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CIP</a:t>
              </a:r>
            </a:p>
          </p:txBody>
        </p:sp>
        <p:sp>
          <p:nvSpPr>
            <p:cNvPr id="221235" name="Line 51"/>
            <p:cNvSpPr>
              <a:spLocks noChangeShapeType="1"/>
            </p:cNvSpPr>
            <p:nvPr/>
          </p:nvSpPr>
          <p:spPr bwMode="auto">
            <a:xfrm>
              <a:off x="768" y="1977"/>
              <a:ext cx="0" cy="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A0BC-15B9-43DB-AA0A-1E4EE715B985}" type="datetime1">
              <a:rPr lang="en-US" smtClean="0">
                <a:solidFill>
                  <a:schemeClr val="tx1"/>
                </a:solidFill>
                <a:latin typeface="Times New Roman" pitchFamily="18" charset="0"/>
              </a:rPr>
              <a:t>2/16/2009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  <a:latin typeface="Arial" charset="0"/>
              </a:rPr>
              <a:t>Server Cluster &amp; LVS</a:t>
            </a:r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0025"/>
            <a:ext cx="8382000" cy="1421928"/>
          </a:xfrm>
        </p:spPr>
        <p:txBody>
          <a:bodyPr/>
          <a:lstStyle/>
          <a:p>
            <a:r>
              <a:rPr lang="en-US" dirty="0"/>
              <a:t>LVS-Tunnel </a:t>
            </a:r>
            <a:r>
              <a:rPr lang="en-US" dirty="0" smtClean="0"/>
              <a:t>Setup Commands</a:t>
            </a:r>
            <a:endParaRPr lang="en-US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16113"/>
            <a:ext cx="8410575" cy="19415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#The load balancer (</a:t>
            </a:r>
            <a:r>
              <a:rPr lang="en-US" sz="2000" dirty="0" err="1"/>
              <a:t>LinuxDirector</a:t>
            </a:r>
            <a:r>
              <a:rPr lang="en-US" sz="2000" dirty="0"/>
              <a:t>), kernel 2.2.14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Arial Unicode MS" pitchFamily="34" charset="-128"/>
              </a:rPr>
              <a:t>	</a:t>
            </a:r>
            <a:r>
              <a:rPr lang="en-US" sz="2000" dirty="0">
                <a:solidFill>
                  <a:srgbClr val="FFFF00"/>
                </a:solidFill>
                <a:latin typeface="Arial Unicode MS" pitchFamily="34" charset="-128"/>
              </a:rPr>
              <a:t>echo 1 &gt; /proc/sys/net/ipv4/</a:t>
            </a:r>
            <a:r>
              <a:rPr lang="en-US" sz="2000" dirty="0" err="1">
                <a:solidFill>
                  <a:srgbClr val="FFFF00"/>
                </a:solidFill>
                <a:latin typeface="Arial Unicode MS" pitchFamily="34" charset="-128"/>
              </a:rPr>
              <a:t>ip_forward</a:t>
            </a:r>
            <a:r>
              <a:rPr lang="en-US" sz="2000" dirty="0">
                <a:solidFill>
                  <a:srgbClr val="FFFF00"/>
                </a:solidFill>
                <a:latin typeface="Arial Unicode MS" pitchFamily="34" charset="-128"/>
              </a:rPr>
              <a:t> </a:t>
            </a:r>
            <a:br>
              <a:rPr lang="en-US" sz="2000" dirty="0">
                <a:solidFill>
                  <a:srgbClr val="FFFF00"/>
                </a:solidFill>
                <a:latin typeface="Arial Unicode MS" pitchFamily="34" charset="-128"/>
              </a:rPr>
            </a:br>
            <a:r>
              <a:rPr lang="en-US" sz="2000" dirty="0" err="1">
                <a:solidFill>
                  <a:srgbClr val="FFFF00"/>
                </a:solidFill>
                <a:latin typeface="Arial Unicode MS" pitchFamily="34" charset="-128"/>
              </a:rPr>
              <a:t>ipvsadm</a:t>
            </a:r>
            <a:r>
              <a:rPr lang="en-US" sz="2000" dirty="0">
                <a:solidFill>
                  <a:srgbClr val="FFFF00"/>
                </a:solidFill>
                <a:latin typeface="Arial Unicode MS" pitchFamily="34" charset="-128"/>
              </a:rPr>
              <a:t> -A -t 172.26.20.110:23 -s </a:t>
            </a:r>
            <a:r>
              <a:rPr lang="en-US" sz="2000" dirty="0" err="1">
                <a:solidFill>
                  <a:srgbClr val="FFFF00"/>
                </a:solidFill>
                <a:latin typeface="Arial Unicode MS" pitchFamily="34" charset="-128"/>
              </a:rPr>
              <a:t>wlc</a:t>
            </a:r>
            <a:r>
              <a:rPr lang="en-US" sz="2000" dirty="0">
                <a:solidFill>
                  <a:srgbClr val="FFFF00"/>
                </a:solidFill>
                <a:latin typeface="Arial Unicode MS" pitchFamily="34" charset="-128"/>
              </a:rPr>
              <a:t> </a:t>
            </a:r>
            <a:br>
              <a:rPr lang="en-US" sz="2000" dirty="0">
                <a:solidFill>
                  <a:srgbClr val="FFFF00"/>
                </a:solidFill>
                <a:latin typeface="Arial Unicode MS" pitchFamily="34" charset="-128"/>
              </a:rPr>
            </a:br>
            <a:r>
              <a:rPr lang="en-US" sz="2000" dirty="0" err="1">
                <a:solidFill>
                  <a:srgbClr val="FFFF00"/>
                </a:solidFill>
                <a:latin typeface="Arial Unicode MS" pitchFamily="34" charset="-128"/>
              </a:rPr>
              <a:t>ipvsadm</a:t>
            </a:r>
            <a:r>
              <a:rPr lang="en-US" sz="2000" dirty="0">
                <a:solidFill>
                  <a:srgbClr val="FFFF00"/>
                </a:solidFill>
                <a:latin typeface="Arial Unicode MS" pitchFamily="34" charset="-128"/>
              </a:rPr>
              <a:t> -a -t 172.26.20.110:23 -r 172.26.20.112 -</a:t>
            </a:r>
            <a:r>
              <a:rPr lang="en-US" sz="2000" dirty="0" err="1">
                <a:solidFill>
                  <a:srgbClr val="FFFF00"/>
                </a:solidFill>
                <a:latin typeface="Arial Unicode MS" pitchFamily="34" charset="-128"/>
              </a:rPr>
              <a:t>i</a:t>
            </a:r>
            <a:r>
              <a:rPr lang="en-US" sz="2000" dirty="0">
                <a:solidFill>
                  <a:srgbClr val="FFFF00"/>
                </a:solidFill>
                <a:latin typeface="Arial Unicode MS" pitchFamily="34" charset="-128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#The real server 1, kernel 2.2.14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Arial Unicode MS" pitchFamily="34" charset="-128"/>
              </a:rPr>
              <a:t>	</a:t>
            </a:r>
            <a:r>
              <a:rPr lang="en-US" sz="2000" dirty="0">
                <a:solidFill>
                  <a:srgbClr val="FFFF00"/>
                </a:solidFill>
                <a:latin typeface="Arial Unicode MS" pitchFamily="34" charset="-128"/>
              </a:rPr>
              <a:t>echo 1 &gt; /proc/sys/net/ipv4/</a:t>
            </a:r>
            <a:r>
              <a:rPr lang="en-US" sz="2000" dirty="0" err="1">
                <a:solidFill>
                  <a:srgbClr val="FFFF00"/>
                </a:solidFill>
                <a:latin typeface="Arial Unicode MS" pitchFamily="34" charset="-128"/>
              </a:rPr>
              <a:t>ip_forward</a:t>
            </a:r>
            <a:r>
              <a:rPr lang="en-US" sz="2000" dirty="0">
                <a:latin typeface="Arial Unicode MS" pitchFamily="34" charset="-128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Arial Unicode MS" pitchFamily="34" charset="-128"/>
              </a:rPr>
              <a:t># insert it if it is compiled as module </a:t>
            </a:r>
            <a:br>
              <a:rPr lang="en-US" sz="2000" dirty="0">
                <a:latin typeface="Arial Unicode MS" pitchFamily="34" charset="-128"/>
              </a:rPr>
            </a:br>
            <a:r>
              <a:rPr lang="en-US" sz="2000" dirty="0" err="1">
                <a:solidFill>
                  <a:srgbClr val="FFFF00"/>
                </a:solidFill>
                <a:latin typeface="Arial Unicode MS" pitchFamily="34" charset="-128"/>
              </a:rPr>
              <a:t>insmod</a:t>
            </a:r>
            <a:r>
              <a:rPr lang="en-US" sz="2000" dirty="0">
                <a:solidFill>
                  <a:srgbClr val="FFFF00"/>
                </a:solidFill>
                <a:latin typeface="Arial Unicode MS" pitchFamily="34" charset="-128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Arial Unicode MS" pitchFamily="34" charset="-128"/>
              </a:rPr>
              <a:t>ipip</a:t>
            </a:r>
            <a:r>
              <a:rPr lang="en-US" sz="2000" dirty="0">
                <a:solidFill>
                  <a:srgbClr val="FFFF00"/>
                </a:solidFill>
                <a:latin typeface="Arial Unicode MS" pitchFamily="34" charset="-128"/>
              </a:rPr>
              <a:t> </a:t>
            </a:r>
            <a:br>
              <a:rPr lang="en-US" sz="2000" dirty="0">
                <a:solidFill>
                  <a:srgbClr val="FFFF00"/>
                </a:solidFill>
                <a:latin typeface="Arial Unicode MS" pitchFamily="34" charset="-128"/>
              </a:rPr>
            </a:br>
            <a:r>
              <a:rPr lang="en-US" sz="2000" dirty="0" err="1">
                <a:solidFill>
                  <a:srgbClr val="FFFF00"/>
                </a:solidFill>
                <a:latin typeface="Arial Unicode MS" pitchFamily="34" charset="-128"/>
              </a:rPr>
              <a:t>ifconfig</a:t>
            </a:r>
            <a:r>
              <a:rPr lang="en-US" sz="2000" dirty="0">
                <a:solidFill>
                  <a:srgbClr val="FFFF00"/>
                </a:solidFill>
                <a:latin typeface="Arial Unicode MS" pitchFamily="34" charset="-128"/>
              </a:rPr>
              <a:t> tunl0 172.26.20.110 </a:t>
            </a:r>
            <a:r>
              <a:rPr lang="en-US" sz="2000" dirty="0" err="1">
                <a:solidFill>
                  <a:srgbClr val="FFFF00"/>
                </a:solidFill>
                <a:latin typeface="Arial Unicode MS" pitchFamily="34" charset="-128"/>
              </a:rPr>
              <a:t>netmask</a:t>
            </a:r>
            <a:r>
              <a:rPr lang="en-US" sz="2000" dirty="0">
                <a:solidFill>
                  <a:srgbClr val="FFFF00"/>
                </a:solidFill>
                <a:latin typeface="Arial Unicode MS" pitchFamily="34" charset="-128"/>
              </a:rPr>
              <a:t> 255.255.255.255   	broadcast 172.26.20.110 up </a:t>
            </a:r>
            <a:br>
              <a:rPr lang="en-US" sz="2000" dirty="0">
                <a:solidFill>
                  <a:srgbClr val="FFFF00"/>
                </a:solidFill>
                <a:latin typeface="Arial Unicode MS" pitchFamily="34" charset="-128"/>
              </a:rPr>
            </a:br>
            <a:r>
              <a:rPr lang="en-US" sz="2000" dirty="0">
                <a:solidFill>
                  <a:srgbClr val="FFFF00"/>
                </a:solidFill>
                <a:latin typeface="Arial Unicode MS" pitchFamily="34" charset="-128"/>
              </a:rPr>
              <a:t>route add -host 172.26.20.110 dev tunl0 </a:t>
            </a:r>
            <a:br>
              <a:rPr lang="en-US" sz="2000" dirty="0">
                <a:solidFill>
                  <a:srgbClr val="FFFF00"/>
                </a:solidFill>
                <a:latin typeface="Arial Unicode MS" pitchFamily="34" charset="-128"/>
              </a:rPr>
            </a:br>
            <a:r>
              <a:rPr lang="en-US" sz="2000" dirty="0">
                <a:solidFill>
                  <a:srgbClr val="FFFF00"/>
                </a:solidFill>
                <a:latin typeface="Arial Unicode MS" pitchFamily="34" charset="-128"/>
              </a:rPr>
              <a:t>echo 1 &gt; /proc/sys/net/ipv4/conf/all/hidden </a:t>
            </a:r>
            <a:br>
              <a:rPr lang="en-US" sz="2000" dirty="0">
                <a:solidFill>
                  <a:srgbClr val="FFFF00"/>
                </a:solidFill>
                <a:latin typeface="Arial Unicode MS" pitchFamily="34" charset="-128"/>
              </a:rPr>
            </a:br>
            <a:r>
              <a:rPr lang="en-US" sz="2000" dirty="0">
                <a:solidFill>
                  <a:srgbClr val="FFFF00"/>
                </a:solidFill>
                <a:latin typeface="Arial Unicode MS" pitchFamily="34" charset="-128"/>
              </a:rPr>
              <a:t>echo 1 &gt; /proc/sys/net/ipv4/conf/tunl0/hidden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2E3E-114B-4CE5-AA43-D6D277E2C390}" type="datetime1">
              <a:rPr lang="en-US" smtClean="0">
                <a:solidFill>
                  <a:schemeClr val="tx1"/>
                </a:solidFill>
                <a:latin typeface="Times New Roman" pitchFamily="18" charset="0"/>
              </a:rPr>
              <a:t>2/16/2009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  <a:latin typeface="Arial" charset="0"/>
              </a:rPr>
              <a:t>Server Cluster &amp; LVS</a:t>
            </a:r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1651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FF9900"/>
                </a:solidFill>
              </a:rPr>
              <a:t>LVS-DR Configuration </a:t>
            </a:r>
            <a:br>
              <a:rPr lang="en-US" dirty="0">
                <a:solidFill>
                  <a:srgbClr val="FF9900"/>
                </a:solidFill>
              </a:rPr>
            </a:br>
            <a:r>
              <a:rPr lang="en-US" dirty="0">
                <a:solidFill>
                  <a:srgbClr val="FF9900"/>
                </a:solidFill>
              </a:rPr>
              <a:t>(Direct Routing)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225" y="1514475"/>
            <a:ext cx="7772400" cy="1524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1800" dirty="0">
                <a:solidFill>
                  <a:srgbClr val="FF0000"/>
                </a:solidFill>
              </a:rPr>
              <a:t>Real servers need to configure a non-</a:t>
            </a:r>
            <a:r>
              <a:rPr lang="en-US" sz="1800" dirty="0" err="1">
                <a:solidFill>
                  <a:srgbClr val="FF0000"/>
                </a:solidFill>
              </a:rPr>
              <a:t>arp</a:t>
            </a:r>
            <a:r>
              <a:rPr lang="en-US" sz="1800" dirty="0">
                <a:solidFill>
                  <a:srgbClr val="FF0000"/>
                </a:solidFill>
              </a:rPr>
              <a:t> alias interface 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with virtual IP address and that interface must share same physical segment with load balancer.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1800" dirty="0">
                <a:solidFill>
                  <a:srgbClr val="33CC33"/>
                </a:solidFill>
              </a:rPr>
              <a:t>Only Director’s interface replies to VIP ARP request.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1800" dirty="0">
                <a:solidFill>
                  <a:srgbClr val="33CC33"/>
                </a:solidFill>
              </a:rPr>
              <a:t>Director only rewrites server MAC address;  </a:t>
            </a:r>
            <a:br>
              <a:rPr lang="en-US" sz="1800" dirty="0">
                <a:solidFill>
                  <a:srgbClr val="33CC33"/>
                </a:solidFill>
              </a:rPr>
            </a:br>
            <a:r>
              <a:rPr lang="en-US" sz="1800" dirty="0">
                <a:solidFill>
                  <a:srgbClr val="33CC33"/>
                </a:solidFill>
              </a:rPr>
              <a:t>IP packet not changed</a:t>
            </a:r>
            <a:r>
              <a:rPr lang="en-US" sz="1800" dirty="0">
                <a:solidFill>
                  <a:srgbClr val="33CC33"/>
                </a:solidFill>
                <a:sym typeface="Wingdings" pitchFamily="2" charset="2"/>
              </a:rPr>
              <a:t> Fast!</a:t>
            </a:r>
            <a:endParaRPr lang="en-US" dirty="0"/>
          </a:p>
        </p:txBody>
      </p:sp>
      <p:pic>
        <p:nvPicPr>
          <p:cNvPr id="222212" name="Picture 4" descr="C:\FUJITSU\contentProcessing\Notebook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257800"/>
            <a:ext cx="914400" cy="590550"/>
          </a:xfrm>
          <a:prstGeom prst="rect">
            <a:avLst/>
          </a:prstGeom>
          <a:noFill/>
        </p:spPr>
      </p:pic>
      <p:sp>
        <p:nvSpPr>
          <p:cNvPr id="222213" name="Freeform 5"/>
          <p:cNvSpPr>
            <a:spLocks/>
          </p:cNvSpPr>
          <p:nvPr/>
        </p:nvSpPr>
        <p:spPr bwMode="auto">
          <a:xfrm>
            <a:off x="762000" y="3733800"/>
            <a:ext cx="2209800" cy="1295400"/>
          </a:xfrm>
          <a:custGeom>
            <a:avLst/>
            <a:gdLst/>
            <a:ahLst/>
            <a:cxnLst>
              <a:cxn ang="0">
                <a:pos x="13" y="539"/>
              </a:cxn>
              <a:cxn ang="0">
                <a:pos x="165" y="640"/>
              </a:cxn>
              <a:cxn ang="0">
                <a:pos x="363" y="653"/>
              </a:cxn>
              <a:cxn ang="0">
                <a:pos x="597" y="688"/>
              </a:cxn>
              <a:cxn ang="0">
                <a:pos x="789" y="544"/>
              </a:cxn>
              <a:cxn ang="0">
                <a:pos x="995" y="577"/>
              </a:cxn>
              <a:cxn ang="0">
                <a:pos x="1184" y="454"/>
              </a:cxn>
              <a:cxn ang="0">
                <a:pos x="1250" y="275"/>
              </a:cxn>
              <a:cxn ang="0">
                <a:pos x="1108" y="162"/>
              </a:cxn>
              <a:cxn ang="0">
                <a:pos x="976" y="58"/>
              </a:cxn>
              <a:cxn ang="0">
                <a:pos x="844" y="1"/>
              </a:cxn>
              <a:cxn ang="0">
                <a:pos x="702" y="67"/>
              </a:cxn>
              <a:cxn ang="0">
                <a:pos x="570" y="190"/>
              </a:cxn>
              <a:cxn ang="0">
                <a:pos x="357" y="160"/>
              </a:cxn>
              <a:cxn ang="0">
                <a:pos x="221" y="332"/>
              </a:cxn>
              <a:cxn ang="0">
                <a:pos x="89" y="369"/>
              </a:cxn>
              <a:cxn ang="0">
                <a:pos x="13" y="539"/>
              </a:cxn>
            </a:cxnLst>
            <a:rect l="0" t="0" r="r" b="b"/>
            <a:pathLst>
              <a:path w="1263" h="706">
                <a:moveTo>
                  <a:pt x="13" y="539"/>
                </a:moveTo>
                <a:cubicBezTo>
                  <a:pt x="26" y="584"/>
                  <a:pt x="107" y="621"/>
                  <a:pt x="165" y="640"/>
                </a:cubicBezTo>
                <a:cubicBezTo>
                  <a:pt x="223" y="659"/>
                  <a:pt x="291" y="645"/>
                  <a:pt x="363" y="653"/>
                </a:cubicBezTo>
                <a:cubicBezTo>
                  <a:pt x="435" y="661"/>
                  <a:pt x="526" y="706"/>
                  <a:pt x="597" y="688"/>
                </a:cubicBezTo>
                <a:cubicBezTo>
                  <a:pt x="668" y="670"/>
                  <a:pt x="723" y="562"/>
                  <a:pt x="789" y="544"/>
                </a:cubicBezTo>
                <a:cubicBezTo>
                  <a:pt x="855" y="526"/>
                  <a:pt x="929" y="592"/>
                  <a:pt x="995" y="577"/>
                </a:cubicBezTo>
                <a:cubicBezTo>
                  <a:pt x="1061" y="562"/>
                  <a:pt x="1142" y="504"/>
                  <a:pt x="1184" y="454"/>
                </a:cubicBezTo>
                <a:cubicBezTo>
                  <a:pt x="1226" y="404"/>
                  <a:pt x="1263" y="324"/>
                  <a:pt x="1250" y="275"/>
                </a:cubicBezTo>
                <a:cubicBezTo>
                  <a:pt x="1237" y="226"/>
                  <a:pt x="1154" y="198"/>
                  <a:pt x="1108" y="162"/>
                </a:cubicBezTo>
                <a:cubicBezTo>
                  <a:pt x="1062" y="126"/>
                  <a:pt x="1020" y="85"/>
                  <a:pt x="976" y="58"/>
                </a:cubicBezTo>
                <a:cubicBezTo>
                  <a:pt x="932" y="31"/>
                  <a:pt x="890" y="0"/>
                  <a:pt x="844" y="1"/>
                </a:cubicBezTo>
                <a:cubicBezTo>
                  <a:pt x="798" y="2"/>
                  <a:pt x="747" y="36"/>
                  <a:pt x="702" y="67"/>
                </a:cubicBezTo>
                <a:cubicBezTo>
                  <a:pt x="657" y="98"/>
                  <a:pt x="627" y="175"/>
                  <a:pt x="570" y="190"/>
                </a:cubicBezTo>
                <a:cubicBezTo>
                  <a:pt x="513" y="205"/>
                  <a:pt x="415" y="136"/>
                  <a:pt x="357" y="160"/>
                </a:cubicBezTo>
                <a:cubicBezTo>
                  <a:pt x="299" y="184"/>
                  <a:pt x="266" y="297"/>
                  <a:pt x="221" y="332"/>
                </a:cubicBezTo>
                <a:cubicBezTo>
                  <a:pt x="176" y="367"/>
                  <a:pt x="124" y="335"/>
                  <a:pt x="89" y="369"/>
                </a:cubicBezTo>
                <a:cubicBezTo>
                  <a:pt x="54" y="403"/>
                  <a:pt x="0" y="494"/>
                  <a:pt x="13" y="539"/>
                </a:cubicBezTo>
                <a:close/>
              </a:path>
            </a:pathLst>
          </a:custGeom>
          <a:solidFill>
            <a:srgbClr val="FFCCCC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22214" name="Picture 6" descr="C:\conf\pdcat\tutorial\dellp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72075" y="2771775"/>
            <a:ext cx="1106488" cy="700088"/>
          </a:xfrm>
          <a:prstGeom prst="rect">
            <a:avLst/>
          </a:prstGeom>
          <a:noFill/>
        </p:spPr>
      </p:pic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1219200" y="41910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Internet</a:t>
            </a:r>
          </a:p>
        </p:txBody>
      </p:sp>
      <p:sp>
        <p:nvSpPr>
          <p:cNvPr id="222216" name="Line 8"/>
          <p:cNvSpPr>
            <a:spLocks noChangeShapeType="1"/>
          </p:cNvSpPr>
          <p:nvPr/>
        </p:nvSpPr>
        <p:spPr bwMode="auto">
          <a:xfrm flipV="1">
            <a:off x="990600" y="4648200"/>
            <a:ext cx="457200" cy="609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18" name="Text Box 10"/>
          <p:cNvSpPr txBox="1">
            <a:spLocks noChangeArrowheads="1"/>
          </p:cNvSpPr>
          <p:nvPr/>
        </p:nvSpPr>
        <p:spPr bwMode="auto">
          <a:xfrm>
            <a:off x="4157663" y="3081338"/>
            <a:ext cx="1074333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Arial" charset="0"/>
              </a:rPr>
              <a:t>VMAC</a:t>
            </a:r>
          </a:p>
        </p:txBody>
      </p:sp>
      <p:sp>
        <p:nvSpPr>
          <p:cNvPr id="222219" name="Text Box 11"/>
          <p:cNvSpPr txBox="1">
            <a:spLocks noChangeArrowheads="1"/>
          </p:cNvSpPr>
          <p:nvPr/>
        </p:nvSpPr>
        <p:spPr bwMode="auto">
          <a:xfrm>
            <a:off x="5165725" y="3409950"/>
            <a:ext cx="1252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99"/>
                </a:solidFill>
                <a:latin typeface="Arial" charset="0"/>
              </a:rPr>
              <a:t>Director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829550" y="3057525"/>
            <a:ext cx="1195388" cy="944563"/>
            <a:chOff x="3903" y="1843"/>
            <a:chExt cx="753" cy="595"/>
          </a:xfrm>
        </p:grpSpPr>
        <p:pic>
          <p:nvPicPr>
            <p:cNvPr id="222221" name="Picture 13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22222" name="Text Box 14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Server1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391400" y="4022725"/>
            <a:ext cx="1195388" cy="944563"/>
            <a:chOff x="3903" y="1843"/>
            <a:chExt cx="753" cy="595"/>
          </a:xfrm>
        </p:grpSpPr>
        <p:pic>
          <p:nvPicPr>
            <p:cNvPr id="222224" name="Picture 16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22225" name="Text Box 17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Server2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577013" y="5208588"/>
            <a:ext cx="1195387" cy="944562"/>
            <a:chOff x="3903" y="1843"/>
            <a:chExt cx="753" cy="595"/>
          </a:xfrm>
        </p:grpSpPr>
        <p:pic>
          <p:nvPicPr>
            <p:cNvPr id="222227" name="Picture 19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22228" name="Text Box 20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Server3</a:t>
              </a:r>
            </a:p>
          </p:txBody>
        </p:sp>
      </p:grpSp>
      <p:sp>
        <p:nvSpPr>
          <p:cNvPr id="222229" name="Text Box 21"/>
          <p:cNvSpPr txBox="1">
            <a:spLocks noChangeArrowheads="1"/>
          </p:cNvSpPr>
          <p:nvPr/>
        </p:nvSpPr>
        <p:spPr bwMode="auto">
          <a:xfrm>
            <a:off x="6762750" y="3429000"/>
            <a:ext cx="1263487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RMAC1</a:t>
            </a:r>
          </a:p>
        </p:txBody>
      </p:sp>
      <p:sp>
        <p:nvSpPr>
          <p:cNvPr id="222230" name="Text Box 22"/>
          <p:cNvSpPr txBox="1">
            <a:spLocks noChangeArrowheads="1"/>
          </p:cNvSpPr>
          <p:nvPr/>
        </p:nvSpPr>
        <p:spPr bwMode="auto">
          <a:xfrm>
            <a:off x="6573838" y="4000500"/>
            <a:ext cx="1263487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RMAC2</a:t>
            </a:r>
          </a:p>
        </p:txBody>
      </p:sp>
      <p:sp>
        <p:nvSpPr>
          <p:cNvPr id="222231" name="Text Box 23"/>
          <p:cNvSpPr txBox="1">
            <a:spLocks noChangeArrowheads="1"/>
          </p:cNvSpPr>
          <p:nvPr/>
        </p:nvSpPr>
        <p:spPr bwMode="auto">
          <a:xfrm>
            <a:off x="6129338" y="4876800"/>
            <a:ext cx="1263487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RMAC3</a:t>
            </a:r>
          </a:p>
        </p:txBody>
      </p:sp>
      <p:pic>
        <p:nvPicPr>
          <p:cNvPr id="222232" name="Picture 24" descr="C:\conf\pdcat\tutorial\hpswitchVerticl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05175" y="3971925"/>
            <a:ext cx="790575" cy="1243013"/>
          </a:xfrm>
          <a:prstGeom prst="rect">
            <a:avLst/>
          </a:prstGeom>
          <a:noFill/>
        </p:spPr>
      </p:pic>
      <p:sp>
        <p:nvSpPr>
          <p:cNvPr id="222233" name="Text Box 25"/>
          <p:cNvSpPr txBox="1">
            <a:spLocks noChangeArrowheads="1"/>
          </p:cNvSpPr>
          <p:nvPr/>
        </p:nvSpPr>
        <p:spPr bwMode="auto">
          <a:xfrm>
            <a:off x="304800" y="3581400"/>
            <a:ext cx="153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1. request</a:t>
            </a:r>
          </a:p>
        </p:txBody>
      </p:sp>
      <p:sp>
        <p:nvSpPr>
          <p:cNvPr id="222235" name="Line 27"/>
          <p:cNvSpPr>
            <a:spLocks noChangeShapeType="1"/>
          </p:cNvSpPr>
          <p:nvPr/>
        </p:nvSpPr>
        <p:spPr bwMode="auto">
          <a:xfrm flipH="1">
            <a:off x="3957638" y="3616325"/>
            <a:ext cx="4043362" cy="8318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36" name="Line 28"/>
          <p:cNvSpPr>
            <a:spLocks noChangeShapeType="1"/>
          </p:cNvSpPr>
          <p:nvPr/>
        </p:nvSpPr>
        <p:spPr bwMode="auto">
          <a:xfrm flipH="1">
            <a:off x="3967163" y="4529138"/>
            <a:ext cx="355758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37" name="Line 29"/>
          <p:cNvSpPr>
            <a:spLocks noChangeShapeType="1"/>
          </p:cNvSpPr>
          <p:nvPr/>
        </p:nvSpPr>
        <p:spPr bwMode="auto">
          <a:xfrm flipH="1" flipV="1">
            <a:off x="3951288" y="4899025"/>
            <a:ext cx="2820987" cy="5715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38" name="Freeform 30"/>
          <p:cNvSpPr>
            <a:spLocks/>
          </p:cNvSpPr>
          <p:nvPr/>
        </p:nvSpPr>
        <p:spPr bwMode="auto">
          <a:xfrm>
            <a:off x="538163" y="3305175"/>
            <a:ext cx="4719637" cy="1952625"/>
          </a:xfrm>
          <a:custGeom>
            <a:avLst/>
            <a:gdLst/>
            <a:ahLst/>
            <a:cxnLst>
              <a:cxn ang="0">
                <a:pos x="93" y="1230"/>
              </a:cxn>
              <a:cxn ang="0">
                <a:pos x="322" y="439"/>
              </a:cxn>
              <a:cxn ang="0">
                <a:pos x="2025" y="618"/>
              </a:cxn>
              <a:cxn ang="0">
                <a:pos x="2973" y="0"/>
              </a:cxn>
            </a:cxnLst>
            <a:rect l="0" t="0" r="r" b="b"/>
            <a:pathLst>
              <a:path w="2973" h="1230">
                <a:moveTo>
                  <a:pt x="93" y="1230"/>
                </a:moveTo>
                <a:cubicBezTo>
                  <a:pt x="131" y="1098"/>
                  <a:pt x="0" y="541"/>
                  <a:pt x="322" y="439"/>
                </a:cubicBezTo>
                <a:cubicBezTo>
                  <a:pt x="644" y="337"/>
                  <a:pt x="1583" y="691"/>
                  <a:pt x="2025" y="618"/>
                </a:cubicBezTo>
                <a:cubicBezTo>
                  <a:pt x="2467" y="545"/>
                  <a:pt x="2775" y="129"/>
                  <a:pt x="2973" y="0"/>
                </a:cubicBezTo>
              </a:path>
            </a:pathLst>
          </a:cu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39" name="Text Box 31"/>
          <p:cNvSpPr txBox="1">
            <a:spLocks noChangeArrowheads="1"/>
          </p:cNvSpPr>
          <p:nvPr/>
        </p:nvSpPr>
        <p:spPr bwMode="auto">
          <a:xfrm>
            <a:off x="5943600" y="2266950"/>
            <a:ext cx="2201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2. Scheduling/</a:t>
            </a:r>
            <a:br>
              <a:rPr lang="en-US">
                <a:solidFill>
                  <a:srgbClr val="FFFF00"/>
                </a:solidFill>
                <a:latin typeface="Arial" charset="0"/>
              </a:rPr>
            </a:br>
            <a:r>
              <a:rPr lang="en-US">
                <a:solidFill>
                  <a:srgbClr val="FFFF00"/>
                </a:solidFill>
                <a:latin typeface="Arial" charset="0"/>
              </a:rPr>
              <a:t>Rewrite packet</a:t>
            </a:r>
          </a:p>
        </p:txBody>
      </p:sp>
      <p:sp>
        <p:nvSpPr>
          <p:cNvPr id="222240" name="Text Box 32"/>
          <p:cNvSpPr txBox="1">
            <a:spLocks noChangeArrowheads="1"/>
          </p:cNvSpPr>
          <p:nvPr/>
        </p:nvSpPr>
        <p:spPr bwMode="auto">
          <a:xfrm>
            <a:off x="982663" y="4953000"/>
            <a:ext cx="697627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4E4FC"/>
                </a:solidFill>
                <a:latin typeface="Arial" charset="0"/>
              </a:rPr>
              <a:t>CIP</a:t>
            </a:r>
          </a:p>
        </p:txBody>
      </p:sp>
      <p:sp>
        <p:nvSpPr>
          <p:cNvPr id="222247" name="Text Box 39"/>
          <p:cNvSpPr txBox="1">
            <a:spLocks noChangeArrowheads="1"/>
          </p:cNvSpPr>
          <p:nvPr/>
        </p:nvSpPr>
        <p:spPr bwMode="auto">
          <a:xfrm>
            <a:off x="400050" y="5781675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Arial" charset="0"/>
              </a:rPr>
              <a:t>Client</a:t>
            </a:r>
          </a:p>
        </p:txBody>
      </p:sp>
      <p:sp>
        <p:nvSpPr>
          <p:cNvPr id="222248" name="Text Box 40"/>
          <p:cNvSpPr txBox="1">
            <a:spLocks noChangeArrowheads="1"/>
          </p:cNvSpPr>
          <p:nvPr/>
        </p:nvSpPr>
        <p:spPr bwMode="auto">
          <a:xfrm>
            <a:off x="3124200" y="5048250"/>
            <a:ext cx="114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CC"/>
                </a:solidFill>
                <a:latin typeface="Arial" charset="0"/>
              </a:rPr>
              <a:t>Route/Switch</a:t>
            </a:r>
          </a:p>
        </p:txBody>
      </p: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2384425" y="3473450"/>
            <a:ext cx="2286000" cy="349250"/>
            <a:chOff x="336" y="1968"/>
            <a:chExt cx="1440" cy="220"/>
          </a:xfrm>
        </p:grpSpPr>
        <p:sp>
          <p:nvSpPr>
            <p:cNvPr id="222250" name="Text Box 42"/>
            <p:cNvSpPr txBox="1">
              <a:spLocks noChangeArrowheads="1"/>
            </p:cNvSpPr>
            <p:nvPr/>
          </p:nvSpPr>
          <p:spPr bwMode="auto">
            <a:xfrm>
              <a:off x="336" y="1968"/>
              <a:ext cx="1440" cy="19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dirty="0">
                  <a:solidFill>
                    <a:schemeClr val="bg2"/>
                  </a:solidFill>
                  <a:latin typeface="Arial" charset="0"/>
                </a:rPr>
                <a:t>GMAC </a:t>
              </a:r>
              <a:r>
                <a:rPr lang="en-US" sz="1600" dirty="0">
                  <a:solidFill>
                    <a:srgbClr val="7030A0"/>
                  </a:solidFill>
                  <a:latin typeface="Arial" charset="0"/>
                </a:rPr>
                <a:t>VMAC</a:t>
              </a:r>
            </a:p>
          </p:txBody>
        </p:sp>
        <p:sp>
          <p:nvSpPr>
            <p:cNvPr id="222251" name="Line 43"/>
            <p:cNvSpPr>
              <a:spLocks noChangeShapeType="1"/>
            </p:cNvSpPr>
            <p:nvPr/>
          </p:nvSpPr>
          <p:spPr bwMode="auto">
            <a:xfrm>
              <a:off x="1200" y="1968"/>
              <a:ext cx="0" cy="2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3724275" y="3470275"/>
            <a:ext cx="946150" cy="349250"/>
            <a:chOff x="432" y="2064"/>
            <a:chExt cx="596" cy="220"/>
          </a:xfrm>
        </p:grpSpPr>
        <p:sp>
          <p:nvSpPr>
            <p:cNvPr id="222262" name="Text Box 54"/>
            <p:cNvSpPr txBox="1">
              <a:spLocks noChangeArrowheads="1"/>
            </p:cNvSpPr>
            <p:nvPr/>
          </p:nvSpPr>
          <p:spPr bwMode="auto">
            <a:xfrm>
              <a:off x="432" y="2064"/>
              <a:ext cx="596" cy="21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CIP </a:t>
              </a:r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VIP</a:t>
              </a:r>
            </a:p>
          </p:txBody>
        </p:sp>
        <p:sp>
          <p:nvSpPr>
            <p:cNvPr id="222263" name="Line 55"/>
            <p:cNvSpPr>
              <a:spLocks noChangeShapeType="1"/>
            </p:cNvSpPr>
            <p:nvPr/>
          </p:nvSpPr>
          <p:spPr bwMode="auto">
            <a:xfrm>
              <a:off x="730" y="2064"/>
              <a:ext cx="0" cy="2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2265" name="Line 57"/>
          <p:cNvSpPr>
            <a:spLocks noChangeShapeType="1"/>
          </p:cNvSpPr>
          <p:nvPr/>
        </p:nvSpPr>
        <p:spPr bwMode="auto">
          <a:xfrm>
            <a:off x="3111500" y="3478213"/>
            <a:ext cx="0" cy="33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67" name="Line 59"/>
          <p:cNvSpPr>
            <a:spLocks noChangeShapeType="1"/>
          </p:cNvSpPr>
          <p:nvPr/>
        </p:nvSpPr>
        <p:spPr bwMode="auto">
          <a:xfrm flipH="1">
            <a:off x="4024313" y="3454400"/>
            <a:ext cx="1157287" cy="9080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4356100" y="4568825"/>
            <a:ext cx="2533650" cy="349250"/>
            <a:chOff x="336" y="1968"/>
            <a:chExt cx="1440" cy="220"/>
          </a:xfrm>
        </p:grpSpPr>
        <p:sp>
          <p:nvSpPr>
            <p:cNvPr id="222271" name="Text Box 63"/>
            <p:cNvSpPr txBox="1">
              <a:spLocks noChangeArrowheads="1"/>
            </p:cNvSpPr>
            <p:nvPr/>
          </p:nvSpPr>
          <p:spPr bwMode="auto">
            <a:xfrm>
              <a:off x="336" y="1968"/>
              <a:ext cx="1440" cy="19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dirty="0">
                  <a:solidFill>
                    <a:schemeClr val="bg2"/>
                  </a:solidFill>
                  <a:latin typeface="Arial" charset="0"/>
                </a:rPr>
                <a:t>VMAC </a:t>
              </a:r>
              <a:r>
                <a:rPr lang="en-US" sz="1600" dirty="0">
                  <a:solidFill>
                    <a:srgbClr val="7030A0"/>
                  </a:solidFill>
                  <a:latin typeface="Arial" charset="0"/>
                </a:rPr>
                <a:t>RMAC3</a:t>
              </a:r>
            </a:p>
          </p:txBody>
        </p:sp>
        <p:sp>
          <p:nvSpPr>
            <p:cNvPr id="222272" name="Line 64"/>
            <p:cNvSpPr>
              <a:spLocks noChangeShapeType="1"/>
            </p:cNvSpPr>
            <p:nvPr/>
          </p:nvSpPr>
          <p:spPr bwMode="auto">
            <a:xfrm>
              <a:off x="1200" y="1968"/>
              <a:ext cx="0" cy="2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65"/>
          <p:cNvGrpSpPr>
            <a:grpSpLocks/>
          </p:cNvGrpSpPr>
          <p:nvPr/>
        </p:nvGrpSpPr>
        <p:grpSpPr bwMode="auto">
          <a:xfrm>
            <a:off x="5840413" y="4565650"/>
            <a:ext cx="1049337" cy="349250"/>
            <a:chOff x="432" y="2064"/>
            <a:chExt cx="596" cy="220"/>
          </a:xfrm>
        </p:grpSpPr>
        <p:sp>
          <p:nvSpPr>
            <p:cNvPr id="222274" name="Text Box 66"/>
            <p:cNvSpPr txBox="1">
              <a:spLocks noChangeArrowheads="1"/>
            </p:cNvSpPr>
            <p:nvPr/>
          </p:nvSpPr>
          <p:spPr bwMode="auto">
            <a:xfrm>
              <a:off x="432" y="2064"/>
              <a:ext cx="596" cy="21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CIP </a:t>
              </a:r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VIP</a:t>
              </a:r>
            </a:p>
          </p:txBody>
        </p:sp>
        <p:sp>
          <p:nvSpPr>
            <p:cNvPr id="222275" name="Line 67"/>
            <p:cNvSpPr>
              <a:spLocks noChangeShapeType="1"/>
            </p:cNvSpPr>
            <p:nvPr/>
          </p:nvSpPr>
          <p:spPr bwMode="auto">
            <a:xfrm>
              <a:off x="730" y="2064"/>
              <a:ext cx="0" cy="2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2276" name="Line 68"/>
          <p:cNvSpPr>
            <a:spLocks noChangeShapeType="1"/>
          </p:cNvSpPr>
          <p:nvPr/>
        </p:nvSpPr>
        <p:spPr bwMode="auto">
          <a:xfrm>
            <a:off x="5078413" y="4573588"/>
            <a:ext cx="0" cy="33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86" name="Text Box 78"/>
          <p:cNvSpPr txBox="1">
            <a:spLocks noChangeArrowheads="1"/>
          </p:cNvSpPr>
          <p:nvPr/>
        </p:nvSpPr>
        <p:spPr bwMode="auto">
          <a:xfrm>
            <a:off x="2393950" y="6027738"/>
            <a:ext cx="334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00"/>
                </a:solidFill>
                <a:latin typeface="Arial" charset="0"/>
              </a:rPr>
              <a:t>GMAC: Gateway MAC address</a:t>
            </a:r>
          </a:p>
        </p:txBody>
      </p:sp>
      <p:sp>
        <p:nvSpPr>
          <p:cNvPr id="222217" name="Line 9"/>
          <p:cNvSpPr>
            <a:spLocks noChangeShapeType="1"/>
          </p:cNvSpPr>
          <p:nvPr/>
        </p:nvSpPr>
        <p:spPr bwMode="auto">
          <a:xfrm flipH="1" flipV="1">
            <a:off x="2436813" y="4495800"/>
            <a:ext cx="118268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287" name="Freeform 79"/>
          <p:cNvSpPr>
            <a:spLocks/>
          </p:cNvSpPr>
          <p:nvPr/>
        </p:nvSpPr>
        <p:spPr bwMode="auto">
          <a:xfrm>
            <a:off x="3560763" y="3514725"/>
            <a:ext cx="3354387" cy="1762125"/>
          </a:xfrm>
          <a:custGeom>
            <a:avLst/>
            <a:gdLst/>
            <a:ahLst/>
            <a:cxnLst>
              <a:cxn ang="0">
                <a:pos x="1081" y="0"/>
              </a:cxn>
              <a:cxn ang="0">
                <a:pos x="271" y="588"/>
              </a:cxn>
              <a:cxn ang="0">
                <a:pos x="307" y="822"/>
              </a:cxn>
              <a:cxn ang="0">
                <a:pos x="2113" y="1110"/>
              </a:cxn>
            </a:cxnLst>
            <a:rect l="0" t="0" r="r" b="b"/>
            <a:pathLst>
              <a:path w="2113" h="1110">
                <a:moveTo>
                  <a:pt x="1081" y="0"/>
                </a:moveTo>
                <a:cubicBezTo>
                  <a:pt x="740" y="225"/>
                  <a:pt x="400" y="451"/>
                  <a:pt x="271" y="588"/>
                </a:cubicBezTo>
                <a:cubicBezTo>
                  <a:pt x="142" y="725"/>
                  <a:pt x="0" y="735"/>
                  <a:pt x="307" y="822"/>
                </a:cubicBezTo>
                <a:cubicBezTo>
                  <a:pt x="614" y="909"/>
                  <a:pt x="1363" y="1009"/>
                  <a:pt x="2113" y="1110"/>
                </a:cubicBezTo>
              </a:path>
            </a:pathLst>
          </a:custGeom>
          <a:noFill/>
          <a:ln w="38100" cap="flat" cmpd="sng">
            <a:solidFill>
              <a:srgbClr val="CC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8361-224A-4843-802A-89B224BC723F}" type="datetime1">
              <a:rPr lang="en-US" smtClean="0">
                <a:solidFill>
                  <a:schemeClr val="tx1"/>
                </a:solidFill>
                <a:latin typeface="Times New Roman" pitchFamily="18" charset="0"/>
              </a:rPr>
              <a:t>2/16/2009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  <a:latin typeface="Arial" charset="0"/>
              </a:rPr>
              <a:t>Server Cluster &amp; LVS</a:t>
            </a:r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 of the Talk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3313"/>
            <a:ext cx="8410575" cy="1902059"/>
          </a:xfrm>
        </p:spPr>
        <p:txBody>
          <a:bodyPr/>
          <a:lstStyle/>
          <a:p>
            <a:r>
              <a:rPr lang="en-US" dirty="0" smtClean="0"/>
              <a:t>Taxonomy of Locally distributed Web Server Systems</a:t>
            </a:r>
            <a:endParaRPr lang="en-US" dirty="0"/>
          </a:p>
          <a:p>
            <a:r>
              <a:rPr lang="en-US" dirty="0"/>
              <a:t>Linux-based Virtual </a:t>
            </a:r>
            <a:r>
              <a:rPr lang="en-US" dirty="0" smtClean="0"/>
              <a:t>Server</a:t>
            </a:r>
          </a:p>
          <a:p>
            <a:r>
              <a:rPr lang="en-US" dirty="0" smtClean="0"/>
              <a:t>High Available Cluster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A1EF-1398-4AA0-8D83-BC74DA10E5A1}" type="datetime1">
              <a:rPr lang="en-US" smtClean="0">
                <a:solidFill>
                  <a:schemeClr val="tx1"/>
                </a:solidFill>
                <a:latin typeface="Times New Roman" pitchFamily="18" charset="0"/>
              </a:rPr>
              <a:t>2/16/2009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  <a:latin typeface="Arial" charset="0"/>
              </a:rPr>
              <a:t>Server Cluster &amp; LVS</a:t>
            </a:r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651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FF9900"/>
                </a:solidFill>
              </a:rPr>
              <a:t>LVS-DR Configuration </a:t>
            </a:r>
            <a:br>
              <a:rPr lang="en-US" dirty="0">
                <a:solidFill>
                  <a:srgbClr val="FF9900"/>
                </a:solidFill>
              </a:rPr>
            </a:br>
            <a:r>
              <a:rPr lang="en-US" dirty="0">
                <a:solidFill>
                  <a:srgbClr val="FF9900"/>
                </a:solidFill>
              </a:rPr>
              <a:t>Step 3. Process Request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225" y="1514475"/>
            <a:ext cx="7772400" cy="15240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800"/>
              <a:t>Real server returns request.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800"/>
              <a:t>Request  goes directly through</a:t>
            </a:r>
            <a:br>
              <a:rPr lang="en-US" sz="2800"/>
            </a:br>
            <a:r>
              <a:rPr lang="en-US" sz="2800"/>
              <a:t>switch/router;  not Director.</a:t>
            </a:r>
          </a:p>
        </p:txBody>
      </p:sp>
      <p:pic>
        <p:nvPicPr>
          <p:cNvPr id="238596" name="Picture 4" descr="C:\FUJITSU\contentProcessing\Notebook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257800"/>
            <a:ext cx="914400" cy="590550"/>
          </a:xfrm>
          <a:prstGeom prst="rect">
            <a:avLst/>
          </a:prstGeom>
          <a:noFill/>
        </p:spPr>
      </p:pic>
      <p:sp>
        <p:nvSpPr>
          <p:cNvPr id="238597" name="Freeform 5"/>
          <p:cNvSpPr>
            <a:spLocks/>
          </p:cNvSpPr>
          <p:nvPr/>
        </p:nvSpPr>
        <p:spPr bwMode="auto">
          <a:xfrm>
            <a:off x="762000" y="3733800"/>
            <a:ext cx="2209800" cy="1295400"/>
          </a:xfrm>
          <a:custGeom>
            <a:avLst/>
            <a:gdLst/>
            <a:ahLst/>
            <a:cxnLst>
              <a:cxn ang="0">
                <a:pos x="13" y="539"/>
              </a:cxn>
              <a:cxn ang="0">
                <a:pos x="165" y="640"/>
              </a:cxn>
              <a:cxn ang="0">
                <a:pos x="363" y="653"/>
              </a:cxn>
              <a:cxn ang="0">
                <a:pos x="597" y="688"/>
              </a:cxn>
              <a:cxn ang="0">
                <a:pos x="789" y="544"/>
              </a:cxn>
              <a:cxn ang="0">
                <a:pos x="995" y="577"/>
              </a:cxn>
              <a:cxn ang="0">
                <a:pos x="1184" y="454"/>
              </a:cxn>
              <a:cxn ang="0">
                <a:pos x="1250" y="275"/>
              </a:cxn>
              <a:cxn ang="0">
                <a:pos x="1108" y="162"/>
              </a:cxn>
              <a:cxn ang="0">
                <a:pos x="976" y="58"/>
              </a:cxn>
              <a:cxn ang="0">
                <a:pos x="844" y="1"/>
              </a:cxn>
              <a:cxn ang="0">
                <a:pos x="702" y="67"/>
              </a:cxn>
              <a:cxn ang="0">
                <a:pos x="570" y="190"/>
              </a:cxn>
              <a:cxn ang="0">
                <a:pos x="357" y="160"/>
              </a:cxn>
              <a:cxn ang="0">
                <a:pos x="221" y="332"/>
              </a:cxn>
              <a:cxn ang="0">
                <a:pos x="89" y="369"/>
              </a:cxn>
              <a:cxn ang="0">
                <a:pos x="13" y="539"/>
              </a:cxn>
            </a:cxnLst>
            <a:rect l="0" t="0" r="r" b="b"/>
            <a:pathLst>
              <a:path w="1263" h="706">
                <a:moveTo>
                  <a:pt x="13" y="539"/>
                </a:moveTo>
                <a:cubicBezTo>
                  <a:pt x="26" y="584"/>
                  <a:pt x="107" y="621"/>
                  <a:pt x="165" y="640"/>
                </a:cubicBezTo>
                <a:cubicBezTo>
                  <a:pt x="223" y="659"/>
                  <a:pt x="291" y="645"/>
                  <a:pt x="363" y="653"/>
                </a:cubicBezTo>
                <a:cubicBezTo>
                  <a:pt x="435" y="661"/>
                  <a:pt x="526" y="706"/>
                  <a:pt x="597" y="688"/>
                </a:cubicBezTo>
                <a:cubicBezTo>
                  <a:pt x="668" y="670"/>
                  <a:pt x="723" y="562"/>
                  <a:pt x="789" y="544"/>
                </a:cubicBezTo>
                <a:cubicBezTo>
                  <a:pt x="855" y="526"/>
                  <a:pt x="929" y="592"/>
                  <a:pt x="995" y="577"/>
                </a:cubicBezTo>
                <a:cubicBezTo>
                  <a:pt x="1061" y="562"/>
                  <a:pt x="1142" y="504"/>
                  <a:pt x="1184" y="454"/>
                </a:cubicBezTo>
                <a:cubicBezTo>
                  <a:pt x="1226" y="404"/>
                  <a:pt x="1263" y="324"/>
                  <a:pt x="1250" y="275"/>
                </a:cubicBezTo>
                <a:cubicBezTo>
                  <a:pt x="1237" y="226"/>
                  <a:pt x="1154" y="198"/>
                  <a:pt x="1108" y="162"/>
                </a:cubicBezTo>
                <a:cubicBezTo>
                  <a:pt x="1062" y="126"/>
                  <a:pt x="1020" y="85"/>
                  <a:pt x="976" y="58"/>
                </a:cubicBezTo>
                <a:cubicBezTo>
                  <a:pt x="932" y="31"/>
                  <a:pt x="890" y="0"/>
                  <a:pt x="844" y="1"/>
                </a:cubicBezTo>
                <a:cubicBezTo>
                  <a:pt x="798" y="2"/>
                  <a:pt x="747" y="36"/>
                  <a:pt x="702" y="67"/>
                </a:cubicBezTo>
                <a:cubicBezTo>
                  <a:pt x="657" y="98"/>
                  <a:pt x="627" y="175"/>
                  <a:pt x="570" y="190"/>
                </a:cubicBezTo>
                <a:cubicBezTo>
                  <a:pt x="513" y="205"/>
                  <a:pt x="415" y="136"/>
                  <a:pt x="357" y="160"/>
                </a:cubicBezTo>
                <a:cubicBezTo>
                  <a:pt x="299" y="184"/>
                  <a:pt x="266" y="297"/>
                  <a:pt x="221" y="332"/>
                </a:cubicBezTo>
                <a:cubicBezTo>
                  <a:pt x="176" y="367"/>
                  <a:pt x="124" y="335"/>
                  <a:pt x="89" y="369"/>
                </a:cubicBezTo>
                <a:cubicBezTo>
                  <a:pt x="54" y="403"/>
                  <a:pt x="0" y="494"/>
                  <a:pt x="13" y="539"/>
                </a:cubicBezTo>
                <a:close/>
              </a:path>
            </a:pathLst>
          </a:custGeom>
          <a:solidFill>
            <a:srgbClr val="FFCCCC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38598" name="Picture 6" descr="C:\conf\pdcat\tutorial\dellp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72075" y="2771775"/>
            <a:ext cx="1106488" cy="700088"/>
          </a:xfrm>
          <a:prstGeom prst="rect">
            <a:avLst/>
          </a:prstGeom>
          <a:noFill/>
        </p:spPr>
      </p:pic>
      <p:sp>
        <p:nvSpPr>
          <p:cNvPr id="238599" name="Text Box 7"/>
          <p:cNvSpPr txBox="1">
            <a:spLocks noChangeArrowheads="1"/>
          </p:cNvSpPr>
          <p:nvPr/>
        </p:nvSpPr>
        <p:spPr bwMode="auto">
          <a:xfrm>
            <a:off x="1219200" y="41910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Internet</a:t>
            </a:r>
          </a:p>
        </p:txBody>
      </p:sp>
      <p:sp>
        <p:nvSpPr>
          <p:cNvPr id="238600" name="Line 8"/>
          <p:cNvSpPr>
            <a:spLocks noChangeShapeType="1"/>
          </p:cNvSpPr>
          <p:nvPr/>
        </p:nvSpPr>
        <p:spPr bwMode="auto">
          <a:xfrm flipV="1">
            <a:off x="990600" y="4648200"/>
            <a:ext cx="457200" cy="609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601" name="Text Box 9"/>
          <p:cNvSpPr txBox="1">
            <a:spLocks noChangeArrowheads="1"/>
          </p:cNvSpPr>
          <p:nvPr/>
        </p:nvSpPr>
        <p:spPr bwMode="auto">
          <a:xfrm>
            <a:off x="4157663" y="3081338"/>
            <a:ext cx="1074333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Arial" charset="0"/>
              </a:rPr>
              <a:t>VMAC</a:t>
            </a:r>
          </a:p>
        </p:txBody>
      </p:sp>
      <p:sp>
        <p:nvSpPr>
          <p:cNvPr id="238602" name="Text Box 10"/>
          <p:cNvSpPr txBox="1">
            <a:spLocks noChangeArrowheads="1"/>
          </p:cNvSpPr>
          <p:nvPr/>
        </p:nvSpPr>
        <p:spPr bwMode="auto">
          <a:xfrm>
            <a:off x="5175250" y="2952750"/>
            <a:ext cx="1252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99"/>
                </a:solidFill>
                <a:latin typeface="Arial" charset="0"/>
              </a:rPr>
              <a:t>Linux</a:t>
            </a:r>
            <a:br>
              <a:rPr lang="en-US">
                <a:solidFill>
                  <a:srgbClr val="FF3399"/>
                </a:solidFill>
                <a:latin typeface="Arial" charset="0"/>
              </a:rPr>
            </a:br>
            <a:r>
              <a:rPr lang="en-US">
                <a:solidFill>
                  <a:srgbClr val="FF3399"/>
                </a:solidFill>
                <a:latin typeface="Arial" charset="0"/>
              </a:rPr>
              <a:t>Director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829550" y="3057525"/>
            <a:ext cx="1195388" cy="944563"/>
            <a:chOff x="3903" y="1843"/>
            <a:chExt cx="753" cy="595"/>
          </a:xfrm>
        </p:grpSpPr>
        <p:pic>
          <p:nvPicPr>
            <p:cNvPr id="238604" name="Picture 12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38605" name="Text Box 13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Server1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7391400" y="4022725"/>
            <a:ext cx="1195388" cy="944563"/>
            <a:chOff x="3903" y="1843"/>
            <a:chExt cx="753" cy="595"/>
          </a:xfrm>
        </p:grpSpPr>
        <p:pic>
          <p:nvPicPr>
            <p:cNvPr id="238607" name="Picture 15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38608" name="Text Box 16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Server2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577013" y="5208588"/>
            <a:ext cx="1195387" cy="944562"/>
            <a:chOff x="3903" y="1843"/>
            <a:chExt cx="753" cy="595"/>
          </a:xfrm>
        </p:grpSpPr>
        <p:pic>
          <p:nvPicPr>
            <p:cNvPr id="238610" name="Picture 18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38611" name="Text Box 19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Server3</a:t>
              </a:r>
            </a:p>
          </p:txBody>
        </p:sp>
      </p:grpSp>
      <p:sp>
        <p:nvSpPr>
          <p:cNvPr id="238612" name="Text Box 20"/>
          <p:cNvSpPr txBox="1">
            <a:spLocks noChangeArrowheads="1"/>
          </p:cNvSpPr>
          <p:nvPr/>
        </p:nvSpPr>
        <p:spPr bwMode="auto">
          <a:xfrm>
            <a:off x="6762750" y="3429000"/>
            <a:ext cx="1263487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RMAC1</a:t>
            </a:r>
          </a:p>
        </p:txBody>
      </p:sp>
      <p:sp>
        <p:nvSpPr>
          <p:cNvPr id="238613" name="Text Box 21"/>
          <p:cNvSpPr txBox="1">
            <a:spLocks noChangeArrowheads="1"/>
          </p:cNvSpPr>
          <p:nvPr/>
        </p:nvSpPr>
        <p:spPr bwMode="auto">
          <a:xfrm>
            <a:off x="6573838" y="4000500"/>
            <a:ext cx="1263487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RMAC2</a:t>
            </a:r>
          </a:p>
        </p:txBody>
      </p:sp>
      <p:sp>
        <p:nvSpPr>
          <p:cNvPr id="238614" name="Text Box 22"/>
          <p:cNvSpPr txBox="1">
            <a:spLocks noChangeArrowheads="1"/>
          </p:cNvSpPr>
          <p:nvPr/>
        </p:nvSpPr>
        <p:spPr bwMode="auto">
          <a:xfrm>
            <a:off x="6129338" y="4876800"/>
            <a:ext cx="1263487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RMAC3</a:t>
            </a:r>
          </a:p>
        </p:txBody>
      </p:sp>
      <p:pic>
        <p:nvPicPr>
          <p:cNvPr id="238615" name="Picture 23" descr="C:\conf\pdcat\tutorial\hpswitchVerticl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3971925"/>
            <a:ext cx="790575" cy="1243013"/>
          </a:xfrm>
          <a:prstGeom prst="rect">
            <a:avLst/>
          </a:prstGeom>
          <a:noFill/>
        </p:spPr>
      </p:pic>
      <p:sp>
        <p:nvSpPr>
          <p:cNvPr id="238616" name="Text Box 24"/>
          <p:cNvSpPr txBox="1">
            <a:spLocks noChangeArrowheads="1"/>
          </p:cNvSpPr>
          <p:nvPr/>
        </p:nvSpPr>
        <p:spPr bwMode="auto">
          <a:xfrm>
            <a:off x="304800" y="3581400"/>
            <a:ext cx="153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1. request</a:t>
            </a:r>
          </a:p>
        </p:txBody>
      </p:sp>
      <p:sp>
        <p:nvSpPr>
          <p:cNvPr id="238617" name="Line 25"/>
          <p:cNvSpPr>
            <a:spLocks noChangeShapeType="1"/>
          </p:cNvSpPr>
          <p:nvPr/>
        </p:nvSpPr>
        <p:spPr bwMode="auto">
          <a:xfrm flipH="1">
            <a:off x="4071938" y="3616325"/>
            <a:ext cx="4043362" cy="8318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618" name="Line 26"/>
          <p:cNvSpPr>
            <a:spLocks noChangeShapeType="1"/>
          </p:cNvSpPr>
          <p:nvPr/>
        </p:nvSpPr>
        <p:spPr bwMode="auto">
          <a:xfrm flipH="1">
            <a:off x="4062413" y="4529138"/>
            <a:ext cx="355758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619" name="Line 27"/>
          <p:cNvSpPr>
            <a:spLocks noChangeShapeType="1"/>
          </p:cNvSpPr>
          <p:nvPr/>
        </p:nvSpPr>
        <p:spPr bwMode="auto">
          <a:xfrm flipH="1" flipV="1">
            <a:off x="4075113" y="4899025"/>
            <a:ext cx="2820987" cy="5715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620" name="Freeform 28"/>
          <p:cNvSpPr>
            <a:spLocks/>
          </p:cNvSpPr>
          <p:nvPr/>
        </p:nvSpPr>
        <p:spPr bwMode="auto">
          <a:xfrm>
            <a:off x="538163" y="3305175"/>
            <a:ext cx="4719637" cy="1952625"/>
          </a:xfrm>
          <a:custGeom>
            <a:avLst/>
            <a:gdLst/>
            <a:ahLst/>
            <a:cxnLst>
              <a:cxn ang="0">
                <a:pos x="93" y="1230"/>
              </a:cxn>
              <a:cxn ang="0">
                <a:pos x="322" y="439"/>
              </a:cxn>
              <a:cxn ang="0">
                <a:pos x="2025" y="618"/>
              </a:cxn>
              <a:cxn ang="0">
                <a:pos x="2973" y="0"/>
              </a:cxn>
            </a:cxnLst>
            <a:rect l="0" t="0" r="r" b="b"/>
            <a:pathLst>
              <a:path w="2973" h="1230">
                <a:moveTo>
                  <a:pt x="93" y="1230"/>
                </a:moveTo>
                <a:cubicBezTo>
                  <a:pt x="131" y="1098"/>
                  <a:pt x="0" y="541"/>
                  <a:pt x="322" y="439"/>
                </a:cubicBezTo>
                <a:cubicBezTo>
                  <a:pt x="644" y="337"/>
                  <a:pt x="1583" y="691"/>
                  <a:pt x="2025" y="618"/>
                </a:cubicBezTo>
                <a:cubicBezTo>
                  <a:pt x="2467" y="545"/>
                  <a:pt x="2775" y="129"/>
                  <a:pt x="2973" y="0"/>
                </a:cubicBezTo>
              </a:path>
            </a:pathLst>
          </a:cu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621" name="Text Box 29"/>
          <p:cNvSpPr txBox="1">
            <a:spLocks noChangeArrowheads="1"/>
          </p:cNvSpPr>
          <p:nvPr/>
        </p:nvSpPr>
        <p:spPr bwMode="auto">
          <a:xfrm>
            <a:off x="5943600" y="2266950"/>
            <a:ext cx="2201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2. Scheduling/</a:t>
            </a:r>
            <a:br>
              <a:rPr lang="en-US">
                <a:solidFill>
                  <a:srgbClr val="FFFF00"/>
                </a:solidFill>
                <a:latin typeface="Arial" charset="0"/>
              </a:rPr>
            </a:br>
            <a:r>
              <a:rPr lang="en-US">
                <a:solidFill>
                  <a:srgbClr val="FFFF00"/>
                </a:solidFill>
                <a:latin typeface="Arial" charset="0"/>
              </a:rPr>
              <a:t>Rewrite packet</a:t>
            </a:r>
          </a:p>
        </p:txBody>
      </p:sp>
      <p:sp>
        <p:nvSpPr>
          <p:cNvPr id="238622" name="Text Box 30"/>
          <p:cNvSpPr txBox="1">
            <a:spLocks noChangeArrowheads="1"/>
          </p:cNvSpPr>
          <p:nvPr/>
        </p:nvSpPr>
        <p:spPr bwMode="auto">
          <a:xfrm>
            <a:off x="982663" y="4953000"/>
            <a:ext cx="697627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4E4FC"/>
                </a:solidFill>
                <a:latin typeface="Arial" charset="0"/>
              </a:rPr>
              <a:t>CIP</a:t>
            </a:r>
          </a:p>
        </p:txBody>
      </p:sp>
      <p:sp>
        <p:nvSpPr>
          <p:cNvPr id="238623" name="Text Box 31"/>
          <p:cNvSpPr txBox="1">
            <a:spLocks noChangeArrowheads="1"/>
          </p:cNvSpPr>
          <p:nvPr/>
        </p:nvSpPr>
        <p:spPr bwMode="auto">
          <a:xfrm>
            <a:off x="7372350" y="5067300"/>
            <a:ext cx="1624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3. Process</a:t>
            </a:r>
          </a:p>
          <a:p>
            <a:r>
              <a:rPr lang="en-US">
                <a:solidFill>
                  <a:srgbClr val="FFFF00"/>
                </a:solidFill>
                <a:latin typeface="Arial" charset="0"/>
              </a:rPr>
              <a:t>Request</a:t>
            </a:r>
          </a:p>
        </p:txBody>
      </p:sp>
      <p:sp>
        <p:nvSpPr>
          <p:cNvPr id="238624" name="Text Box 32"/>
          <p:cNvSpPr txBox="1">
            <a:spLocks noChangeArrowheads="1"/>
          </p:cNvSpPr>
          <p:nvPr/>
        </p:nvSpPr>
        <p:spPr bwMode="auto">
          <a:xfrm>
            <a:off x="228600" y="5791200"/>
            <a:ext cx="2371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4. Receive reply</a:t>
            </a:r>
          </a:p>
        </p:txBody>
      </p:sp>
      <p:sp>
        <p:nvSpPr>
          <p:cNvPr id="238625" name="Text Box 33"/>
          <p:cNvSpPr txBox="1">
            <a:spLocks noChangeArrowheads="1"/>
          </p:cNvSpPr>
          <p:nvPr/>
        </p:nvSpPr>
        <p:spPr bwMode="auto">
          <a:xfrm>
            <a:off x="1219200" y="5410200"/>
            <a:ext cx="1143000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4E4FC"/>
                </a:solidFill>
                <a:latin typeface="Arial" charset="0"/>
              </a:rPr>
              <a:t>Client</a:t>
            </a:r>
          </a:p>
        </p:txBody>
      </p:sp>
      <p:sp>
        <p:nvSpPr>
          <p:cNvPr id="238626" name="Text Box 34"/>
          <p:cNvSpPr txBox="1">
            <a:spLocks noChangeArrowheads="1"/>
          </p:cNvSpPr>
          <p:nvPr/>
        </p:nvSpPr>
        <p:spPr bwMode="auto">
          <a:xfrm>
            <a:off x="3457575" y="504825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CC"/>
                </a:solidFill>
                <a:latin typeface="Arial" charset="0"/>
              </a:rPr>
              <a:t>Switch</a:t>
            </a: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1125538" y="4572000"/>
            <a:ext cx="1311275" cy="466725"/>
            <a:chOff x="336" y="1968"/>
            <a:chExt cx="826" cy="294"/>
          </a:xfrm>
        </p:grpSpPr>
        <p:sp>
          <p:nvSpPr>
            <p:cNvPr id="238628" name="Text Box 36"/>
            <p:cNvSpPr txBox="1">
              <a:spLocks noChangeArrowheads="1"/>
            </p:cNvSpPr>
            <p:nvPr/>
          </p:nvSpPr>
          <p:spPr bwMode="auto">
            <a:xfrm>
              <a:off x="336" y="1968"/>
              <a:ext cx="826" cy="29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VIP 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CIP</a:t>
              </a:r>
            </a:p>
          </p:txBody>
        </p:sp>
        <p:sp>
          <p:nvSpPr>
            <p:cNvPr id="238629" name="Line 37"/>
            <p:cNvSpPr>
              <a:spLocks noChangeShapeType="1"/>
            </p:cNvSpPr>
            <p:nvPr/>
          </p:nvSpPr>
          <p:spPr bwMode="auto">
            <a:xfrm>
              <a:off x="768" y="1977"/>
              <a:ext cx="0" cy="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2384425" y="3473450"/>
            <a:ext cx="2286000" cy="349250"/>
            <a:chOff x="336" y="1968"/>
            <a:chExt cx="1440" cy="220"/>
          </a:xfrm>
        </p:grpSpPr>
        <p:sp>
          <p:nvSpPr>
            <p:cNvPr id="238631" name="Text Box 39"/>
            <p:cNvSpPr txBox="1">
              <a:spLocks noChangeArrowheads="1"/>
            </p:cNvSpPr>
            <p:nvPr/>
          </p:nvSpPr>
          <p:spPr bwMode="auto">
            <a:xfrm>
              <a:off x="336" y="1968"/>
              <a:ext cx="1440" cy="19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dirty="0">
                  <a:solidFill>
                    <a:schemeClr val="bg2">
                      <a:lumMod val="75000"/>
                      <a:lumOff val="25000"/>
                    </a:schemeClr>
                  </a:solidFill>
                  <a:latin typeface="Arial" charset="0"/>
                </a:rPr>
                <a:t>GMAC VMAC</a:t>
              </a:r>
            </a:p>
          </p:txBody>
        </p:sp>
        <p:sp>
          <p:nvSpPr>
            <p:cNvPr id="238632" name="Line 40"/>
            <p:cNvSpPr>
              <a:spLocks noChangeShapeType="1"/>
            </p:cNvSpPr>
            <p:nvPr/>
          </p:nvSpPr>
          <p:spPr bwMode="auto">
            <a:xfrm>
              <a:off x="1200" y="1968"/>
              <a:ext cx="0" cy="2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3724275" y="3470275"/>
            <a:ext cx="946150" cy="349250"/>
            <a:chOff x="432" y="2064"/>
            <a:chExt cx="596" cy="220"/>
          </a:xfrm>
        </p:grpSpPr>
        <p:sp>
          <p:nvSpPr>
            <p:cNvPr id="238634" name="Text Box 42"/>
            <p:cNvSpPr txBox="1">
              <a:spLocks noChangeArrowheads="1"/>
            </p:cNvSpPr>
            <p:nvPr/>
          </p:nvSpPr>
          <p:spPr bwMode="auto">
            <a:xfrm>
              <a:off x="432" y="2064"/>
              <a:ext cx="596" cy="21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CIP </a:t>
              </a:r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VIP</a:t>
              </a:r>
            </a:p>
          </p:txBody>
        </p:sp>
        <p:sp>
          <p:nvSpPr>
            <p:cNvPr id="238635" name="Line 43"/>
            <p:cNvSpPr>
              <a:spLocks noChangeShapeType="1"/>
            </p:cNvSpPr>
            <p:nvPr/>
          </p:nvSpPr>
          <p:spPr bwMode="auto">
            <a:xfrm>
              <a:off x="730" y="2064"/>
              <a:ext cx="0" cy="2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8636" name="Line 44"/>
          <p:cNvSpPr>
            <a:spLocks noChangeShapeType="1"/>
          </p:cNvSpPr>
          <p:nvPr/>
        </p:nvSpPr>
        <p:spPr bwMode="auto">
          <a:xfrm>
            <a:off x="3111500" y="3478213"/>
            <a:ext cx="0" cy="33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637" name="Line 45"/>
          <p:cNvSpPr>
            <a:spLocks noChangeShapeType="1"/>
          </p:cNvSpPr>
          <p:nvPr/>
        </p:nvSpPr>
        <p:spPr bwMode="auto">
          <a:xfrm flipH="1">
            <a:off x="4024313" y="3454400"/>
            <a:ext cx="1157287" cy="9080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4356100" y="4568825"/>
            <a:ext cx="2533650" cy="349250"/>
            <a:chOff x="336" y="1968"/>
            <a:chExt cx="1440" cy="220"/>
          </a:xfrm>
        </p:grpSpPr>
        <p:sp>
          <p:nvSpPr>
            <p:cNvPr id="238639" name="Text Box 47"/>
            <p:cNvSpPr txBox="1">
              <a:spLocks noChangeArrowheads="1"/>
            </p:cNvSpPr>
            <p:nvPr/>
          </p:nvSpPr>
          <p:spPr bwMode="auto">
            <a:xfrm>
              <a:off x="336" y="1968"/>
              <a:ext cx="1440" cy="19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dirty="0">
                  <a:solidFill>
                    <a:schemeClr val="bg2">
                      <a:lumMod val="85000"/>
                      <a:lumOff val="15000"/>
                    </a:schemeClr>
                  </a:solidFill>
                  <a:latin typeface="Arial" charset="0"/>
                </a:rPr>
                <a:t>VMAC RMAC3</a:t>
              </a:r>
            </a:p>
          </p:txBody>
        </p:sp>
        <p:sp>
          <p:nvSpPr>
            <p:cNvPr id="238640" name="Line 48"/>
            <p:cNvSpPr>
              <a:spLocks noChangeShapeType="1"/>
            </p:cNvSpPr>
            <p:nvPr/>
          </p:nvSpPr>
          <p:spPr bwMode="auto">
            <a:xfrm>
              <a:off x="1200" y="1968"/>
              <a:ext cx="0" cy="2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5840413" y="4565650"/>
            <a:ext cx="1049337" cy="349250"/>
            <a:chOff x="432" y="2064"/>
            <a:chExt cx="596" cy="220"/>
          </a:xfrm>
        </p:grpSpPr>
        <p:sp>
          <p:nvSpPr>
            <p:cNvPr id="238642" name="Text Box 50"/>
            <p:cNvSpPr txBox="1">
              <a:spLocks noChangeArrowheads="1"/>
            </p:cNvSpPr>
            <p:nvPr/>
          </p:nvSpPr>
          <p:spPr bwMode="auto">
            <a:xfrm>
              <a:off x="432" y="2064"/>
              <a:ext cx="596" cy="21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CIP </a:t>
              </a:r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VIP</a:t>
              </a:r>
            </a:p>
          </p:txBody>
        </p:sp>
        <p:sp>
          <p:nvSpPr>
            <p:cNvPr id="238643" name="Line 51"/>
            <p:cNvSpPr>
              <a:spLocks noChangeShapeType="1"/>
            </p:cNvSpPr>
            <p:nvPr/>
          </p:nvSpPr>
          <p:spPr bwMode="auto">
            <a:xfrm>
              <a:off x="730" y="2064"/>
              <a:ext cx="0" cy="2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8644" name="Line 52"/>
          <p:cNvSpPr>
            <a:spLocks noChangeShapeType="1"/>
          </p:cNvSpPr>
          <p:nvPr/>
        </p:nvSpPr>
        <p:spPr bwMode="auto">
          <a:xfrm>
            <a:off x="5078413" y="4573588"/>
            <a:ext cx="0" cy="33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" name="Group 53"/>
          <p:cNvGrpSpPr>
            <a:grpSpLocks/>
          </p:cNvGrpSpPr>
          <p:nvPr/>
        </p:nvGrpSpPr>
        <p:grpSpPr bwMode="auto">
          <a:xfrm>
            <a:off x="4165600" y="5588000"/>
            <a:ext cx="2533650" cy="349250"/>
            <a:chOff x="336" y="1968"/>
            <a:chExt cx="1440" cy="220"/>
          </a:xfrm>
        </p:grpSpPr>
        <p:sp>
          <p:nvSpPr>
            <p:cNvPr id="238646" name="Text Box 54"/>
            <p:cNvSpPr txBox="1">
              <a:spLocks noChangeArrowheads="1"/>
            </p:cNvSpPr>
            <p:nvPr/>
          </p:nvSpPr>
          <p:spPr bwMode="auto">
            <a:xfrm>
              <a:off x="336" y="1968"/>
              <a:ext cx="1440" cy="19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dirty="0">
                  <a:solidFill>
                    <a:schemeClr val="bg2"/>
                  </a:solidFill>
                  <a:latin typeface="Arial" charset="0"/>
                </a:rPr>
                <a:t>RMAC3 GMAC</a:t>
              </a:r>
            </a:p>
          </p:txBody>
        </p:sp>
        <p:sp>
          <p:nvSpPr>
            <p:cNvPr id="238647" name="Line 55"/>
            <p:cNvSpPr>
              <a:spLocks noChangeShapeType="1"/>
            </p:cNvSpPr>
            <p:nvPr/>
          </p:nvSpPr>
          <p:spPr bwMode="auto">
            <a:xfrm>
              <a:off x="1200" y="1968"/>
              <a:ext cx="0" cy="2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56"/>
          <p:cNvGrpSpPr>
            <a:grpSpLocks/>
          </p:cNvGrpSpPr>
          <p:nvPr/>
        </p:nvGrpSpPr>
        <p:grpSpPr bwMode="auto">
          <a:xfrm>
            <a:off x="5649913" y="5584825"/>
            <a:ext cx="1049337" cy="349250"/>
            <a:chOff x="432" y="2064"/>
            <a:chExt cx="596" cy="220"/>
          </a:xfrm>
        </p:grpSpPr>
        <p:sp>
          <p:nvSpPr>
            <p:cNvPr id="238649" name="Text Box 57"/>
            <p:cNvSpPr txBox="1">
              <a:spLocks noChangeArrowheads="1"/>
            </p:cNvSpPr>
            <p:nvPr/>
          </p:nvSpPr>
          <p:spPr bwMode="auto">
            <a:xfrm>
              <a:off x="432" y="2064"/>
              <a:ext cx="596" cy="21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VIP </a:t>
              </a:r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CIP</a:t>
              </a:r>
            </a:p>
          </p:txBody>
        </p:sp>
        <p:sp>
          <p:nvSpPr>
            <p:cNvPr id="238650" name="Line 58"/>
            <p:cNvSpPr>
              <a:spLocks noChangeShapeType="1"/>
            </p:cNvSpPr>
            <p:nvPr/>
          </p:nvSpPr>
          <p:spPr bwMode="auto">
            <a:xfrm>
              <a:off x="730" y="2064"/>
              <a:ext cx="0" cy="2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8651" name="Line 59"/>
          <p:cNvSpPr>
            <a:spLocks noChangeShapeType="1"/>
          </p:cNvSpPr>
          <p:nvPr/>
        </p:nvSpPr>
        <p:spPr bwMode="auto">
          <a:xfrm>
            <a:off x="5006975" y="5592763"/>
            <a:ext cx="0" cy="33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652" name="Freeform 60"/>
          <p:cNvSpPr>
            <a:spLocks/>
          </p:cNvSpPr>
          <p:nvPr/>
        </p:nvSpPr>
        <p:spPr bwMode="auto">
          <a:xfrm>
            <a:off x="1076325" y="4975225"/>
            <a:ext cx="5819775" cy="625475"/>
          </a:xfrm>
          <a:custGeom>
            <a:avLst/>
            <a:gdLst/>
            <a:ahLst/>
            <a:cxnLst>
              <a:cxn ang="0">
                <a:pos x="3666" y="394"/>
              </a:cxn>
              <a:cxn ang="0">
                <a:pos x="1800" y="22"/>
              </a:cxn>
              <a:cxn ang="0">
                <a:pos x="0" y="262"/>
              </a:cxn>
            </a:cxnLst>
            <a:rect l="0" t="0" r="r" b="b"/>
            <a:pathLst>
              <a:path w="3666" h="394">
                <a:moveTo>
                  <a:pt x="3666" y="394"/>
                </a:moveTo>
                <a:cubicBezTo>
                  <a:pt x="3038" y="219"/>
                  <a:pt x="2411" y="44"/>
                  <a:pt x="1800" y="22"/>
                </a:cubicBezTo>
                <a:cubicBezTo>
                  <a:pt x="1189" y="0"/>
                  <a:pt x="594" y="131"/>
                  <a:pt x="0" y="262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653" name="Text Box 61"/>
          <p:cNvSpPr txBox="1">
            <a:spLocks noChangeArrowheads="1"/>
          </p:cNvSpPr>
          <p:nvPr/>
        </p:nvSpPr>
        <p:spPr bwMode="auto">
          <a:xfrm>
            <a:off x="2393950" y="6027738"/>
            <a:ext cx="334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00"/>
                </a:solidFill>
                <a:latin typeface="Arial" charset="0"/>
              </a:rPr>
              <a:t>GMAC: Gateway MAC address</a:t>
            </a:r>
          </a:p>
        </p:txBody>
      </p:sp>
      <p:sp>
        <p:nvSpPr>
          <p:cNvPr id="238654" name="Line 62"/>
          <p:cNvSpPr>
            <a:spLocks noChangeShapeType="1"/>
          </p:cNvSpPr>
          <p:nvPr/>
        </p:nvSpPr>
        <p:spPr bwMode="auto">
          <a:xfrm flipH="1" flipV="1">
            <a:off x="2436813" y="4495800"/>
            <a:ext cx="118268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655" name="Freeform 63"/>
          <p:cNvSpPr>
            <a:spLocks/>
          </p:cNvSpPr>
          <p:nvPr/>
        </p:nvSpPr>
        <p:spPr bwMode="auto">
          <a:xfrm>
            <a:off x="3560763" y="3514725"/>
            <a:ext cx="3354387" cy="1762125"/>
          </a:xfrm>
          <a:custGeom>
            <a:avLst/>
            <a:gdLst/>
            <a:ahLst/>
            <a:cxnLst>
              <a:cxn ang="0">
                <a:pos x="1081" y="0"/>
              </a:cxn>
              <a:cxn ang="0">
                <a:pos x="271" y="588"/>
              </a:cxn>
              <a:cxn ang="0">
                <a:pos x="307" y="822"/>
              </a:cxn>
              <a:cxn ang="0">
                <a:pos x="2113" y="1110"/>
              </a:cxn>
            </a:cxnLst>
            <a:rect l="0" t="0" r="r" b="b"/>
            <a:pathLst>
              <a:path w="2113" h="1110">
                <a:moveTo>
                  <a:pt x="1081" y="0"/>
                </a:moveTo>
                <a:cubicBezTo>
                  <a:pt x="740" y="225"/>
                  <a:pt x="400" y="451"/>
                  <a:pt x="271" y="588"/>
                </a:cubicBezTo>
                <a:cubicBezTo>
                  <a:pt x="142" y="725"/>
                  <a:pt x="0" y="735"/>
                  <a:pt x="307" y="822"/>
                </a:cubicBezTo>
                <a:cubicBezTo>
                  <a:pt x="614" y="909"/>
                  <a:pt x="1363" y="1009"/>
                  <a:pt x="2113" y="1110"/>
                </a:cubicBezTo>
              </a:path>
            </a:pathLst>
          </a:custGeom>
          <a:noFill/>
          <a:ln w="38100" cap="flat" cmpd="sng">
            <a:solidFill>
              <a:srgbClr val="CC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84A8-729F-468F-BB87-13C786478D7B}" type="datetime1">
              <a:rPr lang="en-US" smtClean="0">
                <a:solidFill>
                  <a:schemeClr val="tx1"/>
                </a:solidFill>
                <a:latin typeface="Times New Roman" pitchFamily="18" charset="0"/>
              </a:rPr>
              <a:t>2/16/2009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  <a:latin typeface="Arial" charset="0"/>
              </a:rPr>
              <a:t>Server Cluster &amp; LVS</a:t>
            </a:r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5900"/>
            <a:ext cx="7772400" cy="1200329"/>
          </a:xfrm>
        </p:spPr>
        <p:txBody>
          <a:bodyPr/>
          <a:lstStyle/>
          <a:p>
            <a:r>
              <a:rPr lang="en-US" sz="4000" dirty="0">
                <a:solidFill>
                  <a:srgbClr val="FF9900"/>
                </a:solidFill>
              </a:rPr>
              <a:t>LVS-DR Configuration </a:t>
            </a:r>
            <a:br>
              <a:rPr lang="en-US" sz="4000" dirty="0">
                <a:solidFill>
                  <a:srgbClr val="FF9900"/>
                </a:solidFill>
              </a:rPr>
            </a:br>
            <a:r>
              <a:rPr lang="en-US" sz="4000" dirty="0">
                <a:solidFill>
                  <a:srgbClr val="FF9900"/>
                </a:solidFill>
              </a:rPr>
              <a:t>(Direct Routing)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425" y="1374775"/>
            <a:ext cx="7772400" cy="160556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000" dirty="0">
                <a:solidFill>
                  <a:srgbClr val="FF0000"/>
                </a:solidFill>
              </a:rPr>
              <a:t>Real servers need to configure a non-</a:t>
            </a:r>
            <a:r>
              <a:rPr lang="en-US" sz="2000" dirty="0" err="1">
                <a:solidFill>
                  <a:srgbClr val="FF0000"/>
                </a:solidFill>
              </a:rPr>
              <a:t>arp</a:t>
            </a:r>
            <a:r>
              <a:rPr lang="en-US" sz="2000" dirty="0">
                <a:solidFill>
                  <a:srgbClr val="FF0000"/>
                </a:solidFill>
              </a:rPr>
              <a:t> alias interface 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with virtual IP address and that interface must share same physical segment with load balancer.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2000" dirty="0">
                <a:solidFill>
                  <a:srgbClr val="33CC33"/>
                </a:solidFill>
              </a:rPr>
              <a:t>Load balancer only rewrites server MAC address;  </a:t>
            </a:r>
            <a:br>
              <a:rPr lang="en-US" sz="2000" dirty="0">
                <a:solidFill>
                  <a:srgbClr val="33CC33"/>
                </a:solidFill>
              </a:rPr>
            </a:br>
            <a:r>
              <a:rPr lang="en-US" sz="2000" dirty="0">
                <a:solidFill>
                  <a:srgbClr val="33CC33"/>
                </a:solidFill>
              </a:rPr>
              <a:t>IP packet not changed</a:t>
            </a:r>
            <a:r>
              <a:rPr lang="en-US" sz="2000" dirty="0">
                <a:solidFill>
                  <a:srgbClr val="33CC33"/>
                </a:solidFill>
                <a:sym typeface="Wingdings" pitchFamily="2" charset="2"/>
              </a:rPr>
              <a:t> Fast!</a:t>
            </a:r>
            <a:endParaRPr lang="en-US" sz="2000" dirty="0"/>
          </a:p>
        </p:txBody>
      </p:sp>
      <p:pic>
        <p:nvPicPr>
          <p:cNvPr id="239620" name="Picture 4" descr="C:\FUJITSU\contentProcessing\Notebook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257800"/>
            <a:ext cx="914400" cy="590550"/>
          </a:xfrm>
          <a:prstGeom prst="rect">
            <a:avLst/>
          </a:prstGeom>
          <a:noFill/>
        </p:spPr>
      </p:pic>
      <p:sp>
        <p:nvSpPr>
          <p:cNvPr id="239621" name="Freeform 5"/>
          <p:cNvSpPr>
            <a:spLocks/>
          </p:cNvSpPr>
          <p:nvPr/>
        </p:nvSpPr>
        <p:spPr bwMode="auto">
          <a:xfrm>
            <a:off x="762000" y="3733800"/>
            <a:ext cx="2209800" cy="1295400"/>
          </a:xfrm>
          <a:custGeom>
            <a:avLst/>
            <a:gdLst/>
            <a:ahLst/>
            <a:cxnLst>
              <a:cxn ang="0">
                <a:pos x="13" y="539"/>
              </a:cxn>
              <a:cxn ang="0">
                <a:pos x="165" y="640"/>
              </a:cxn>
              <a:cxn ang="0">
                <a:pos x="363" y="653"/>
              </a:cxn>
              <a:cxn ang="0">
                <a:pos x="597" y="688"/>
              </a:cxn>
              <a:cxn ang="0">
                <a:pos x="789" y="544"/>
              </a:cxn>
              <a:cxn ang="0">
                <a:pos x="995" y="577"/>
              </a:cxn>
              <a:cxn ang="0">
                <a:pos x="1184" y="454"/>
              </a:cxn>
              <a:cxn ang="0">
                <a:pos x="1250" y="275"/>
              </a:cxn>
              <a:cxn ang="0">
                <a:pos x="1108" y="162"/>
              </a:cxn>
              <a:cxn ang="0">
                <a:pos x="976" y="58"/>
              </a:cxn>
              <a:cxn ang="0">
                <a:pos x="844" y="1"/>
              </a:cxn>
              <a:cxn ang="0">
                <a:pos x="702" y="67"/>
              </a:cxn>
              <a:cxn ang="0">
                <a:pos x="570" y="190"/>
              </a:cxn>
              <a:cxn ang="0">
                <a:pos x="357" y="160"/>
              </a:cxn>
              <a:cxn ang="0">
                <a:pos x="221" y="332"/>
              </a:cxn>
              <a:cxn ang="0">
                <a:pos x="89" y="369"/>
              </a:cxn>
              <a:cxn ang="0">
                <a:pos x="13" y="539"/>
              </a:cxn>
            </a:cxnLst>
            <a:rect l="0" t="0" r="r" b="b"/>
            <a:pathLst>
              <a:path w="1263" h="706">
                <a:moveTo>
                  <a:pt x="13" y="539"/>
                </a:moveTo>
                <a:cubicBezTo>
                  <a:pt x="26" y="584"/>
                  <a:pt x="107" y="621"/>
                  <a:pt x="165" y="640"/>
                </a:cubicBezTo>
                <a:cubicBezTo>
                  <a:pt x="223" y="659"/>
                  <a:pt x="291" y="645"/>
                  <a:pt x="363" y="653"/>
                </a:cubicBezTo>
                <a:cubicBezTo>
                  <a:pt x="435" y="661"/>
                  <a:pt x="526" y="706"/>
                  <a:pt x="597" y="688"/>
                </a:cubicBezTo>
                <a:cubicBezTo>
                  <a:pt x="668" y="670"/>
                  <a:pt x="723" y="562"/>
                  <a:pt x="789" y="544"/>
                </a:cubicBezTo>
                <a:cubicBezTo>
                  <a:pt x="855" y="526"/>
                  <a:pt x="929" y="592"/>
                  <a:pt x="995" y="577"/>
                </a:cubicBezTo>
                <a:cubicBezTo>
                  <a:pt x="1061" y="562"/>
                  <a:pt x="1142" y="504"/>
                  <a:pt x="1184" y="454"/>
                </a:cubicBezTo>
                <a:cubicBezTo>
                  <a:pt x="1226" y="404"/>
                  <a:pt x="1263" y="324"/>
                  <a:pt x="1250" y="275"/>
                </a:cubicBezTo>
                <a:cubicBezTo>
                  <a:pt x="1237" y="226"/>
                  <a:pt x="1154" y="198"/>
                  <a:pt x="1108" y="162"/>
                </a:cubicBezTo>
                <a:cubicBezTo>
                  <a:pt x="1062" y="126"/>
                  <a:pt x="1020" y="85"/>
                  <a:pt x="976" y="58"/>
                </a:cubicBezTo>
                <a:cubicBezTo>
                  <a:pt x="932" y="31"/>
                  <a:pt x="890" y="0"/>
                  <a:pt x="844" y="1"/>
                </a:cubicBezTo>
                <a:cubicBezTo>
                  <a:pt x="798" y="2"/>
                  <a:pt x="747" y="36"/>
                  <a:pt x="702" y="67"/>
                </a:cubicBezTo>
                <a:cubicBezTo>
                  <a:pt x="657" y="98"/>
                  <a:pt x="627" y="175"/>
                  <a:pt x="570" y="190"/>
                </a:cubicBezTo>
                <a:cubicBezTo>
                  <a:pt x="513" y="205"/>
                  <a:pt x="415" y="136"/>
                  <a:pt x="357" y="160"/>
                </a:cubicBezTo>
                <a:cubicBezTo>
                  <a:pt x="299" y="184"/>
                  <a:pt x="266" y="297"/>
                  <a:pt x="221" y="332"/>
                </a:cubicBezTo>
                <a:cubicBezTo>
                  <a:pt x="176" y="367"/>
                  <a:pt x="124" y="335"/>
                  <a:pt x="89" y="369"/>
                </a:cubicBezTo>
                <a:cubicBezTo>
                  <a:pt x="54" y="403"/>
                  <a:pt x="0" y="494"/>
                  <a:pt x="13" y="539"/>
                </a:cubicBezTo>
                <a:close/>
              </a:path>
            </a:pathLst>
          </a:custGeom>
          <a:solidFill>
            <a:srgbClr val="FFCCCC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39622" name="Picture 6" descr="C:\conf\pdcat\tutorial\dellp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72075" y="2771775"/>
            <a:ext cx="1106488" cy="700088"/>
          </a:xfrm>
          <a:prstGeom prst="rect">
            <a:avLst/>
          </a:prstGeom>
          <a:noFill/>
        </p:spPr>
      </p:pic>
      <p:sp>
        <p:nvSpPr>
          <p:cNvPr id="239623" name="Text Box 7"/>
          <p:cNvSpPr txBox="1">
            <a:spLocks noChangeArrowheads="1"/>
          </p:cNvSpPr>
          <p:nvPr/>
        </p:nvSpPr>
        <p:spPr bwMode="auto">
          <a:xfrm>
            <a:off x="1219200" y="41910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Internet</a:t>
            </a: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V="1">
            <a:off x="990600" y="4648200"/>
            <a:ext cx="457200" cy="609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4157663" y="3081338"/>
            <a:ext cx="1074333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Arial" charset="0"/>
              </a:rPr>
              <a:t>VMAC</a:t>
            </a:r>
          </a:p>
        </p:txBody>
      </p:sp>
      <p:sp>
        <p:nvSpPr>
          <p:cNvPr id="239626" name="Text Box 10"/>
          <p:cNvSpPr txBox="1">
            <a:spLocks noChangeArrowheads="1"/>
          </p:cNvSpPr>
          <p:nvPr/>
        </p:nvSpPr>
        <p:spPr bwMode="auto">
          <a:xfrm>
            <a:off x="5175250" y="2952750"/>
            <a:ext cx="1252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99"/>
                </a:solidFill>
                <a:latin typeface="Arial" charset="0"/>
              </a:rPr>
              <a:t>Linux</a:t>
            </a:r>
            <a:br>
              <a:rPr lang="en-US">
                <a:solidFill>
                  <a:srgbClr val="FF3399"/>
                </a:solidFill>
                <a:latin typeface="Arial" charset="0"/>
              </a:rPr>
            </a:br>
            <a:r>
              <a:rPr lang="en-US">
                <a:solidFill>
                  <a:srgbClr val="FF3399"/>
                </a:solidFill>
                <a:latin typeface="Arial" charset="0"/>
              </a:rPr>
              <a:t>Director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829550" y="3057525"/>
            <a:ext cx="1195388" cy="944563"/>
            <a:chOff x="3903" y="1843"/>
            <a:chExt cx="753" cy="595"/>
          </a:xfrm>
        </p:grpSpPr>
        <p:pic>
          <p:nvPicPr>
            <p:cNvPr id="239628" name="Picture 12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39629" name="Text Box 13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Server1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7391400" y="4022725"/>
            <a:ext cx="1195388" cy="944563"/>
            <a:chOff x="3903" y="1843"/>
            <a:chExt cx="753" cy="595"/>
          </a:xfrm>
        </p:grpSpPr>
        <p:pic>
          <p:nvPicPr>
            <p:cNvPr id="239631" name="Picture 15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39632" name="Text Box 16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Server2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577013" y="5208588"/>
            <a:ext cx="1195387" cy="944562"/>
            <a:chOff x="3903" y="1843"/>
            <a:chExt cx="753" cy="595"/>
          </a:xfrm>
        </p:grpSpPr>
        <p:pic>
          <p:nvPicPr>
            <p:cNvPr id="239634" name="Picture 18" descr="C:\conf\pdcat\tutorial\Serv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39635" name="Text Box 19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Server3</a:t>
              </a:r>
            </a:p>
          </p:txBody>
        </p:sp>
      </p:grpSp>
      <p:sp>
        <p:nvSpPr>
          <p:cNvPr id="239636" name="Text Box 20"/>
          <p:cNvSpPr txBox="1">
            <a:spLocks noChangeArrowheads="1"/>
          </p:cNvSpPr>
          <p:nvPr/>
        </p:nvSpPr>
        <p:spPr bwMode="auto">
          <a:xfrm>
            <a:off x="6762750" y="3429000"/>
            <a:ext cx="1263487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RMAC1</a:t>
            </a:r>
          </a:p>
        </p:txBody>
      </p:sp>
      <p:sp>
        <p:nvSpPr>
          <p:cNvPr id="239637" name="Text Box 21"/>
          <p:cNvSpPr txBox="1">
            <a:spLocks noChangeArrowheads="1"/>
          </p:cNvSpPr>
          <p:nvPr/>
        </p:nvSpPr>
        <p:spPr bwMode="auto">
          <a:xfrm>
            <a:off x="6573838" y="4000500"/>
            <a:ext cx="1263487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RMAC2</a:t>
            </a:r>
          </a:p>
        </p:txBody>
      </p:sp>
      <p:sp>
        <p:nvSpPr>
          <p:cNvPr id="239638" name="Text Box 22"/>
          <p:cNvSpPr txBox="1">
            <a:spLocks noChangeArrowheads="1"/>
          </p:cNvSpPr>
          <p:nvPr/>
        </p:nvSpPr>
        <p:spPr bwMode="auto">
          <a:xfrm>
            <a:off x="6129338" y="4876800"/>
            <a:ext cx="1263487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8F81F"/>
                </a:solidFill>
                <a:latin typeface="Arial" charset="0"/>
              </a:rPr>
              <a:t>RMAC3</a:t>
            </a:r>
          </a:p>
        </p:txBody>
      </p:sp>
      <p:pic>
        <p:nvPicPr>
          <p:cNvPr id="239639" name="Picture 23" descr="C:\conf\pdcat\tutorial\hpswitchVerticl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3971925"/>
            <a:ext cx="790575" cy="1243013"/>
          </a:xfrm>
          <a:prstGeom prst="rect">
            <a:avLst/>
          </a:prstGeom>
          <a:noFill/>
        </p:spPr>
      </p:pic>
      <p:sp>
        <p:nvSpPr>
          <p:cNvPr id="239640" name="Text Box 24"/>
          <p:cNvSpPr txBox="1">
            <a:spLocks noChangeArrowheads="1"/>
          </p:cNvSpPr>
          <p:nvPr/>
        </p:nvSpPr>
        <p:spPr bwMode="auto">
          <a:xfrm>
            <a:off x="304800" y="3581400"/>
            <a:ext cx="153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1. request</a:t>
            </a:r>
          </a:p>
        </p:txBody>
      </p:sp>
      <p:sp>
        <p:nvSpPr>
          <p:cNvPr id="239641" name="Line 25"/>
          <p:cNvSpPr>
            <a:spLocks noChangeShapeType="1"/>
          </p:cNvSpPr>
          <p:nvPr/>
        </p:nvSpPr>
        <p:spPr bwMode="auto">
          <a:xfrm flipH="1">
            <a:off x="4071938" y="3616325"/>
            <a:ext cx="4043362" cy="8318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42" name="Line 26"/>
          <p:cNvSpPr>
            <a:spLocks noChangeShapeType="1"/>
          </p:cNvSpPr>
          <p:nvPr/>
        </p:nvSpPr>
        <p:spPr bwMode="auto">
          <a:xfrm flipH="1">
            <a:off x="4062413" y="4529138"/>
            <a:ext cx="355758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43" name="Line 27"/>
          <p:cNvSpPr>
            <a:spLocks noChangeShapeType="1"/>
          </p:cNvSpPr>
          <p:nvPr/>
        </p:nvSpPr>
        <p:spPr bwMode="auto">
          <a:xfrm flipH="1" flipV="1">
            <a:off x="4075113" y="4899025"/>
            <a:ext cx="2820987" cy="5715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44" name="Freeform 28"/>
          <p:cNvSpPr>
            <a:spLocks/>
          </p:cNvSpPr>
          <p:nvPr/>
        </p:nvSpPr>
        <p:spPr bwMode="auto">
          <a:xfrm>
            <a:off x="538163" y="3305175"/>
            <a:ext cx="4719637" cy="1952625"/>
          </a:xfrm>
          <a:custGeom>
            <a:avLst/>
            <a:gdLst/>
            <a:ahLst/>
            <a:cxnLst>
              <a:cxn ang="0">
                <a:pos x="93" y="1230"/>
              </a:cxn>
              <a:cxn ang="0">
                <a:pos x="322" y="439"/>
              </a:cxn>
              <a:cxn ang="0">
                <a:pos x="2025" y="618"/>
              </a:cxn>
              <a:cxn ang="0">
                <a:pos x="2973" y="0"/>
              </a:cxn>
            </a:cxnLst>
            <a:rect l="0" t="0" r="r" b="b"/>
            <a:pathLst>
              <a:path w="2973" h="1230">
                <a:moveTo>
                  <a:pt x="93" y="1230"/>
                </a:moveTo>
                <a:cubicBezTo>
                  <a:pt x="131" y="1098"/>
                  <a:pt x="0" y="541"/>
                  <a:pt x="322" y="439"/>
                </a:cubicBezTo>
                <a:cubicBezTo>
                  <a:pt x="644" y="337"/>
                  <a:pt x="1583" y="691"/>
                  <a:pt x="2025" y="618"/>
                </a:cubicBezTo>
                <a:cubicBezTo>
                  <a:pt x="2467" y="545"/>
                  <a:pt x="2775" y="129"/>
                  <a:pt x="2973" y="0"/>
                </a:cubicBezTo>
              </a:path>
            </a:pathLst>
          </a:custGeom>
          <a:noFill/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45" name="Text Box 29"/>
          <p:cNvSpPr txBox="1">
            <a:spLocks noChangeArrowheads="1"/>
          </p:cNvSpPr>
          <p:nvPr/>
        </p:nvSpPr>
        <p:spPr bwMode="auto">
          <a:xfrm>
            <a:off x="6223000" y="2228850"/>
            <a:ext cx="2201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Arial" charset="0"/>
              </a:rPr>
              <a:t>2. Scheduling/</a:t>
            </a:r>
            <a:br>
              <a:rPr lang="en-US" dirty="0">
                <a:solidFill>
                  <a:srgbClr val="FFFF00"/>
                </a:solidFill>
                <a:latin typeface="Arial" charset="0"/>
              </a:rPr>
            </a:br>
            <a:r>
              <a:rPr lang="en-US" dirty="0">
                <a:solidFill>
                  <a:srgbClr val="FFFF00"/>
                </a:solidFill>
                <a:latin typeface="Arial" charset="0"/>
              </a:rPr>
              <a:t>Rewrite packet</a:t>
            </a:r>
          </a:p>
        </p:txBody>
      </p:sp>
      <p:sp>
        <p:nvSpPr>
          <p:cNvPr id="239646" name="Text Box 30"/>
          <p:cNvSpPr txBox="1">
            <a:spLocks noChangeArrowheads="1"/>
          </p:cNvSpPr>
          <p:nvPr/>
        </p:nvSpPr>
        <p:spPr bwMode="auto">
          <a:xfrm>
            <a:off x="982663" y="4953000"/>
            <a:ext cx="697627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4E4FC"/>
                </a:solidFill>
                <a:latin typeface="Arial" charset="0"/>
              </a:rPr>
              <a:t>CIP</a:t>
            </a:r>
          </a:p>
        </p:txBody>
      </p:sp>
      <p:sp>
        <p:nvSpPr>
          <p:cNvPr id="239647" name="Text Box 31"/>
          <p:cNvSpPr txBox="1">
            <a:spLocks noChangeArrowheads="1"/>
          </p:cNvSpPr>
          <p:nvPr/>
        </p:nvSpPr>
        <p:spPr bwMode="auto">
          <a:xfrm>
            <a:off x="7372350" y="5067300"/>
            <a:ext cx="1624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3. Process</a:t>
            </a:r>
          </a:p>
          <a:p>
            <a:r>
              <a:rPr lang="en-US">
                <a:solidFill>
                  <a:srgbClr val="FFFF00"/>
                </a:solidFill>
                <a:latin typeface="Arial" charset="0"/>
              </a:rPr>
              <a:t>Request</a:t>
            </a:r>
          </a:p>
        </p:txBody>
      </p:sp>
      <p:sp>
        <p:nvSpPr>
          <p:cNvPr id="239648" name="Text Box 32"/>
          <p:cNvSpPr txBox="1">
            <a:spLocks noChangeArrowheads="1"/>
          </p:cNvSpPr>
          <p:nvPr/>
        </p:nvSpPr>
        <p:spPr bwMode="auto">
          <a:xfrm>
            <a:off x="228600" y="5791200"/>
            <a:ext cx="2371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4. Receive reply</a:t>
            </a:r>
          </a:p>
        </p:txBody>
      </p:sp>
      <p:sp>
        <p:nvSpPr>
          <p:cNvPr id="239649" name="Text Box 33"/>
          <p:cNvSpPr txBox="1">
            <a:spLocks noChangeArrowheads="1"/>
          </p:cNvSpPr>
          <p:nvPr/>
        </p:nvSpPr>
        <p:spPr bwMode="auto">
          <a:xfrm>
            <a:off x="1219200" y="5410200"/>
            <a:ext cx="1143000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4E4FC"/>
                </a:solidFill>
                <a:latin typeface="Arial" charset="0"/>
              </a:rPr>
              <a:t>Client</a:t>
            </a:r>
          </a:p>
        </p:txBody>
      </p:sp>
      <p:sp>
        <p:nvSpPr>
          <p:cNvPr id="239650" name="Text Box 34"/>
          <p:cNvSpPr txBox="1">
            <a:spLocks noChangeArrowheads="1"/>
          </p:cNvSpPr>
          <p:nvPr/>
        </p:nvSpPr>
        <p:spPr bwMode="auto">
          <a:xfrm>
            <a:off x="3457575" y="504825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CC"/>
                </a:solidFill>
                <a:latin typeface="Arial" charset="0"/>
              </a:rPr>
              <a:t>Switch</a:t>
            </a: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1125538" y="4572000"/>
            <a:ext cx="1311275" cy="466725"/>
            <a:chOff x="336" y="1968"/>
            <a:chExt cx="826" cy="294"/>
          </a:xfrm>
        </p:grpSpPr>
        <p:sp>
          <p:nvSpPr>
            <p:cNvPr id="239652" name="Text Box 36"/>
            <p:cNvSpPr txBox="1">
              <a:spLocks noChangeArrowheads="1"/>
            </p:cNvSpPr>
            <p:nvPr/>
          </p:nvSpPr>
          <p:spPr bwMode="auto">
            <a:xfrm>
              <a:off x="336" y="1968"/>
              <a:ext cx="826" cy="29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VIP 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CIP</a:t>
              </a:r>
            </a:p>
          </p:txBody>
        </p:sp>
        <p:sp>
          <p:nvSpPr>
            <p:cNvPr id="239653" name="Line 37"/>
            <p:cNvSpPr>
              <a:spLocks noChangeShapeType="1"/>
            </p:cNvSpPr>
            <p:nvPr/>
          </p:nvSpPr>
          <p:spPr bwMode="auto">
            <a:xfrm>
              <a:off x="768" y="1977"/>
              <a:ext cx="0" cy="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2384425" y="3473450"/>
            <a:ext cx="2286000" cy="349250"/>
            <a:chOff x="336" y="1968"/>
            <a:chExt cx="1440" cy="220"/>
          </a:xfrm>
        </p:grpSpPr>
        <p:sp>
          <p:nvSpPr>
            <p:cNvPr id="239655" name="Text Box 39"/>
            <p:cNvSpPr txBox="1">
              <a:spLocks noChangeArrowheads="1"/>
            </p:cNvSpPr>
            <p:nvPr/>
          </p:nvSpPr>
          <p:spPr bwMode="auto">
            <a:xfrm>
              <a:off x="336" y="1968"/>
              <a:ext cx="1440" cy="19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dirty="0">
                  <a:solidFill>
                    <a:schemeClr val="bg2">
                      <a:lumMod val="85000"/>
                      <a:lumOff val="15000"/>
                    </a:schemeClr>
                  </a:solidFill>
                  <a:latin typeface="Arial" charset="0"/>
                </a:rPr>
                <a:t>GMAC VMAC</a:t>
              </a:r>
            </a:p>
          </p:txBody>
        </p:sp>
        <p:sp>
          <p:nvSpPr>
            <p:cNvPr id="239656" name="Line 40"/>
            <p:cNvSpPr>
              <a:spLocks noChangeShapeType="1"/>
            </p:cNvSpPr>
            <p:nvPr/>
          </p:nvSpPr>
          <p:spPr bwMode="auto">
            <a:xfrm>
              <a:off x="1200" y="1968"/>
              <a:ext cx="0" cy="2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3724275" y="3470275"/>
            <a:ext cx="946150" cy="349250"/>
            <a:chOff x="432" y="2064"/>
            <a:chExt cx="596" cy="220"/>
          </a:xfrm>
        </p:grpSpPr>
        <p:sp>
          <p:nvSpPr>
            <p:cNvPr id="239658" name="Text Box 42"/>
            <p:cNvSpPr txBox="1">
              <a:spLocks noChangeArrowheads="1"/>
            </p:cNvSpPr>
            <p:nvPr/>
          </p:nvSpPr>
          <p:spPr bwMode="auto">
            <a:xfrm>
              <a:off x="432" y="2064"/>
              <a:ext cx="596" cy="21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CIP </a:t>
              </a:r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VIP</a:t>
              </a:r>
            </a:p>
          </p:txBody>
        </p:sp>
        <p:sp>
          <p:nvSpPr>
            <p:cNvPr id="239659" name="Line 43"/>
            <p:cNvSpPr>
              <a:spLocks noChangeShapeType="1"/>
            </p:cNvSpPr>
            <p:nvPr/>
          </p:nvSpPr>
          <p:spPr bwMode="auto">
            <a:xfrm>
              <a:off x="730" y="2064"/>
              <a:ext cx="0" cy="2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9660" name="Line 44"/>
          <p:cNvSpPr>
            <a:spLocks noChangeShapeType="1"/>
          </p:cNvSpPr>
          <p:nvPr/>
        </p:nvSpPr>
        <p:spPr bwMode="auto">
          <a:xfrm>
            <a:off x="3111500" y="3478213"/>
            <a:ext cx="0" cy="33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61" name="Line 45"/>
          <p:cNvSpPr>
            <a:spLocks noChangeShapeType="1"/>
          </p:cNvSpPr>
          <p:nvPr/>
        </p:nvSpPr>
        <p:spPr bwMode="auto">
          <a:xfrm flipH="1">
            <a:off x="4024313" y="3454400"/>
            <a:ext cx="1157287" cy="9080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4356100" y="4568825"/>
            <a:ext cx="2533650" cy="349250"/>
            <a:chOff x="336" y="1968"/>
            <a:chExt cx="1440" cy="220"/>
          </a:xfrm>
        </p:grpSpPr>
        <p:sp>
          <p:nvSpPr>
            <p:cNvPr id="239663" name="Text Box 47"/>
            <p:cNvSpPr txBox="1">
              <a:spLocks noChangeArrowheads="1"/>
            </p:cNvSpPr>
            <p:nvPr/>
          </p:nvSpPr>
          <p:spPr bwMode="auto">
            <a:xfrm>
              <a:off x="336" y="1968"/>
              <a:ext cx="1440" cy="19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dirty="0">
                  <a:solidFill>
                    <a:schemeClr val="bg2">
                      <a:lumMod val="85000"/>
                      <a:lumOff val="15000"/>
                    </a:schemeClr>
                  </a:solidFill>
                  <a:latin typeface="Arial" charset="0"/>
                </a:rPr>
                <a:t>VMAC RMAC3</a:t>
              </a:r>
            </a:p>
          </p:txBody>
        </p:sp>
        <p:sp>
          <p:nvSpPr>
            <p:cNvPr id="239664" name="Line 48"/>
            <p:cNvSpPr>
              <a:spLocks noChangeShapeType="1"/>
            </p:cNvSpPr>
            <p:nvPr/>
          </p:nvSpPr>
          <p:spPr bwMode="auto">
            <a:xfrm>
              <a:off x="1200" y="1968"/>
              <a:ext cx="0" cy="2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5840413" y="4565650"/>
            <a:ext cx="1049337" cy="349250"/>
            <a:chOff x="432" y="2064"/>
            <a:chExt cx="596" cy="220"/>
          </a:xfrm>
        </p:grpSpPr>
        <p:sp>
          <p:nvSpPr>
            <p:cNvPr id="239666" name="Text Box 50"/>
            <p:cNvSpPr txBox="1">
              <a:spLocks noChangeArrowheads="1"/>
            </p:cNvSpPr>
            <p:nvPr/>
          </p:nvSpPr>
          <p:spPr bwMode="auto">
            <a:xfrm>
              <a:off x="432" y="2064"/>
              <a:ext cx="596" cy="21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CIP </a:t>
              </a:r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VIP</a:t>
              </a:r>
            </a:p>
          </p:txBody>
        </p:sp>
        <p:sp>
          <p:nvSpPr>
            <p:cNvPr id="239667" name="Line 51"/>
            <p:cNvSpPr>
              <a:spLocks noChangeShapeType="1"/>
            </p:cNvSpPr>
            <p:nvPr/>
          </p:nvSpPr>
          <p:spPr bwMode="auto">
            <a:xfrm>
              <a:off x="730" y="2064"/>
              <a:ext cx="0" cy="2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9668" name="Line 52"/>
          <p:cNvSpPr>
            <a:spLocks noChangeShapeType="1"/>
          </p:cNvSpPr>
          <p:nvPr/>
        </p:nvSpPr>
        <p:spPr bwMode="auto">
          <a:xfrm>
            <a:off x="5078413" y="4573588"/>
            <a:ext cx="0" cy="33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" name="Group 53"/>
          <p:cNvGrpSpPr>
            <a:grpSpLocks/>
          </p:cNvGrpSpPr>
          <p:nvPr/>
        </p:nvGrpSpPr>
        <p:grpSpPr bwMode="auto">
          <a:xfrm>
            <a:off x="4165600" y="5588000"/>
            <a:ext cx="2533650" cy="349250"/>
            <a:chOff x="336" y="1968"/>
            <a:chExt cx="1440" cy="220"/>
          </a:xfrm>
        </p:grpSpPr>
        <p:sp>
          <p:nvSpPr>
            <p:cNvPr id="239670" name="Text Box 54"/>
            <p:cNvSpPr txBox="1">
              <a:spLocks noChangeArrowheads="1"/>
            </p:cNvSpPr>
            <p:nvPr/>
          </p:nvSpPr>
          <p:spPr bwMode="auto">
            <a:xfrm>
              <a:off x="336" y="1968"/>
              <a:ext cx="1440" cy="19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600" dirty="0">
                  <a:solidFill>
                    <a:schemeClr val="bg2">
                      <a:lumMod val="85000"/>
                      <a:lumOff val="15000"/>
                    </a:schemeClr>
                  </a:solidFill>
                  <a:latin typeface="Arial" charset="0"/>
                </a:rPr>
                <a:t>RMAC3 GMAC</a:t>
              </a:r>
            </a:p>
          </p:txBody>
        </p:sp>
        <p:sp>
          <p:nvSpPr>
            <p:cNvPr id="239671" name="Line 55"/>
            <p:cNvSpPr>
              <a:spLocks noChangeShapeType="1"/>
            </p:cNvSpPr>
            <p:nvPr/>
          </p:nvSpPr>
          <p:spPr bwMode="auto">
            <a:xfrm>
              <a:off x="1200" y="1968"/>
              <a:ext cx="0" cy="2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56"/>
          <p:cNvGrpSpPr>
            <a:grpSpLocks/>
          </p:cNvGrpSpPr>
          <p:nvPr/>
        </p:nvGrpSpPr>
        <p:grpSpPr bwMode="auto">
          <a:xfrm>
            <a:off x="5649913" y="5584825"/>
            <a:ext cx="1049337" cy="349250"/>
            <a:chOff x="432" y="2064"/>
            <a:chExt cx="596" cy="220"/>
          </a:xfrm>
        </p:grpSpPr>
        <p:sp>
          <p:nvSpPr>
            <p:cNvPr id="239673" name="Text Box 57"/>
            <p:cNvSpPr txBox="1">
              <a:spLocks noChangeArrowheads="1"/>
            </p:cNvSpPr>
            <p:nvPr/>
          </p:nvSpPr>
          <p:spPr bwMode="auto">
            <a:xfrm>
              <a:off x="432" y="2064"/>
              <a:ext cx="596" cy="21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VIP </a:t>
              </a:r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CIP</a:t>
              </a:r>
            </a:p>
          </p:txBody>
        </p:sp>
        <p:sp>
          <p:nvSpPr>
            <p:cNvPr id="239674" name="Line 58"/>
            <p:cNvSpPr>
              <a:spLocks noChangeShapeType="1"/>
            </p:cNvSpPr>
            <p:nvPr/>
          </p:nvSpPr>
          <p:spPr bwMode="auto">
            <a:xfrm>
              <a:off x="730" y="2064"/>
              <a:ext cx="0" cy="2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9675" name="Line 59"/>
          <p:cNvSpPr>
            <a:spLocks noChangeShapeType="1"/>
          </p:cNvSpPr>
          <p:nvPr/>
        </p:nvSpPr>
        <p:spPr bwMode="auto">
          <a:xfrm>
            <a:off x="5006975" y="5592763"/>
            <a:ext cx="0" cy="33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76" name="Freeform 60"/>
          <p:cNvSpPr>
            <a:spLocks/>
          </p:cNvSpPr>
          <p:nvPr/>
        </p:nvSpPr>
        <p:spPr bwMode="auto">
          <a:xfrm>
            <a:off x="1076325" y="4975225"/>
            <a:ext cx="5819775" cy="625475"/>
          </a:xfrm>
          <a:custGeom>
            <a:avLst/>
            <a:gdLst/>
            <a:ahLst/>
            <a:cxnLst>
              <a:cxn ang="0">
                <a:pos x="3666" y="394"/>
              </a:cxn>
              <a:cxn ang="0">
                <a:pos x="1800" y="22"/>
              </a:cxn>
              <a:cxn ang="0">
                <a:pos x="0" y="262"/>
              </a:cxn>
            </a:cxnLst>
            <a:rect l="0" t="0" r="r" b="b"/>
            <a:pathLst>
              <a:path w="3666" h="394">
                <a:moveTo>
                  <a:pt x="3666" y="394"/>
                </a:moveTo>
                <a:cubicBezTo>
                  <a:pt x="3038" y="219"/>
                  <a:pt x="2411" y="44"/>
                  <a:pt x="1800" y="22"/>
                </a:cubicBezTo>
                <a:cubicBezTo>
                  <a:pt x="1189" y="0"/>
                  <a:pt x="594" y="131"/>
                  <a:pt x="0" y="262"/>
                </a:cubicBez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77" name="Text Box 61"/>
          <p:cNvSpPr txBox="1">
            <a:spLocks noChangeArrowheads="1"/>
          </p:cNvSpPr>
          <p:nvPr/>
        </p:nvSpPr>
        <p:spPr bwMode="auto">
          <a:xfrm>
            <a:off x="2393950" y="6027738"/>
            <a:ext cx="334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00"/>
                </a:solidFill>
                <a:latin typeface="Arial" charset="0"/>
              </a:rPr>
              <a:t>GMAC: Gateway MAC address</a:t>
            </a:r>
          </a:p>
        </p:txBody>
      </p:sp>
      <p:sp>
        <p:nvSpPr>
          <p:cNvPr id="239678" name="Line 62"/>
          <p:cNvSpPr>
            <a:spLocks noChangeShapeType="1"/>
          </p:cNvSpPr>
          <p:nvPr/>
        </p:nvSpPr>
        <p:spPr bwMode="auto">
          <a:xfrm flipH="1" flipV="1">
            <a:off x="2436813" y="4495800"/>
            <a:ext cx="118268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79" name="Freeform 63"/>
          <p:cNvSpPr>
            <a:spLocks/>
          </p:cNvSpPr>
          <p:nvPr/>
        </p:nvSpPr>
        <p:spPr bwMode="auto">
          <a:xfrm>
            <a:off x="3560763" y="3514725"/>
            <a:ext cx="3354387" cy="1762125"/>
          </a:xfrm>
          <a:custGeom>
            <a:avLst/>
            <a:gdLst/>
            <a:ahLst/>
            <a:cxnLst>
              <a:cxn ang="0">
                <a:pos x="1081" y="0"/>
              </a:cxn>
              <a:cxn ang="0">
                <a:pos x="271" y="588"/>
              </a:cxn>
              <a:cxn ang="0">
                <a:pos x="307" y="822"/>
              </a:cxn>
              <a:cxn ang="0">
                <a:pos x="2113" y="1110"/>
              </a:cxn>
            </a:cxnLst>
            <a:rect l="0" t="0" r="r" b="b"/>
            <a:pathLst>
              <a:path w="2113" h="1110">
                <a:moveTo>
                  <a:pt x="1081" y="0"/>
                </a:moveTo>
                <a:cubicBezTo>
                  <a:pt x="740" y="225"/>
                  <a:pt x="400" y="451"/>
                  <a:pt x="271" y="588"/>
                </a:cubicBezTo>
                <a:cubicBezTo>
                  <a:pt x="142" y="725"/>
                  <a:pt x="0" y="735"/>
                  <a:pt x="307" y="822"/>
                </a:cubicBezTo>
                <a:cubicBezTo>
                  <a:pt x="614" y="909"/>
                  <a:pt x="1363" y="1009"/>
                  <a:pt x="2113" y="1110"/>
                </a:cubicBezTo>
              </a:path>
            </a:pathLst>
          </a:custGeom>
          <a:noFill/>
          <a:ln w="38100" cap="flat" cmpd="sng">
            <a:solidFill>
              <a:srgbClr val="CC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58A-8E13-48FD-9B13-0E3A293FDEC4}" type="datetime1">
              <a:rPr lang="en-US" smtClean="0">
                <a:solidFill>
                  <a:schemeClr val="tx1"/>
                </a:solidFill>
                <a:latin typeface="Times New Roman" pitchFamily="18" charset="0"/>
              </a:rPr>
              <a:t>2/16/2009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  <a:latin typeface="Arial" charset="0"/>
              </a:rPr>
              <a:t>Server Cluster &amp; LVS</a:t>
            </a:r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266700"/>
            <a:ext cx="7772400" cy="1143000"/>
          </a:xfrm>
        </p:spPr>
        <p:txBody>
          <a:bodyPr/>
          <a:lstStyle/>
          <a:p>
            <a:r>
              <a:rPr lang="en-US"/>
              <a:t>LVS-DR Setup Commands 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335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/>
              <a:t>#The load balancer (LinuxDirector), kernel 2.2.14 or later</a:t>
            </a:r>
            <a:r>
              <a:rPr lang="en-US" sz="2000">
                <a:latin typeface="Arial Unicode MS" pitchFamily="34" charset="-128"/>
              </a:rPr>
              <a:t/>
            </a:r>
            <a:br>
              <a:rPr lang="en-US" sz="2000">
                <a:latin typeface="Arial Unicode MS" pitchFamily="34" charset="-128"/>
              </a:rPr>
            </a:br>
            <a:r>
              <a:rPr lang="en-US" sz="2000">
                <a:solidFill>
                  <a:srgbClr val="FFFF00"/>
                </a:solidFill>
                <a:latin typeface="Arial Unicode MS" pitchFamily="34" charset="-128"/>
              </a:rPr>
              <a:t>echo 1 &gt; /proc/sys/net/ipv4/ip_forward </a:t>
            </a:r>
            <a:br>
              <a:rPr lang="en-US" sz="2000">
                <a:solidFill>
                  <a:srgbClr val="FFFF00"/>
                </a:solidFill>
                <a:latin typeface="Arial Unicode MS" pitchFamily="34" charset="-128"/>
              </a:rPr>
            </a:br>
            <a:r>
              <a:rPr lang="en-US" sz="2000">
                <a:solidFill>
                  <a:srgbClr val="FFFF00"/>
                </a:solidFill>
                <a:latin typeface="Arial Unicode MS" pitchFamily="34" charset="-128"/>
              </a:rPr>
              <a:t>ipvsadm -A -t 172.26.20.110:23 -s wlc </a:t>
            </a:r>
            <a:br>
              <a:rPr lang="en-US" sz="2000">
                <a:solidFill>
                  <a:srgbClr val="FFFF00"/>
                </a:solidFill>
                <a:latin typeface="Arial Unicode MS" pitchFamily="34" charset="-128"/>
              </a:rPr>
            </a:br>
            <a:r>
              <a:rPr lang="en-US" sz="2000">
                <a:solidFill>
                  <a:srgbClr val="FFFF00"/>
                </a:solidFill>
                <a:latin typeface="Arial Unicode MS" pitchFamily="34" charset="-128"/>
              </a:rPr>
              <a:t>ipvsadm -a -t 172.26.20.110:23 -r 172.26.20.112 –g</a:t>
            </a:r>
          </a:p>
          <a:p>
            <a:pPr>
              <a:buFontTx/>
              <a:buNone/>
            </a:pPr>
            <a:r>
              <a:rPr lang="en-US" sz="2000">
                <a:latin typeface="Arial Unicode MS" pitchFamily="34" charset="-128"/>
              </a:rPr>
              <a:t>#</a:t>
            </a:r>
            <a:r>
              <a:rPr lang="en-US" sz="2000"/>
              <a:t>The real server 1, 172.26.20.112, kernel 2.2.14  or later</a:t>
            </a:r>
          </a:p>
          <a:p>
            <a:pPr>
              <a:buFontTx/>
              <a:buNone/>
            </a:pPr>
            <a:r>
              <a:rPr lang="en-US" sz="2000">
                <a:latin typeface="Arial Unicode MS" pitchFamily="34" charset="-128"/>
              </a:rPr>
              <a:t>	</a:t>
            </a:r>
            <a:r>
              <a:rPr lang="en-US" sz="2000">
                <a:solidFill>
                  <a:srgbClr val="FFFF00"/>
                </a:solidFill>
                <a:latin typeface="Arial Unicode MS" pitchFamily="34" charset="-128"/>
              </a:rPr>
              <a:t>echo 1 &gt; /proc/sys/net/ipv4/ip_forward </a:t>
            </a:r>
            <a:br>
              <a:rPr lang="en-US" sz="2000">
                <a:solidFill>
                  <a:srgbClr val="FFFF00"/>
                </a:solidFill>
                <a:latin typeface="Arial Unicode MS" pitchFamily="34" charset="-128"/>
              </a:rPr>
            </a:br>
            <a:r>
              <a:rPr lang="en-US" sz="2000">
                <a:solidFill>
                  <a:srgbClr val="FFFF00"/>
                </a:solidFill>
                <a:latin typeface="Arial Unicode MS" pitchFamily="34" charset="-128"/>
              </a:rPr>
              <a:t>ifconfig lo:0 172.26.20.110 netmask 255.255.255.255 	</a:t>
            </a:r>
            <a:br>
              <a:rPr lang="en-US" sz="2000">
                <a:solidFill>
                  <a:srgbClr val="FFFF00"/>
                </a:solidFill>
                <a:latin typeface="Arial Unicode MS" pitchFamily="34" charset="-128"/>
              </a:rPr>
            </a:br>
            <a:r>
              <a:rPr lang="en-US" sz="2000">
                <a:solidFill>
                  <a:srgbClr val="FFFF00"/>
                </a:solidFill>
                <a:latin typeface="Arial Unicode MS" pitchFamily="34" charset="-128"/>
              </a:rPr>
              <a:t>	broadcast 172.26.20.110 up </a:t>
            </a:r>
            <a:br>
              <a:rPr lang="en-US" sz="2000">
                <a:solidFill>
                  <a:srgbClr val="FFFF00"/>
                </a:solidFill>
                <a:latin typeface="Arial Unicode MS" pitchFamily="34" charset="-128"/>
              </a:rPr>
            </a:br>
            <a:r>
              <a:rPr lang="en-US" sz="2000">
                <a:solidFill>
                  <a:srgbClr val="FFFF00"/>
                </a:solidFill>
                <a:latin typeface="Arial Unicode MS" pitchFamily="34" charset="-128"/>
              </a:rPr>
              <a:t>route add -host 172.26.20.110 dev lo:0 </a:t>
            </a:r>
            <a:br>
              <a:rPr lang="en-US" sz="2000">
                <a:solidFill>
                  <a:srgbClr val="FFFF00"/>
                </a:solidFill>
                <a:latin typeface="Arial Unicode MS" pitchFamily="34" charset="-128"/>
              </a:rPr>
            </a:br>
            <a:r>
              <a:rPr lang="en-US" sz="2000">
                <a:solidFill>
                  <a:srgbClr val="FFFF00"/>
                </a:solidFill>
                <a:latin typeface="Arial Unicode MS" pitchFamily="34" charset="-128"/>
              </a:rPr>
              <a:t>echo 1 &gt; /proc/sys/net/ipv4/conf/all/hidden </a:t>
            </a:r>
            <a:br>
              <a:rPr lang="en-US" sz="2000">
                <a:solidFill>
                  <a:srgbClr val="FFFF00"/>
                </a:solidFill>
                <a:latin typeface="Arial Unicode MS" pitchFamily="34" charset="-128"/>
              </a:rPr>
            </a:br>
            <a:r>
              <a:rPr lang="en-US" sz="2000">
                <a:solidFill>
                  <a:srgbClr val="FFFF00"/>
                </a:solidFill>
                <a:latin typeface="Arial Unicode MS" pitchFamily="34" charset="-128"/>
              </a:rPr>
              <a:t>echo 1 &gt; /proc/sys/net/ipv4/conf/lo/hidden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57E6-30A5-46B1-A044-B0978F22C2B6}" type="datetime1">
              <a:rPr lang="en-US" smtClean="0">
                <a:solidFill>
                  <a:schemeClr val="tx1"/>
                </a:solidFill>
                <a:latin typeface="Times New Roman" pitchFamily="18" charset="0"/>
              </a:rPr>
              <a:t>2/16/2009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  <a:latin typeface="Arial" charset="0"/>
              </a:rPr>
              <a:t>Server Cluster &amp; LVS</a:t>
            </a:r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228600"/>
            <a:ext cx="7772400" cy="646331"/>
          </a:xfrm>
        </p:spPr>
        <p:txBody>
          <a:bodyPr/>
          <a:lstStyle/>
          <a:p>
            <a:r>
              <a:rPr lang="en-US" sz="4000" dirty="0"/>
              <a:t>Persistence Handling in LVS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Sticky connections Examples: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FTP control (port21), data (port20)</a:t>
            </a:r>
            <a:r>
              <a:rPr lang="en-US"/>
              <a:t/>
            </a:r>
            <a:br>
              <a:rPr lang="en-US"/>
            </a:br>
            <a:r>
              <a:rPr lang="en-US" sz="1600" b="1">
                <a:solidFill>
                  <a:srgbClr val="33CC33"/>
                </a:solidFill>
              </a:rPr>
              <a:t>For passive FTP, the server tells the clients the port that it listens to, the client initiates the data connection connecting to that port. </a:t>
            </a:r>
            <a:br>
              <a:rPr lang="en-US" sz="1600" b="1">
                <a:solidFill>
                  <a:srgbClr val="33CC33"/>
                </a:solidFill>
              </a:rPr>
            </a:br>
            <a:r>
              <a:rPr lang="en-US" sz="1600" b="1">
                <a:solidFill>
                  <a:srgbClr val="33CC33"/>
                </a:solidFill>
              </a:rPr>
              <a:t>For the LVS/TUN and the LVS/DR, LinuxDirector is only on the client-to-server half connection, so it is imposssible for LinuxDirector to get the port from the packet that goes to the client directly.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SSL Session: port 443 for secure Web servers and port 465 for secure mail server,</a:t>
            </a:r>
            <a:r>
              <a:rPr lang="en-US" sz="1800">
                <a:solidFill>
                  <a:srgbClr val="33CC33"/>
                </a:solidFill>
              </a:rPr>
              <a:t> key for connection must be chosen/exchanged.</a:t>
            </a:r>
            <a:r>
              <a:rPr lang="en-US">
                <a:solidFill>
                  <a:schemeClr val="tx1"/>
                </a:solidFill>
              </a:rPr>
              <a:t> </a:t>
            </a:r>
            <a:endParaRPr lang="en-US" sz="1800">
              <a:solidFill>
                <a:srgbClr val="33CC33"/>
              </a:solidFill>
            </a:endParaRPr>
          </a:p>
          <a:p>
            <a:pPr>
              <a:lnSpc>
                <a:spcPct val="90000"/>
              </a:lnSpc>
            </a:pPr>
            <a:r>
              <a:rPr lang="en-US"/>
              <a:t>Persistent port solution:</a:t>
            </a:r>
          </a:p>
          <a:p>
            <a:pPr lvl="1">
              <a:lnSpc>
                <a:spcPct val="90000"/>
              </a:lnSpc>
            </a:pPr>
            <a:r>
              <a:rPr lang="en-US" sz="1600" b="1">
                <a:solidFill>
                  <a:srgbClr val="33CC33"/>
                </a:solidFill>
              </a:rPr>
              <a:t>First accesses the service, LinuxDirector create a template between the given client and the selected server, then create an entry for the connection in the hash table. </a:t>
            </a:r>
          </a:p>
          <a:p>
            <a:pPr lvl="1">
              <a:lnSpc>
                <a:spcPct val="90000"/>
              </a:lnSpc>
            </a:pPr>
            <a:r>
              <a:rPr lang="en-US" sz="1600" b="1">
                <a:solidFill>
                  <a:srgbClr val="33CC33"/>
                </a:solidFill>
              </a:rPr>
              <a:t>The template expires in a configurable time, and the template won't expire until all its connections expire. </a:t>
            </a:r>
          </a:p>
          <a:p>
            <a:pPr lvl="1">
              <a:lnSpc>
                <a:spcPct val="90000"/>
              </a:lnSpc>
            </a:pPr>
            <a:r>
              <a:rPr lang="en-US" sz="1600" b="1">
                <a:solidFill>
                  <a:srgbClr val="33CC33"/>
                </a:solidFill>
              </a:rPr>
              <a:t>The connections for any port from the client will send to the server before the template expires. </a:t>
            </a:r>
          </a:p>
          <a:p>
            <a:pPr lvl="1">
              <a:lnSpc>
                <a:spcPct val="90000"/>
              </a:lnSpc>
            </a:pPr>
            <a:r>
              <a:rPr lang="en-US" sz="1600" b="1">
                <a:solidFill>
                  <a:srgbClr val="33CC33"/>
                </a:solidFill>
              </a:rPr>
              <a:t>The timeout of persistent templates can be configured by users, and the default is 300 seconds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Available 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3313"/>
            <a:ext cx="8410575" cy="5410712"/>
          </a:xfrm>
        </p:spPr>
        <p:txBody>
          <a:bodyPr/>
          <a:lstStyle/>
          <a:p>
            <a:r>
              <a:rPr lang="en-US" sz="2400" dirty="0" smtClean="0"/>
              <a:t>Reduce the downtime of the cluster</a:t>
            </a:r>
          </a:p>
          <a:p>
            <a:r>
              <a:rPr lang="en-US" sz="2400" dirty="0" smtClean="0"/>
              <a:t>Metrics: e.g. three 9 reliability 99.9% (MTTF); No loss of connections/requests? (Lost </a:t>
            </a:r>
            <a:r>
              <a:rPr lang="en-US" sz="2400" smtClean="0"/>
              <a:t>of requests)</a:t>
            </a:r>
            <a:endParaRPr lang="en-US" sz="2400" dirty="0" smtClean="0"/>
          </a:p>
          <a:p>
            <a:r>
              <a:rPr lang="en-US" sz="2400" dirty="0" smtClean="0"/>
              <a:t>Typical solution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Redundant components; Fault-tolerant; </a:t>
            </a:r>
            <a:r>
              <a:rPr lang="en-US" sz="2400" dirty="0" smtClean="0"/>
              <a:t>Failover Protection. </a:t>
            </a:r>
            <a:endParaRPr lang="en-US" sz="2400" dirty="0" smtClean="0"/>
          </a:p>
          <a:p>
            <a:r>
              <a:rPr lang="en-US" sz="2400" dirty="0" smtClean="0"/>
              <a:t>Sources of failures in LVS cluster:</a:t>
            </a:r>
          </a:p>
          <a:p>
            <a:pPr lvl="1"/>
            <a:r>
              <a:rPr lang="en-US" dirty="0" smtClean="0"/>
              <a:t>Network Failures/</a:t>
            </a:r>
            <a:r>
              <a:rPr lang="en-US" dirty="0" err="1" smtClean="0"/>
              <a:t>DoS</a:t>
            </a:r>
            <a:r>
              <a:rPr lang="en-US" dirty="0" smtClean="0"/>
              <a:t> Attacks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Provide alternate/multiple paths</a:t>
            </a:r>
            <a:endParaRPr lang="en-US" dirty="0" smtClean="0"/>
          </a:p>
          <a:p>
            <a:pPr lvl="1"/>
            <a:r>
              <a:rPr lang="en-US" dirty="0" smtClean="0"/>
              <a:t>Director Failures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Use Master/Slave directors; heartbeat protocol monitoring; graceful takeover</a:t>
            </a:r>
            <a:endParaRPr lang="en-US" dirty="0" smtClean="0"/>
          </a:p>
          <a:p>
            <a:pPr lvl="1"/>
            <a:r>
              <a:rPr lang="en-US" dirty="0" smtClean="0"/>
              <a:t>Real Server Failure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Monitor  Server hardware/Server processes; reconfigure cluster/reroute requests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34A4-66EA-4F5F-8797-A2C106D0BE06}" type="datetime1">
              <a:rPr lang="en-US" smtClean="0"/>
              <a:t>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Server Cluster &amp; LVS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1335-C24A-42DB-8D40-796ADF4D4359}" type="datetime1">
              <a:rPr lang="en-US" smtClean="0">
                <a:solidFill>
                  <a:schemeClr val="tx1"/>
                </a:solidFill>
                <a:latin typeface="Times New Roman" pitchFamily="18" charset="0"/>
              </a:rPr>
              <a:t>2/16/2009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  <a:latin typeface="Arial" charset="0"/>
              </a:rPr>
              <a:t>Server Cluster &amp; LVS</a:t>
            </a:r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0025"/>
            <a:ext cx="8382000" cy="1200329"/>
          </a:xfrm>
        </p:spPr>
        <p:txBody>
          <a:bodyPr/>
          <a:lstStyle/>
          <a:p>
            <a:r>
              <a:rPr lang="en-US" sz="4000" dirty="0"/>
              <a:t>HA-LVS Configuration</a:t>
            </a:r>
            <a:br>
              <a:rPr lang="en-US" sz="4000" dirty="0"/>
            </a:br>
            <a:r>
              <a:rPr lang="en-US" sz="4000" dirty="0" smtClean="0"/>
              <a:t>HA: High </a:t>
            </a:r>
            <a:r>
              <a:rPr lang="en-US" sz="4000" dirty="0"/>
              <a:t>Available</a:t>
            </a: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047750" y="2266950"/>
            <a:ext cx="2209800" cy="1295400"/>
            <a:chOff x="168" y="2358"/>
            <a:chExt cx="1392" cy="816"/>
          </a:xfrm>
        </p:grpSpPr>
        <p:sp>
          <p:nvSpPr>
            <p:cNvPr id="223236" name="Freeform 4"/>
            <p:cNvSpPr>
              <a:spLocks/>
            </p:cNvSpPr>
            <p:nvPr/>
          </p:nvSpPr>
          <p:spPr bwMode="auto">
            <a:xfrm>
              <a:off x="168" y="2358"/>
              <a:ext cx="1392" cy="816"/>
            </a:xfrm>
            <a:custGeom>
              <a:avLst/>
              <a:gdLst/>
              <a:ahLst/>
              <a:cxnLst>
                <a:cxn ang="0">
                  <a:pos x="13" y="539"/>
                </a:cxn>
                <a:cxn ang="0">
                  <a:pos x="165" y="640"/>
                </a:cxn>
                <a:cxn ang="0">
                  <a:pos x="363" y="653"/>
                </a:cxn>
                <a:cxn ang="0">
                  <a:pos x="597" y="688"/>
                </a:cxn>
                <a:cxn ang="0">
                  <a:pos x="789" y="544"/>
                </a:cxn>
                <a:cxn ang="0">
                  <a:pos x="995" y="577"/>
                </a:cxn>
                <a:cxn ang="0">
                  <a:pos x="1184" y="454"/>
                </a:cxn>
                <a:cxn ang="0">
                  <a:pos x="1250" y="275"/>
                </a:cxn>
                <a:cxn ang="0">
                  <a:pos x="1108" y="162"/>
                </a:cxn>
                <a:cxn ang="0">
                  <a:pos x="976" y="58"/>
                </a:cxn>
                <a:cxn ang="0">
                  <a:pos x="844" y="1"/>
                </a:cxn>
                <a:cxn ang="0">
                  <a:pos x="702" y="67"/>
                </a:cxn>
                <a:cxn ang="0">
                  <a:pos x="570" y="190"/>
                </a:cxn>
                <a:cxn ang="0">
                  <a:pos x="357" y="160"/>
                </a:cxn>
                <a:cxn ang="0">
                  <a:pos x="221" y="332"/>
                </a:cxn>
                <a:cxn ang="0">
                  <a:pos x="89" y="369"/>
                </a:cxn>
                <a:cxn ang="0">
                  <a:pos x="13" y="539"/>
                </a:cxn>
              </a:cxnLst>
              <a:rect l="0" t="0" r="r" b="b"/>
              <a:pathLst>
                <a:path w="1263" h="706">
                  <a:moveTo>
                    <a:pt x="13" y="539"/>
                  </a:moveTo>
                  <a:cubicBezTo>
                    <a:pt x="26" y="584"/>
                    <a:pt x="107" y="621"/>
                    <a:pt x="165" y="640"/>
                  </a:cubicBezTo>
                  <a:cubicBezTo>
                    <a:pt x="223" y="659"/>
                    <a:pt x="291" y="645"/>
                    <a:pt x="363" y="653"/>
                  </a:cubicBezTo>
                  <a:cubicBezTo>
                    <a:pt x="435" y="661"/>
                    <a:pt x="526" y="706"/>
                    <a:pt x="597" y="688"/>
                  </a:cubicBezTo>
                  <a:cubicBezTo>
                    <a:pt x="668" y="670"/>
                    <a:pt x="723" y="562"/>
                    <a:pt x="789" y="544"/>
                  </a:cubicBezTo>
                  <a:cubicBezTo>
                    <a:pt x="855" y="526"/>
                    <a:pt x="929" y="592"/>
                    <a:pt x="995" y="577"/>
                  </a:cubicBezTo>
                  <a:cubicBezTo>
                    <a:pt x="1061" y="562"/>
                    <a:pt x="1142" y="504"/>
                    <a:pt x="1184" y="454"/>
                  </a:cubicBezTo>
                  <a:cubicBezTo>
                    <a:pt x="1226" y="404"/>
                    <a:pt x="1263" y="324"/>
                    <a:pt x="1250" y="275"/>
                  </a:cubicBezTo>
                  <a:cubicBezTo>
                    <a:pt x="1237" y="226"/>
                    <a:pt x="1154" y="198"/>
                    <a:pt x="1108" y="162"/>
                  </a:cubicBezTo>
                  <a:cubicBezTo>
                    <a:pt x="1062" y="126"/>
                    <a:pt x="1020" y="85"/>
                    <a:pt x="976" y="58"/>
                  </a:cubicBezTo>
                  <a:cubicBezTo>
                    <a:pt x="932" y="31"/>
                    <a:pt x="890" y="0"/>
                    <a:pt x="844" y="1"/>
                  </a:cubicBezTo>
                  <a:cubicBezTo>
                    <a:pt x="798" y="2"/>
                    <a:pt x="747" y="36"/>
                    <a:pt x="702" y="67"/>
                  </a:cubicBezTo>
                  <a:cubicBezTo>
                    <a:pt x="657" y="98"/>
                    <a:pt x="627" y="175"/>
                    <a:pt x="570" y="190"/>
                  </a:cubicBezTo>
                  <a:cubicBezTo>
                    <a:pt x="513" y="205"/>
                    <a:pt x="415" y="136"/>
                    <a:pt x="357" y="160"/>
                  </a:cubicBezTo>
                  <a:cubicBezTo>
                    <a:pt x="299" y="184"/>
                    <a:pt x="266" y="297"/>
                    <a:pt x="221" y="332"/>
                  </a:cubicBezTo>
                  <a:cubicBezTo>
                    <a:pt x="176" y="367"/>
                    <a:pt x="124" y="335"/>
                    <a:pt x="89" y="369"/>
                  </a:cubicBezTo>
                  <a:cubicBezTo>
                    <a:pt x="54" y="403"/>
                    <a:pt x="0" y="494"/>
                    <a:pt x="13" y="539"/>
                  </a:cubicBezTo>
                  <a:close/>
                </a:path>
              </a:pathLst>
            </a:custGeom>
            <a:solidFill>
              <a:srgbClr val="FFCCCC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3238" name="Text Box 6"/>
            <p:cNvSpPr txBox="1">
              <a:spLocks noChangeArrowheads="1"/>
            </p:cNvSpPr>
            <p:nvPr/>
          </p:nvSpPr>
          <p:spPr bwMode="auto">
            <a:xfrm>
              <a:off x="534" y="2664"/>
              <a:ext cx="7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Arial" charset="0"/>
                </a:rPr>
                <a:t>Internet</a:t>
              </a:r>
            </a:p>
          </p:txBody>
        </p:sp>
      </p:grpSp>
      <p:sp>
        <p:nvSpPr>
          <p:cNvPr id="223239" name="Line 7"/>
          <p:cNvSpPr>
            <a:spLocks noChangeShapeType="1"/>
          </p:cNvSpPr>
          <p:nvPr/>
        </p:nvSpPr>
        <p:spPr bwMode="auto">
          <a:xfrm>
            <a:off x="1400175" y="1828800"/>
            <a:ext cx="571500" cy="77152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23237" name="Picture 5" descr="C:\conf\pdcat\tutorial\dellp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0475" y="2038350"/>
            <a:ext cx="1106488" cy="700088"/>
          </a:xfrm>
          <a:prstGeom prst="rect">
            <a:avLst/>
          </a:prstGeom>
          <a:noFill/>
        </p:spPr>
      </p:pic>
      <p:sp>
        <p:nvSpPr>
          <p:cNvPr id="223241" name="Text Box 9"/>
          <p:cNvSpPr txBox="1">
            <a:spLocks noChangeArrowheads="1"/>
          </p:cNvSpPr>
          <p:nvPr/>
        </p:nvSpPr>
        <p:spPr bwMode="auto">
          <a:xfrm>
            <a:off x="3756025" y="2692400"/>
            <a:ext cx="984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3399"/>
                </a:solidFill>
                <a:latin typeface="Arial" charset="0"/>
              </a:rPr>
              <a:t>Linux</a:t>
            </a:r>
            <a:br>
              <a:rPr lang="en-US" sz="1800">
                <a:solidFill>
                  <a:srgbClr val="FF3399"/>
                </a:solidFill>
                <a:latin typeface="Arial" charset="0"/>
              </a:rPr>
            </a:br>
            <a:r>
              <a:rPr lang="en-US" sz="1800">
                <a:solidFill>
                  <a:srgbClr val="FF3399"/>
                </a:solidFill>
                <a:latin typeface="Arial" charset="0"/>
              </a:rPr>
              <a:t>Director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373938" y="1895475"/>
            <a:ext cx="1195387" cy="944563"/>
            <a:chOff x="3903" y="1843"/>
            <a:chExt cx="753" cy="595"/>
          </a:xfrm>
        </p:grpSpPr>
        <p:pic>
          <p:nvPicPr>
            <p:cNvPr id="223243" name="Picture 11" descr="C:\conf\pdcat\tutorial\Server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23244" name="Text Box 12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Server1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7375525" y="3165475"/>
            <a:ext cx="1195388" cy="944563"/>
            <a:chOff x="3903" y="1843"/>
            <a:chExt cx="753" cy="595"/>
          </a:xfrm>
        </p:grpSpPr>
        <p:pic>
          <p:nvPicPr>
            <p:cNvPr id="223246" name="Picture 14" descr="C:\conf\pdcat\tutorial\Server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80" y="1843"/>
              <a:ext cx="352" cy="509"/>
            </a:xfrm>
            <a:prstGeom prst="rect">
              <a:avLst/>
            </a:prstGeom>
            <a:noFill/>
          </p:spPr>
        </p:pic>
        <p:sp>
          <p:nvSpPr>
            <p:cNvPr id="223247" name="Text Box 15"/>
            <p:cNvSpPr txBox="1">
              <a:spLocks noChangeArrowheads="1"/>
            </p:cNvSpPr>
            <p:nvPr/>
          </p:nvSpPr>
          <p:spPr bwMode="auto">
            <a:xfrm>
              <a:off x="3903" y="1996"/>
              <a:ext cx="7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ECFF"/>
                  </a:solidFill>
                  <a:latin typeface="Arial" charset="0"/>
                </a:rPr>
                <a:t>Real Server2</a:t>
              </a:r>
            </a:p>
          </p:txBody>
        </p:sp>
      </p:grpSp>
      <p:pic>
        <p:nvPicPr>
          <p:cNvPr id="223249" name="Picture 17" descr="C:\conf\pdcat\tutorial\Serv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56513" y="4360863"/>
            <a:ext cx="558800" cy="808037"/>
          </a:xfrm>
          <a:prstGeom prst="rect">
            <a:avLst/>
          </a:prstGeom>
          <a:noFill/>
        </p:spPr>
      </p:pic>
      <p:sp>
        <p:nvSpPr>
          <p:cNvPr id="223250" name="Text Box 18"/>
          <p:cNvSpPr txBox="1">
            <a:spLocks noChangeArrowheads="1"/>
          </p:cNvSpPr>
          <p:nvPr/>
        </p:nvSpPr>
        <p:spPr bwMode="auto">
          <a:xfrm>
            <a:off x="7585075" y="4451350"/>
            <a:ext cx="1195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ECFF"/>
                </a:solidFill>
                <a:latin typeface="Arial" charset="0"/>
              </a:rPr>
              <a:t>Real Server3</a:t>
            </a:r>
          </a:p>
        </p:txBody>
      </p:sp>
      <p:sp>
        <p:nvSpPr>
          <p:cNvPr id="223261" name="Text Box 29"/>
          <p:cNvSpPr txBox="1">
            <a:spLocks noChangeArrowheads="1"/>
          </p:cNvSpPr>
          <p:nvPr/>
        </p:nvSpPr>
        <p:spPr bwMode="auto">
          <a:xfrm>
            <a:off x="1096963" y="2219325"/>
            <a:ext cx="697627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4E4FC"/>
                </a:solidFill>
                <a:latin typeface="Arial" charset="0"/>
              </a:rPr>
              <a:t>CIP</a:t>
            </a:r>
          </a:p>
        </p:txBody>
      </p:sp>
      <p:grpSp>
        <p:nvGrpSpPr>
          <p:cNvPr id="5" name="Group 87"/>
          <p:cNvGrpSpPr>
            <a:grpSpLocks/>
          </p:cNvGrpSpPr>
          <p:nvPr/>
        </p:nvGrpSpPr>
        <p:grpSpPr bwMode="auto">
          <a:xfrm>
            <a:off x="428625" y="1333500"/>
            <a:ext cx="1143000" cy="923925"/>
            <a:chOff x="282" y="3312"/>
            <a:chExt cx="720" cy="582"/>
          </a:xfrm>
        </p:grpSpPr>
        <p:pic>
          <p:nvPicPr>
            <p:cNvPr id="223235" name="Picture 3" descr="C:\FUJITSU\contentProcessing\Notebook4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6" y="3312"/>
              <a:ext cx="576" cy="372"/>
            </a:xfrm>
            <a:prstGeom prst="rect">
              <a:avLst/>
            </a:prstGeom>
            <a:noFill/>
          </p:spPr>
        </p:pic>
        <p:sp>
          <p:nvSpPr>
            <p:cNvPr id="223264" name="Text Box 32"/>
            <p:cNvSpPr txBox="1">
              <a:spLocks noChangeArrowheads="1"/>
            </p:cNvSpPr>
            <p:nvPr/>
          </p:nvSpPr>
          <p:spPr bwMode="auto">
            <a:xfrm>
              <a:off x="282" y="3606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1"/>
                  </a:solidFill>
                  <a:latin typeface="Arial" charset="0"/>
                </a:rPr>
                <a:t>Client</a:t>
              </a:r>
            </a:p>
          </p:txBody>
        </p:sp>
      </p:grpSp>
      <p:sp>
        <p:nvSpPr>
          <p:cNvPr id="223299" name="Oval 67"/>
          <p:cNvSpPr>
            <a:spLocks noChangeArrowheads="1"/>
          </p:cNvSpPr>
          <p:nvPr/>
        </p:nvSpPr>
        <p:spPr bwMode="auto">
          <a:xfrm>
            <a:off x="4676775" y="2638425"/>
            <a:ext cx="238125" cy="2381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01" name="Line 69"/>
          <p:cNvSpPr>
            <a:spLocks noChangeShapeType="1"/>
          </p:cNvSpPr>
          <p:nvPr/>
        </p:nvSpPr>
        <p:spPr bwMode="auto">
          <a:xfrm>
            <a:off x="4800600" y="2876550"/>
            <a:ext cx="0" cy="11144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302" name="Text Box 70"/>
          <p:cNvSpPr txBox="1">
            <a:spLocks noChangeArrowheads="1"/>
          </p:cNvSpPr>
          <p:nvPr/>
        </p:nvSpPr>
        <p:spPr bwMode="auto">
          <a:xfrm>
            <a:off x="4784725" y="3151188"/>
            <a:ext cx="74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00"/>
                </a:solidFill>
                <a:latin typeface="Arial" charset="0"/>
              </a:rPr>
              <a:t>Heart</a:t>
            </a:r>
          </a:p>
          <a:p>
            <a:r>
              <a:rPr lang="en-US" sz="1800">
                <a:solidFill>
                  <a:srgbClr val="FFFF00"/>
                </a:solidFill>
                <a:latin typeface="Arial" charset="0"/>
              </a:rPr>
              <a:t>Beat</a:t>
            </a:r>
          </a:p>
        </p:txBody>
      </p:sp>
      <p:sp>
        <p:nvSpPr>
          <p:cNvPr id="223310" name="Line 78"/>
          <p:cNvSpPr>
            <a:spLocks noChangeShapeType="1"/>
          </p:cNvSpPr>
          <p:nvPr/>
        </p:nvSpPr>
        <p:spPr bwMode="auto">
          <a:xfrm>
            <a:off x="5400675" y="2171700"/>
            <a:ext cx="2266950" cy="0"/>
          </a:xfrm>
          <a:prstGeom prst="line">
            <a:avLst/>
          </a:prstGeom>
          <a:noFill/>
          <a:ln w="57150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311" name="Line 79"/>
          <p:cNvSpPr>
            <a:spLocks noChangeShapeType="1"/>
          </p:cNvSpPr>
          <p:nvPr/>
        </p:nvSpPr>
        <p:spPr bwMode="auto">
          <a:xfrm>
            <a:off x="5314950" y="2286000"/>
            <a:ext cx="2324100" cy="1009650"/>
          </a:xfrm>
          <a:prstGeom prst="line">
            <a:avLst/>
          </a:prstGeom>
          <a:noFill/>
          <a:ln w="57150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312" name="Line 80"/>
          <p:cNvSpPr>
            <a:spLocks noChangeShapeType="1"/>
          </p:cNvSpPr>
          <p:nvPr/>
        </p:nvSpPr>
        <p:spPr bwMode="auto">
          <a:xfrm>
            <a:off x="5229225" y="2390775"/>
            <a:ext cx="2447925" cy="2162175"/>
          </a:xfrm>
          <a:prstGeom prst="line">
            <a:avLst/>
          </a:prstGeom>
          <a:noFill/>
          <a:ln w="57150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4581525" y="1952625"/>
            <a:ext cx="819150" cy="476250"/>
            <a:chOff x="2394" y="1530"/>
            <a:chExt cx="516" cy="300"/>
          </a:xfrm>
        </p:grpSpPr>
        <p:sp>
          <p:nvSpPr>
            <p:cNvPr id="223303" name="Oval 71"/>
            <p:cNvSpPr>
              <a:spLocks noChangeArrowheads="1"/>
            </p:cNvSpPr>
            <p:nvPr/>
          </p:nvSpPr>
          <p:spPr bwMode="auto">
            <a:xfrm>
              <a:off x="2430" y="1530"/>
              <a:ext cx="474" cy="300"/>
            </a:xfrm>
            <a:prstGeom prst="ellipse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304" name="Text Box 72"/>
            <p:cNvSpPr txBox="1">
              <a:spLocks noChangeArrowheads="1"/>
            </p:cNvSpPr>
            <p:nvPr/>
          </p:nvSpPr>
          <p:spPr bwMode="auto">
            <a:xfrm>
              <a:off x="2394" y="1554"/>
              <a:ext cx="5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FF0066"/>
                  </a:solidFill>
                  <a:latin typeface="Arial" charset="0"/>
                </a:rPr>
                <a:t>MON</a:t>
              </a:r>
            </a:p>
          </p:txBody>
        </p:sp>
      </p:grpSp>
      <p:sp>
        <p:nvSpPr>
          <p:cNvPr id="223315" name="Line 83"/>
          <p:cNvSpPr>
            <a:spLocks noChangeShapeType="1"/>
          </p:cNvSpPr>
          <p:nvPr/>
        </p:nvSpPr>
        <p:spPr bwMode="auto">
          <a:xfrm flipV="1">
            <a:off x="5343525" y="4791075"/>
            <a:ext cx="2314575" cy="0"/>
          </a:xfrm>
          <a:prstGeom prst="line">
            <a:avLst/>
          </a:prstGeom>
          <a:noFill/>
          <a:ln w="57150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316" name="Line 84"/>
          <p:cNvSpPr>
            <a:spLocks noChangeShapeType="1"/>
          </p:cNvSpPr>
          <p:nvPr/>
        </p:nvSpPr>
        <p:spPr bwMode="auto">
          <a:xfrm flipV="1">
            <a:off x="5257800" y="3600450"/>
            <a:ext cx="2419350" cy="1076325"/>
          </a:xfrm>
          <a:prstGeom prst="line">
            <a:avLst/>
          </a:prstGeom>
          <a:noFill/>
          <a:ln w="57150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317" name="Line 85"/>
          <p:cNvSpPr>
            <a:spLocks noChangeShapeType="1"/>
          </p:cNvSpPr>
          <p:nvPr/>
        </p:nvSpPr>
        <p:spPr bwMode="auto">
          <a:xfrm flipV="1">
            <a:off x="5172075" y="2295525"/>
            <a:ext cx="2495550" cy="2276475"/>
          </a:xfrm>
          <a:prstGeom prst="line">
            <a:avLst/>
          </a:prstGeom>
          <a:noFill/>
          <a:ln w="57150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23297" name="Picture 65" descr="C:\conf\pdcat\tutorial\dellp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0475" y="4086225"/>
            <a:ext cx="1106488" cy="700088"/>
          </a:xfrm>
          <a:prstGeom prst="rect">
            <a:avLst/>
          </a:prstGeom>
          <a:noFill/>
        </p:spPr>
      </p:pic>
      <p:sp>
        <p:nvSpPr>
          <p:cNvPr id="223298" name="Text Box 66"/>
          <p:cNvSpPr txBox="1">
            <a:spLocks noChangeArrowheads="1"/>
          </p:cNvSpPr>
          <p:nvPr/>
        </p:nvSpPr>
        <p:spPr bwMode="auto">
          <a:xfrm>
            <a:off x="3889375" y="4759325"/>
            <a:ext cx="984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3399"/>
                </a:solidFill>
                <a:latin typeface="Arial" charset="0"/>
              </a:rPr>
              <a:t>Backup</a:t>
            </a:r>
            <a:br>
              <a:rPr lang="en-US" sz="1800">
                <a:solidFill>
                  <a:srgbClr val="FF3399"/>
                </a:solidFill>
                <a:latin typeface="Arial" charset="0"/>
              </a:rPr>
            </a:br>
            <a:r>
              <a:rPr lang="en-US" sz="1800">
                <a:solidFill>
                  <a:srgbClr val="FF3399"/>
                </a:solidFill>
                <a:latin typeface="Arial" charset="0"/>
              </a:rPr>
              <a:t>Director</a:t>
            </a:r>
          </a:p>
        </p:txBody>
      </p: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4638675" y="4438650"/>
            <a:ext cx="819150" cy="476250"/>
            <a:chOff x="2394" y="1530"/>
            <a:chExt cx="516" cy="300"/>
          </a:xfrm>
        </p:grpSpPr>
        <p:sp>
          <p:nvSpPr>
            <p:cNvPr id="223307" name="Oval 75"/>
            <p:cNvSpPr>
              <a:spLocks noChangeArrowheads="1"/>
            </p:cNvSpPr>
            <p:nvPr/>
          </p:nvSpPr>
          <p:spPr bwMode="auto">
            <a:xfrm>
              <a:off x="2430" y="1530"/>
              <a:ext cx="474" cy="300"/>
            </a:xfrm>
            <a:prstGeom prst="ellipse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308" name="Text Box 76"/>
            <p:cNvSpPr txBox="1">
              <a:spLocks noChangeArrowheads="1"/>
            </p:cNvSpPr>
            <p:nvPr/>
          </p:nvSpPr>
          <p:spPr bwMode="auto">
            <a:xfrm>
              <a:off x="2394" y="1554"/>
              <a:ext cx="5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FF0066"/>
                  </a:solidFill>
                  <a:latin typeface="Arial" charset="0"/>
                </a:rPr>
                <a:t>MON</a:t>
              </a:r>
            </a:p>
          </p:txBody>
        </p:sp>
      </p:grpSp>
      <p:sp>
        <p:nvSpPr>
          <p:cNvPr id="223300" name="Oval 68"/>
          <p:cNvSpPr>
            <a:spLocks noChangeArrowheads="1"/>
          </p:cNvSpPr>
          <p:nvPr/>
        </p:nvSpPr>
        <p:spPr bwMode="auto">
          <a:xfrm>
            <a:off x="4686300" y="3981450"/>
            <a:ext cx="238125" cy="2381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21" name="Line 89"/>
          <p:cNvSpPr>
            <a:spLocks noChangeShapeType="1"/>
          </p:cNvSpPr>
          <p:nvPr/>
        </p:nvSpPr>
        <p:spPr bwMode="auto">
          <a:xfrm flipV="1">
            <a:off x="2667000" y="2457450"/>
            <a:ext cx="1162050" cy="752475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322" name="Line 90"/>
          <p:cNvSpPr>
            <a:spLocks noChangeShapeType="1"/>
          </p:cNvSpPr>
          <p:nvPr/>
        </p:nvSpPr>
        <p:spPr bwMode="auto">
          <a:xfrm>
            <a:off x="2686050" y="3305175"/>
            <a:ext cx="1257300" cy="1171575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323" name="Freeform 91"/>
          <p:cNvSpPr>
            <a:spLocks/>
          </p:cNvSpPr>
          <p:nvPr/>
        </p:nvSpPr>
        <p:spPr bwMode="auto">
          <a:xfrm>
            <a:off x="3171825" y="2828925"/>
            <a:ext cx="341313" cy="971550"/>
          </a:xfrm>
          <a:custGeom>
            <a:avLst/>
            <a:gdLst/>
            <a:ahLst/>
            <a:cxnLst>
              <a:cxn ang="0">
                <a:pos x="30" y="0"/>
              </a:cxn>
              <a:cxn ang="0">
                <a:pos x="420" y="486"/>
              </a:cxn>
              <a:cxn ang="0">
                <a:pos x="0" y="1032"/>
              </a:cxn>
            </a:cxnLst>
            <a:rect l="0" t="0" r="r" b="b"/>
            <a:pathLst>
              <a:path w="425" h="1032">
                <a:moveTo>
                  <a:pt x="30" y="0"/>
                </a:moveTo>
                <a:cubicBezTo>
                  <a:pt x="227" y="157"/>
                  <a:pt x="425" y="314"/>
                  <a:pt x="420" y="486"/>
                </a:cubicBezTo>
                <a:cubicBezTo>
                  <a:pt x="415" y="658"/>
                  <a:pt x="207" y="845"/>
                  <a:pt x="0" y="1032"/>
                </a:cubicBezTo>
              </a:path>
            </a:pathLst>
          </a:custGeom>
          <a:noFill/>
          <a:ln w="57150" cap="flat" cmpd="sng">
            <a:solidFill>
              <a:srgbClr val="FF006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324" name="AutoShape 92"/>
          <p:cNvSpPr>
            <a:spLocks noChangeArrowheads="1"/>
          </p:cNvSpPr>
          <p:nvPr/>
        </p:nvSpPr>
        <p:spPr bwMode="auto">
          <a:xfrm>
            <a:off x="3362325" y="2019300"/>
            <a:ext cx="1123950" cy="695325"/>
          </a:xfrm>
          <a:prstGeom prst="lightningBol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325" name="Text Box 93"/>
          <p:cNvSpPr txBox="1">
            <a:spLocks noChangeArrowheads="1"/>
          </p:cNvSpPr>
          <p:nvPr/>
        </p:nvSpPr>
        <p:spPr bwMode="auto">
          <a:xfrm>
            <a:off x="180975" y="4440238"/>
            <a:ext cx="34702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66"/>
                </a:solidFill>
                <a:latin typeface="Arial" charset="0"/>
              </a:rPr>
              <a:t>1. When Backup Director </a:t>
            </a:r>
            <a:br>
              <a:rPr lang="en-US" sz="2000">
                <a:solidFill>
                  <a:srgbClr val="FF0066"/>
                </a:solidFill>
                <a:latin typeface="Arial" charset="0"/>
              </a:rPr>
            </a:br>
            <a:r>
              <a:rPr lang="en-US" sz="2000">
                <a:solidFill>
                  <a:srgbClr val="FF0066"/>
                </a:solidFill>
                <a:latin typeface="Arial" charset="0"/>
              </a:rPr>
              <a:t>detects  Linux Director failure</a:t>
            </a:r>
            <a:br>
              <a:rPr lang="en-US" sz="2000">
                <a:solidFill>
                  <a:srgbClr val="FF0066"/>
                </a:solidFill>
                <a:latin typeface="Arial" charset="0"/>
              </a:rPr>
            </a:br>
            <a:r>
              <a:rPr lang="en-US" sz="2000">
                <a:solidFill>
                  <a:srgbClr val="FF0066"/>
                </a:solidFill>
                <a:latin typeface="Arial" charset="0"/>
              </a:rPr>
              <a:t>through heart beat protocol, </a:t>
            </a:r>
          </a:p>
          <a:p>
            <a:r>
              <a:rPr lang="en-US" sz="2000">
                <a:solidFill>
                  <a:srgbClr val="FF0066"/>
                </a:solidFill>
                <a:latin typeface="Arial" charset="0"/>
              </a:rPr>
              <a:t>“graciously negotiate”</a:t>
            </a:r>
          </a:p>
          <a:p>
            <a:r>
              <a:rPr lang="en-US" sz="2000">
                <a:solidFill>
                  <a:srgbClr val="FF0066"/>
                </a:solidFill>
                <a:latin typeface="Arial" charset="0"/>
              </a:rPr>
              <a:t>the take-over  of VIP</a:t>
            </a:r>
          </a:p>
          <a:p>
            <a:r>
              <a:rPr lang="en-US" sz="2000">
                <a:solidFill>
                  <a:srgbClr val="FF0066"/>
                </a:solidFill>
                <a:latin typeface="Arial" charset="0"/>
                <a:sym typeface="Wingdings" pitchFamily="2" charset="2"/>
              </a:rPr>
              <a:t> Provide fault-tolerant</a:t>
            </a:r>
            <a:endParaRPr lang="en-US" sz="2000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223318" name="Text Box 86"/>
          <p:cNvSpPr txBox="1">
            <a:spLocks noChangeArrowheads="1"/>
          </p:cNvSpPr>
          <p:nvPr/>
        </p:nvSpPr>
        <p:spPr bwMode="auto">
          <a:xfrm>
            <a:off x="4083050" y="4973638"/>
            <a:ext cx="45069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99FF"/>
                </a:solidFill>
                <a:latin typeface="Arial" charset="0"/>
              </a:rPr>
              <a:t>2. Monitor server processes</a:t>
            </a:r>
          </a:p>
          <a:p>
            <a:r>
              <a:rPr lang="en-US" sz="2000">
                <a:solidFill>
                  <a:srgbClr val="FF99FF"/>
                </a:solidFill>
                <a:latin typeface="Arial" charset="0"/>
              </a:rPr>
              <a:t> run on real servers</a:t>
            </a:r>
          </a:p>
          <a:p>
            <a:r>
              <a:rPr lang="en-US" sz="2000">
                <a:solidFill>
                  <a:srgbClr val="FF99FF"/>
                </a:solidFill>
                <a:latin typeface="Arial" charset="0"/>
                <a:sym typeface="Wingdings" pitchFamily="2" charset="2"/>
              </a:rPr>
              <a:t> Route requests to server processes</a:t>
            </a:r>
            <a:br>
              <a:rPr lang="en-US" sz="2000">
                <a:solidFill>
                  <a:srgbClr val="FF99FF"/>
                </a:solidFill>
                <a:latin typeface="Arial" charset="0"/>
                <a:sym typeface="Wingdings" pitchFamily="2" charset="2"/>
              </a:rPr>
            </a:br>
            <a:r>
              <a:rPr lang="en-US" sz="2000">
                <a:solidFill>
                  <a:srgbClr val="FF99FF"/>
                </a:solidFill>
                <a:latin typeface="Arial" charset="0"/>
                <a:sym typeface="Wingdings" pitchFamily="2" charset="2"/>
              </a:rPr>
              <a:t>that are alive. Initiate restart/repair</a:t>
            </a:r>
            <a:endParaRPr lang="en-US" sz="2000">
              <a:solidFill>
                <a:srgbClr val="FF99FF"/>
              </a:solidFill>
              <a:latin typeface="Arial" charset="0"/>
            </a:endParaRP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12CD-3506-493D-AE82-78A62A2739F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A498-67A2-4EF4-B0AF-01AECB29743C}" type="datetime1">
              <a:rPr lang="en-US" smtClean="0">
                <a:solidFill>
                  <a:schemeClr val="tx1"/>
                </a:solidFill>
                <a:latin typeface="Times New Roman" pitchFamily="18" charset="0"/>
              </a:rPr>
              <a:t>2/16/2009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  <a:latin typeface="Arial" charset="0"/>
              </a:rPr>
              <a:t>Server Cluster &amp; LVS</a:t>
            </a:r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0025"/>
            <a:ext cx="8382000" cy="1200329"/>
          </a:xfrm>
        </p:spPr>
        <p:txBody>
          <a:bodyPr/>
          <a:lstStyle/>
          <a:p>
            <a:r>
              <a:rPr lang="en-US" sz="4000" dirty="0"/>
              <a:t>Performance of LVS-based Systems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87513"/>
            <a:ext cx="8410575" cy="4635115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dirty="0"/>
              <a:t>“</a:t>
            </a:r>
            <a:r>
              <a:rPr lang="en-US" sz="2400" dirty="0"/>
              <a:t>We ran a very simple LVS-DR arrangement with one PII-400 (2.2.14 kernel)directing about </a:t>
            </a:r>
            <a:r>
              <a:rPr lang="en-US" sz="2400" dirty="0">
                <a:solidFill>
                  <a:srgbClr val="FF9900"/>
                </a:solidFill>
              </a:rPr>
              <a:t>20,000 HTTP requests/second</a:t>
            </a:r>
            <a:r>
              <a:rPr lang="en-US" sz="2400" dirty="0"/>
              <a:t> to a bank of about 20 Web servers answering with tiny identical dummy responses for a few minutes.   Worked just fine.”  </a:t>
            </a:r>
            <a:br>
              <a:rPr lang="en-US" sz="2400" dirty="0"/>
            </a:br>
            <a:r>
              <a:rPr lang="en-US" sz="2400" dirty="0">
                <a:solidFill>
                  <a:schemeClr val="accent1"/>
                </a:solidFill>
              </a:rPr>
              <a:t>Jerry </a:t>
            </a:r>
            <a:r>
              <a:rPr lang="en-US" sz="2400" dirty="0" err="1">
                <a:solidFill>
                  <a:schemeClr val="accent1"/>
                </a:solidFill>
              </a:rPr>
              <a:t>Glomph</a:t>
            </a:r>
            <a:r>
              <a:rPr lang="en-US" sz="2400" dirty="0">
                <a:solidFill>
                  <a:schemeClr val="accent1"/>
                </a:solidFill>
              </a:rPr>
              <a:t> Black, Director, Internet &amp; Technical Operations, </a:t>
            </a:r>
            <a:r>
              <a:rPr lang="en-US" sz="2400" dirty="0" err="1">
                <a:solidFill>
                  <a:schemeClr val="accent1"/>
                </a:solidFill>
              </a:rPr>
              <a:t>RealNetworks</a:t>
            </a:r>
            <a:endParaRPr lang="en-US" sz="2400" dirty="0"/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“I had basically </a:t>
            </a:r>
            <a:r>
              <a:rPr lang="en-US" sz="2400" dirty="0">
                <a:solidFill>
                  <a:srgbClr val="FF9900"/>
                </a:solidFill>
              </a:rPr>
              <a:t>(1024) four class-Cs of virtual servers</a:t>
            </a:r>
            <a:r>
              <a:rPr lang="en-US" sz="2400" dirty="0"/>
              <a:t> which were </a:t>
            </a:r>
            <a:r>
              <a:rPr lang="en-US" sz="2400" dirty="0" err="1"/>
              <a:t>loadbalanced</a:t>
            </a:r>
            <a:r>
              <a:rPr lang="en-US" sz="2400" dirty="0"/>
              <a:t> through a </a:t>
            </a:r>
            <a:r>
              <a:rPr lang="en-US" sz="2400" dirty="0" err="1"/>
              <a:t>LinuxDirector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9900"/>
                </a:solidFill>
              </a:rPr>
              <a:t>(two</a:t>
            </a:r>
            <a:r>
              <a:rPr lang="en-US" sz="2400" dirty="0"/>
              <a:t>, actually -- I used </a:t>
            </a:r>
            <a:r>
              <a:rPr lang="en-US" sz="2400" dirty="0">
                <a:solidFill>
                  <a:srgbClr val="FF9900"/>
                </a:solidFill>
              </a:rPr>
              <a:t>redundant directors</a:t>
            </a:r>
            <a:r>
              <a:rPr lang="en-US" sz="2400" dirty="0"/>
              <a:t>) onto </a:t>
            </a:r>
            <a:r>
              <a:rPr lang="en-US" sz="2400" dirty="0">
                <a:solidFill>
                  <a:srgbClr val="FF9900"/>
                </a:solidFill>
              </a:rPr>
              <a:t>four real servers</a:t>
            </a:r>
            <a:r>
              <a:rPr lang="en-US" sz="2400" dirty="0"/>
              <a:t> which each had the four different class-Cs aliased on them.”  </a:t>
            </a:r>
            <a:br>
              <a:rPr lang="en-US" sz="2400" dirty="0"/>
            </a:br>
            <a:r>
              <a:rPr lang="en-US" sz="2400" dirty="0"/>
              <a:t> </a:t>
            </a:r>
            <a:r>
              <a:rPr lang="en-US" sz="2400" dirty="0">
                <a:solidFill>
                  <a:srgbClr val="FF9900"/>
                </a:solidFill>
              </a:rPr>
              <a:t>"Ted </a:t>
            </a:r>
            <a:r>
              <a:rPr lang="en-US" sz="2400" dirty="0" err="1">
                <a:solidFill>
                  <a:srgbClr val="FF9900"/>
                </a:solidFill>
              </a:rPr>
              <a:t>Pavlic</a:t>
            </a:r>
            <a:r>
              <a:rPr lang="en-US" sz="2400" dirty="0">
                <a:solidFill>
                  <a:srgbClr val="FF9900"/>
                </a:solidFill>
              </a:rPr>
              <a:t>" &lt;tpavlic@netwalk.com&gt;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2E36-1E87-4AE5-8217-B421FD2EF639}" type="datetime1">
              <a:rPr lang="en-US" smtClean="0">
                <a:solidFill>
                  <a:schemeClr val="tx1"/>
                </a:solidFill>
                <a:latin typeface="Times New Roman" pitchFamily="18" charset="0"/>
              </a:rPr>
              <a:t>2/16/2009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  <a:latin typeface="Arial" charset="0"/>
              </a:rPr>
              <a:t>Server Cluster &amp; LVS</a:t>
            </a:r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9075"/>
            <a:ext cx="7772400" cy="1143000"/>
          </a:xfrm>
        </p:spPr>
        <p:txBody>
          <a:bodyPr/>
          <a:lstStyle/>
          <a:p>
            <a:r>
              <a:rPr lang="en-US" sz="3200"/>
              <a:t>LVS Usage Survey 2/15/2001 Lorn Key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241789" name="Group 125"/>
          <p:cNvGraphicFramePr>
            <a:graphicFrameLocks noGrp="1"/>
          </p:cNvGraphicFramePr>
          <p:nvPr/>
        </p:nvGraphicFramePr>
        <p:xfrm>
          <a:off x="1304925" y="1149350"/>
          <a:ext cx="6877050" cy="5132578"/>
        </p:xfrm>
        <a:graphic>
          <a:graphicData uri="http://schemas.openxmlformats.org/drawingml/2006/table">
            <a:tbl>
              <a:tblPr/>
              <a:tblGrid>
                <a:gridCol w="1514475"/>
                <a:gridCol w="1243013"/>
                <a:gridCol w="901700"/>
                <a:gridCol w="1163637"/>
                <a:gridCol w="962025"/>
                <a:gridCol w="1092200"/>
              </a:tblGrid>
              <a:tr h="4508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# of Cluster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Directors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Per Cluster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Total Real Servers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Routing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Methods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DR/NAT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NAT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NAT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Schedule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Methods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RR/WLC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WRR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LC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WLC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WLC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Types of Real Servers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RH6.2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Linux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Win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Linux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Linux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Solaris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RH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Service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Offered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WWW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WWW/other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WWW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WWW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SMTP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WWW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File System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Replication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rsync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rsync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Coda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NFS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Custom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rsync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custom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Monitoring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Software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Heartbeat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ldirectord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Nanny/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Pulse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Heartbeat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Nanny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Pulse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Clusters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8467BAE-6292-4BDE-A16E-1FFC7B2759A4}" type="datetime1">
              <a:rPr lang="en-US" smtClean="0"/>
              <a:t>2/16/2009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Server Cluster &amp; LVS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93F4F4-E8FB-419D-AC08-4F2D04BB802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6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901825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smtClean="0"/>
              <a:t>Architecture solutions for scalable Web-server systems (Fig. 1)</a:t>
            </a:r>
          </a:p>
        </p:txBody>
      </p:sp>
      <p:pic>
        <p:nvPicPr>
          <p:cNvPr id="1434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1352550"/>
            <a:ext cx="8482012" cy="4813300"/>
          </a:xfrm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DA3E880-0D30-4D75-9E2D-482FC10A1FB7}" type="datetime1">
              <a:rPr lang="en-US" smtClean="0"/>
              <a:t>2/16/2009</a:t>
            </a:fld>
            <a:endParaRPr lang="en-US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Server Cluster &amp; LVS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F677B8-45BF-4105-A063-A4BDDD693E4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6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51800" cy="1311128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Model </a:t>
            </a:r>
            <a:r>
              <a:rPr lang="en-US" sz="4400" dirty="0" smtClean="0"/>
              <a:t>architecture for a </a:t>
            </a:r>
            <a:r>
              <a:rPr lang="en-US" sz="4400" dirty="0" smtClean="0"/>
              <a:t>Locally </a:t>
            </a:r>
            <a:r>
              <a:rPr lang="en-US" sz="4400" dirty="0" smtClean="0"/>
              <a:t>D</a:t>
            </a:r>
            <a:r>
              <a:rPr lang="en-US" sz="4400" dirty="0" smtClean="0"/>
              <a:t>istributed </a:t>
            </a:r>
            <a:r>
              <a:rPr lang="en-US" sz="4400" dirty="0" smtClean="0"/>
              <a:t>Web system</a:t>
            </a:r>
          </a:p>
        </p:txBody>
      </p:sp>
      <p:pic>
        <p:nvPicPr>
          <p:cNvPr id="1536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38150" y="1403350"/>
            <a:ext cx="8248650" cy="4921250"/>
          </a:xfrm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3C4BC6D-9911-4F23-8756-CDEBCF0D0687}" type="datetime1">
              <a:rPr lang="en-US" smtClean="0"/>
              <a:t>2/16/2009</a:t>
            </a:fld>
            <a:endParaRPr lang="en-US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Server Cluster &amp; LVS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71FF92-4D1F-4342-B549-E62426D129F3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1638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" y="838200"/>
            <a:ext cx="8786813" cy="5478463"/>
          </a:xfrm>
        </p:spPr>
      </p:pic>
      <p:sp>
        <p:nvSpPr>
          <p:cNvPr id="963587" name="Rectangle 3"/>
          <p:cNvSpPr>
            <a:spLocks noGrp="1" noChangeArrowheads="1"/>
          </p:cNvSpPr>
          <p:nvPr>
            <p:ph type="title"/>
          </p:nvPr>
        </p:nvSpPr>
        <p:spPr>
          <a:xfrm>
            <a:off x="711200" y="152400"/>
            <a:ext cx="7772400" cy="701731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i="1" dirty="0" smtClean="0">
                <a:solidFill>
                  <a:srgbClr val="08F81F"/>
                </a:solidFill>
              </a:rPr>
              <a:t>Cluster-Based </a:t>
            </a:r>
            <a:r>
              <a:rPr lang="en-US" sz="4400" i="1" dirty="0" smtClean="0">
                <a:solidFill>
                  <a:srgbClr val="08F81F"/>
                </a:solidFill>
              </a:rPr>
              <a:t>Web </a:t>
            </a:r>
            <a:r>
              <a:rPr lang="en-US" sz="4400" i="1" dirty="0" smtClean="0">
                <a:solidFill>
                  <a:srgbClr val="08F81F"/>
                </a:solidFill>
              </a:rPr>
              <a:t>System</a:t>
            </a:r>
            <a:endParaRPr lang="en-US" sz="4400" dirty="0" smtClean="0">
              <a:solidFill>
                <a:srgbClr val="08F81F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10BF820-E7D4-431E-AE1B-70804BCBC87D}" type="datetime1">
              <a:rPr lang="en-US" smtClean="0"/>
              <a:t>2/16/2009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Server Cluster &amp; LVS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00AE81-8BE7-463D-8048-71444B2FC50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215900"/>
            <a:ext cx="8382000" cy="1311128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V</a:t>
            </a:r>
            <a:r>
              <a:rPr lang="en-US" sz="4400" i="1" dirty="0" smtClean="0"/>
              <a:t>irtual </a:t>
            </a:r>
            <a:r>
              <a:rPr lang="en-US" sz="4400" i="1" dirty="0" smtClean="0"/>
              <a:t>Web </a:t>
            </a:r>
            <a:r>
              <a:rPr lang="en-US" sz="4400" i="1" dirty="0" smtClean="0"/>
              <a:t>Cluster Architecture</a:t>
            </a:r>
            <a:endParaRPr lang="en-US" sz="4400" dirty="0" smtClean="0"/>
          </a:p>
        </p:txBody>
      </p:sp>
      <p:pic>
        <p:nvPicPr>
          <p:cNvPr id="1741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162050"/>
            <a:ext cx="8102600" cy="4933950"/>
          </a:xfrm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3123F83-3816-4656-8473-BCA9E79CB5AC}" type="datetime1">
              <a:rPr lang="en-US" smtClean="0"/>
              <a:t>2/16/2009</a:t>
            </a:fld>
            <a:endParaRPr 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Server Cluster &amp; LVS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83D4CD-0DED-48C7-AE6F-1B68387C2FB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75713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/>
              <a:t>D</a:t>
            </a:r>
            <a:r>
              <a:rPr lang="en-US" i="1" dirty="0" smtClean="0"/>
              <a:t>istributed </a:t>
            </a:r>
            <a:r>
              <a:rPr lang="en-US" i="1" dirty="0" smtClean="0"/>
              <a:t>Web </a:t>
            </a:r>
            <a:r>
              <a:rPr lang="en-US" i="1" dirty="0" smtClean="0"/>
              <a:t>System</a:t>
            </a:r>
            <a:endParaRPr lang="en-US" dirty="0" smtClean="0"/>
          </a:p>
        </p:txBody>
      </p:sp>
      <p:pic>
        <p:nvPicPr>
          <p:cNvPr id="1843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219200"/>
            <a:ext cx="8350250" cy="5173663"/>
          </a:xfrm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76A9-FE41-4BB4-ACE1-A2E8F6794798}" type="datetime1">
              <a:rPr lang="en-US" smtClean="0">
                <a:solidFill>
                  <a:schemeClr val="tx1"/>
                </a:solidFill>
                <a:latin typeface="Times New Roman" pitchFamily="18" charset="0"/>
              </a:rPr>
              <a:t>2/16/2009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  <a:latin typeface="Arial" charset="0"/>
              </a:rPr>
              <a:t>Server Cluster &amp; LVS</a:t>
            </a:r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622675" y="3025775"/>
            <a:ext cx="3533775" cy="1403350"/>
            <a:chOff x="672" y="2506"/>
            <a:chExt cx="2496" cy="884"/>
          </a:xfrm>
        </p:grpSpPr>
        <p:pic>
          <p:nvPicPr>
            <p:cNvPr id="208915" name="Picture 19" descr="C:\FUJITSU\contentProcessing\loadbalancer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08" y="2815"/>
              <a:ext cx="1008" cy="353"/>
            </a:xfrm>
            <a:prstGeom prst="rect">
              <a:avLst/>
            </a:prstGeom>
            <a:noFill/>
          </p:spPr>
        </p:pic>
        <p:sp>
          <p:nvSpPr>
            <p:cNvPr id="208916" name="Text Box 20"/>
            <p:cNvSpPr txBox="1">
              <a:spLocks noChangeArrowheads="1"/>
            </p:cNvSpPr>
            <p:nvPr/>
          </p:nvSpPr>
          <p:spPr bwMode="auto">
            <a:xfrm>
              <a:off x="672" y="2506"/>
              <a:ext cx="2496" cy="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>
                  <a:solidFill>
                    <a:srgbClr val="DDDDDD"/>
                  </a:solidFill>
                  <a:latin typeface="Arial" charset="0"/>
                </a:rPr>
                <a:t>Load Balancer</a:t>
              </a:r>
            </a:p>
            <a:p>
              <a:pPr algn="l">
                <a:spcBef>
                  <a:spcPct val="50000"/>
                </a:spcBef>
              </a:pPr>
              <a:r>
                <a:rPr lang="en-US" dirty="0">
                  <a:solidFill>
                    <a:schemeClr val="hlink"/>
                  </a:solidFill>
                  <a:latin typeface="Arial" charset="0"/>
                </a:rPr>
                <a:t>or</a:t>
              </a:r>
            </a:p>
            <a:p>
              <a:pPr algn="l">
                <a:spcBef>
                  <a:spcPct val="50000"/>
                </a:spcBef>
              </a:pPr>
              <a:r>
                <a:rPr lang="en-US" dirty="0">
                  <a:solidFill>
                    <a:srgbClr val="EBFC10"/>
                  </a:solidFill>
                  <a:latin typeface="Arial" charset="0"/>
                </a:rPr>
                <a:t>Content Switch</a:t>
              </a:r>
            </a:p>
          </p:txBody>
        </p:sp>
      </p:grpSp>
      <p:sp>
        <p:nvSpPr>
          <p:cNvPr id="208919" name="AutoShape 23"/>
          <p:cNvSpPr>
            <a:spLocks noChangeArrowheads="1"/>
          </p:cNvSpPr>
          <p:nvPr/>
        </p:nvSpPr>
        <p:spPr bwMode="auto">
          <a:xfrm rot="5400000">
            <a:off x="2163763" y="3087687"/>
            <a:ext cx="1684338" cy="1484313"/>
          </a:xfrm>
          <a:prstGeom prst="triangle">
            <a:avLst>
              <a:gd name="adj" fmla="val 50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21" name="Freeform 25"/>
          <p:cNvSpPr>
            <a:spLocks/>
          </p:cNvSpPr>
          <p:nvPr/>
        </p:nvSpPr>
        <p:spPr bwMode="auto">
          <a:xfrm>
            <a:off x="2058988" y="3216275"/>
            <a:ext cx="1427162" cy="63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FF0066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22" name="Freeform 26"/>
          <p:cNvSpPr>
            <a:spLocks/>
          </p:cNvSpPr>
          <p:nvPr/>
        </p:nvSpPr>
        <p:spPr bwMode="auto">
          <a:xfrm flipV="1">
            <a:off x="1924050" y="3902075"/>
            <a:ext cx="1427163" cy="63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FF0066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23" name="Freeform 27"/>
          <p:cNvSpPr>
            <a:spLocks/>
          </p:cNvSpPr>
          <p:nvPr/>
        </p:nvSpPr>
        <p:spPr bwMode="auto">
          <a:xfrm flipV="1">
            <a:off x="2058988" y="3825875"/>
            <a:ext cx="11557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24" name="Freeform 28"/>
          <p:cNvSpPr>
            <a:spLocks/>
          </p:cNvSpPr>
          <p:nvPr/>
        </p:nvSpPr>
        <p:spPr bwMode="auto">
          <a:xfrm flipV="1">
            <a:off x="1990725" y="3673475"/>
            <a:ext cx="1427163" cy="93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FFCCCC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25" name="Freeform 29"/>
          <p:cNvSpPr>
            <a:spLocks/>
          </p:cNvSpPr>
          <p:nvPr/>
        </p:nvSpPr>
        <p:spPr bwMode="auto">
          <a:xfrm>
            <a:off x="2263775" y="3063875"/>
            <a:ext cx="1087438" cy="711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CC66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26" name="Freeform 30"/>
          <p:cNvSpPr>
            <a:spLocks/>
          </p:cNvSpPr>
          <p:nvPr/>
        </p:nvSpPr>
        <p:spPr bwMode="auto">
          <a:xfrm flipV="1">
            <a:off x="2263775" y="3978275"/>
            <a:ext cx="1019175" cy="93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FFCCCC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28" name="Freeform 32"/>
          <p:cNvSpPr>
            <a:spLocks/>
          </p:cNvSpPr>
          <p:nvPr/>
        </p:nvSpPr>
        <p:spPr bwMode="auto">
          <a:xfrm>
            <a:off x="1924050" y="3368675"/>
            <a:ext cx="1427163" cy="63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FF0066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29" name="Freeform 33"/>
          <p:cNvSpPr>
            <a:spLocks/>
          </p:cNvSpPr>
          <p:nvPr/>
        </p:nvSpPr>
        <p:spPr bwMode="auto">
          <a:xfrm flipV="1">
            <a:off x="1787525" y="4054475"/>
            <a:ext cx="1427163" cy="63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FF0066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30" name="Freeform 34"/>
          <p:cNvSpPr>
            <a:spLocks/>
          </p:cNvSpPr>
          <p:nvPr/>
        </p:nvSpPr>
        <p:spPr bwMode="auto">
          <a:xfrm flipV="1">
            <a:off x="1924050" y="3978275"/>
            <a:ext cx="1154113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31" name="Freeform 35"/>
          <p:cNvSpPr>
            <a:spLocks/>
          </p:cNvSpPr>
          <p:nvPr/>
        </p:nvSpPr>
        <p:spPr bwMode="auto">
          <a:xfrm flipV="1">
            <a:off x="1855788" y="3825875"/>
            <a:ext cx="1427162" cy="93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FFCCCC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32" name="Freeform 36"/>
          <p:cNvSpPr>
            <a:spLocks/>
          </p:cNvSpPr>
          <p:nvPr/>
        </p:nvSpPr>
        <p:spPr bwMode="auto">
          <a:xfrm>
            <a:off x="2127250" y="3216275"/>
            <a:ext cx="1087438" cy="711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CC66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33" name="Freeform 37"/>
          <p:cNvSpPr>
            <a:spLocks/>
          </p:cNvSpPr>
          <p:nvPr/>
        </p:nvSpPr>
        <p:spPr bwMode="auto">
          <a:xfrm flipV="1">
            <a:off x="2127250" y="4130675"/>
            <a:ext cx="1019175" cy="93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FFCCCC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35" name="Freeform 39"/>
          <p:cNvSpPr>
            <a:spLocks/>
          </p:cNvSpPr>
          <p:nvPr/>
        </p:nvSpPr>
        <p:spPr bwMode="auto">
          <a:xfrm>
            <a:off x="2058988" y="3140075"/>
            <a:ext cx="1427162" cy="63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FF0066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36" name="Freeform 40"/>
          <p:cNvSpPr>
            <a:spLocks/>
          </p:cNvSpPr>
          <p:nvPr/>
        </p:nvSpPr>
        <p:spPr bwMode="auto">
          <a:xfrm flipV="1">
            <a:off x="1924050" y="3825875"/>
            <a:ext cx="1427163" cy="63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FF0066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37" name="Freeform 41"/>
          <p:cNvSpPr>
            <a:spLocks/>
          </p:cNvSpPr>
          <p:nvPr/>
        </p:nvSpPr>
        <p:spPr bwMode="auto">
          <a:xfrm flipV="1">
            <a:off x="2058988" y="3749675"/>
            <a:ext cx="11557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38" name="Freeform 42"/>
          <p:cNvSpPr>
            <a:spLocks/>
          </p:cNvSpPr>
          <p:nvPr/>
        </p:nvSpPr>
        <p:spPr bwMode="auto">
          <a:xfrm flipV="1">
            <a:off x="1990725" y="3597275"/>
            <a:ext cx="1427163" cy="93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FFCCCC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39" name="Freeform 43"/>
          <p:cNvSpPr>
            <a:spLocks/>
          </p:cNvSpPr>
          <p:nvPr/>
        </p:nvSpPr>
        <p:spPr bwMode="auto">
          <a:xfrm>
            <a:off x="2263775" y="2987675"/>
            <a:ext cx="1087438" cy="711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CC66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40" name="Freeform 44"/>
          <p:cNvSpPr>
            <a:spLocks/>
          </p:cNvSpPr>
          <p:nvPr/>
        </p:nvSpPr>
        <p:spPr bwMode="auto">
          <a:xfrm flipV="1">
            <a:off x="2263775" y="3902075"/>
            <a:ext cx="1019175" cy="93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FFCCCC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41" name="Freeform 45"/>
          <p:cNvSpPr>
            <a:spLocks/>
          </p:cNvSpPr>
          <p:nvPr/>
        </p:nvSpPr>
        <p:spPr bwMode="auto">
          <a:xfrm flipV="1">
            <a:off x="5524500" y="2339975"/>
            <a:ext cx="1700213" cy="156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FFCCCC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42" name="Freeform 46"/>
          <p:cNvSpPr>
            <a:spLocks/>
          </p:cNvSpPr>
          <p:nvPr/>
        </p:nvSpPr>
        <p:spPr bwMode="auto">
          <a:xfrm>
            <a:off x="5524500" y="4003675"/>
            <a:ext cx="1700213" cy="180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43" name="Freeform 47"/>
          <p:cNvSpPr>
            <a:spLocks/>
          </p:cNvSpPr>
          <p:nvPr/>
        </p:nvSpPr>
        <p:spPr bwMode="auto">
          <a:xfrm>
            <a:off x="5524500" y="4003675"/>
            <a:ext cx="1903413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FF0066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44" name="Freeform 48"/>
          <p:cNvSpPr>
            <a:spLocks/>
          </p:cNvSpPr>
          <p:nvPr/>
        </p:nvSpPr>
        <p:spPr bwMode="auto">
          <a:xfrm>
            <a:off x="5661025" y="4156075"/>
            <a:ext cx="1903413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FF0066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46" name="Freeform 50"/>
          <p:cNvSpPr>
            <a:spLocks/>
          </p:cNvSpPr>
          <p:nvPr/>
        </p:nvSpPr>
        <p:spPr bwMode="auto">
          <a:xfrm>
            <a:off x="5661025" y="4156075"/>
            <a:ext cx="1698625" cy="180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47" name="Freeform 51"/>
          <p:cNvSpPr>
            <a:spLocks/>
          </p:cNvSpPr>
          <p:nvPr/>
        </p:nvSpPr>
        <p:spPr bwMode="auto">
          <a:xfrm>
            <a:off x="5797550" y="4308475"/>
            <a:ext cx="1698625" cy="180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48" name="Freeform 52"/>
          <p:cNvSpPr>
            <a:spLocks/>
          </p:cNvSpPr>
          <p:nvPr/>
        </p:nvSpPr>
        <p:spPr bwMode="auto">
          <a:xfrm flipV="1">
            <a:off x="5524500" y="2127250"/>
            <a:ext cx="1700213" cy="156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FFCCCC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49" name="Freeform 53"/>
          <p:cNvSpPr>
            <a:spLocks/>
          </p:cNvSpPr>
          <p:nvPr/>
        </p:nvSpPr>
        <p:spPr bwMode="auto">
          <a:xfrm flipV="1">
            <a:off x="5524500" y="2568575"/>
            <a:ext cx="1903413" cy="1130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FFCCCC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7327900" y="1878013"/>
            <a:ext cx="1620838" cy="1012825"/>
            <a:chOff x="4682" y="1171"/>
            <a:chExt cx="1021" cy="638"/>
          </a:xfrm>
        </p:grpSpPr>
        <p:pic>
          <p:nvPicPr>
            <p:cNvPr id="208952" name="Picture 56" descr="C:\conf\pdcat\tutorial\serverBig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31" y="1171"/>
              <a:ext cx="893" cy="605"/>
            </a:xfrm>
            <a:prstGeom prst="rect">
              <a:avLst/>
            </a:prstGeom>
            <a:noFill/>
          </p:spPr>
        </p:pic>
        <p:sp>
          <p:nvSpPr>
            <p:cNvPr id="208953" name="Text Box 57"/>
            <p:cNvSpPr txBox="1">
              <a:spLocks noChangeArrowheads="1"/>
            </p:cNvSpPr>
            <p:nvPr/>
          </p:nvSpPr>
          <p:spPr bwMode="auto">
            <a:xfrm>
              <a:off x="4682" y="1291"/>
              <a:ext cx="102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66FF66"/>
                  </a:solidFill>
                  <a:latin typeface="Arial" charset="0"/>
                </a:rPr>
                <a:t>Real Server</a:t>
              </a:r>
            </a:p>
          </p:txBody>
        </p:sp>
      </p:grp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 Server Cluster</a:t>
            </a:r>
          </a:p>
        </p:txBody>
      </p:sp>
      <p:sp>
        <p:nvSpPr>
          <p:cNvPr id="208950" name="Text Box 54"/>
          <p:cNvSpPr txBox="1">
            <a:spLocks noChangeArrowheads="1"/>
          </p:cNvSpPr>
          <p:nvPr/>
        </p:nvSpPr>
        <p:spPr bwMode="auto">
          <a:xfrm>
            <a:off x="381000" y="1524000"/>
            <a:ext cx="6324600" cy="1403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rgbClr val="66FF66"/>
                </a:solidFill>
                <a:latin typeface="Arial" charset="0"/>
              </a:rPr>
              <a:t>Load balancer can run  at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b="1" dirty="0">
                <a:solidFill>
                  <a:srgbClr val="FFFF00"/>
                </a:solidFill>
                <a:latin typeface="Arial" charset="0"/>
              </a:rPr>
              <a:t>  Application Level — Reverse Proxy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b="1" dirty="0">
                <a:solidFill>
                  <a:srgbClr val="FFFF00"/>
                </a:solidFill>
                <a:latin typeface="Arial" charset="0"/>
              </a:rPr>
              <a:t>  </a:t>
            </a:r>
            <a:r>
              <a:rPr lang="en-US" b="1" dirty="0">
                <a:solidFill>
                  <a:srgbClr val="04E4FC"/>
                </a:solidFill>
                <a:latin typeface="Arial" charset="0"/>
              </a:rPr>
              <a:t>Kernel level — Linux Virtual Server</a:t>
            </a:r>
          </a:p>
        </p:txBody>
      </p:sp>
      <p:sp>
        <p:nvSpPr>
          <p:cNvPr id="208951" name="Text Box 55"/>
          <p:cNvSpPr txBox="1">
            <a:spLocks noChangeArrowheads="1"/>
          </p:cNvSpPr>
          <p:nvPr/>
        </p:nvSpPr>
        <p:spPr bwMode="auto">
          <a:xfrm>
            <a:off x="304800" y="4787900"/>
            <a:ext cx="7620000" cy="1403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rgbClr val="66FF66"/>
                </a:solidFill>
                <a:latin typeface="Arial" charset="0"/>
              </a:rPr>
              <a:t>Load balancer can distribute requests based on</a:t>
            </a:r>
            <a:r>
              <a:rPr lang="en-US" b="1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b="1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b="1" dirty="0">
                <a:solidFill>
                  <a:srgbClr val="FFFF00"/>
                </a:solidFill>
                <a:latin typeface="Arial" charset="0"/>
              </a:rPr>
              <a:t>Layer 3-4 info — fixe field/fast hash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b="1" dirty="0">
                <a:solidFill>
                  <a:srgbClr val="FFFF00"/>
                </a:solidFill>
                <a:latin typeface="Arial" charset="0"/>
              </a:rPr>
              <a:t>  </a:t>
            </a:r>
            <a:r>
              <a:rPr lang="en-US" b="1" dirty="0">
                <a:solidFill>
                  <a:srgbClr val="FFC000"/>
                </a:solidFill>
                <a:latin typeface="Arial" charset="0"/>
              </a:rPr>
              <a:t>Layer 3-7 info — var. length/slow parsing</a:t>
            </a:r>
          </a:p>
        </p:txBody>
      </p: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7523163" y="2011363"/>
            <a:ext cx="1620837" cy="1012825"/>
            <a:chOff x="4682" y="1171"/>
            <a:chExt cx="1021" cy="638"/>
          </a:xfrm>
        </p:grpSpPr>
        <p:pic>
          <p:nvPicPr>
            <p:cNvPr id="208964" name="Picture 68" descr="C:\conf\pdcat\tutorial\serverBig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31" y="1171"/>
              <a:ext cx="893" cy="605"/>
            </a:xfrm>
            <a:prstGeom prst="rect">
              <a:avLst/>
            </a:prstGeom>
            <a:noFill/>
          </p:spPr>
        </p:pic>
        <p:sp>
          <p:nvSpPr>
            <p:cNvPr id="208965" name="Text Box 69"/>
            <p:cNvSpPr txBox="1">
              <a:spLocks noChangeArrowheads="1"/>
            </p:cNvSpPr>
            <p:nvPr/>
          </p:nvSpPr>
          <p:spPr bwMode="auto">
            <a:xfrm>
              <a:off x="4682" y="1291"/>
              <a:ext cx="102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66FF66"/>
                  </a:solidFill>
                  <a:latin typeface="Arial" charset="0"/>
                </a:rPr>
                <a:t>Real Server</a:t>
              </a:r>
            </a:p>
          </p:txBody>
        </p:sp>
      </p:grp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7446963" y="3878263"/>
            <a:ext cx="1620837" cy="1012825"/>
            <a:chOff x="4682" y="1171"/>
            <a:chExt cx="1021" cy="638"/>
          </a:xfrm>
        </p:grpSpPr>
        <p:pic>
          <p:nvPicPr>
            <p:cNvPr id="208967" name="Picture 71" descr="C:\conf\pdcat\tutorial\serverBig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31" y="1171"/>
              <a:ext cx="893" cy="605"/>
            </a:xfrm>
            <a:prstGeom prst="rect">
              <a:avLst/>
            </a:prstGeom>
            <a:noFill/>
          </p:spPr>
        </p:pic>
        <p:sp>
          <p:nvSpPr>
            <p:cNvPr id="208968" name="Text Box 72"/>
            <p:cNvSpPr txBox="1">
              <a:spLocks noChangeArrowheads="1"/>
            </p:cNvSpPr>
            <p:nvPr/>
          </p:nvSpPr>
          <p:spPr bwMode="auto">
            <a:xfrm>
              <a:off x="4682" y="1291"/>
              <a:ext cx="102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66FF66"/>
                  </a:solidFill>
                  <a:latin typeface="Arial" charset="0"/>
                </a:rPr>
                <a:t>Real Server</a:t>
              </a:r>
            </a:p>
          </p:txBody>
        </p:sp>
      </p:grp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7408863" y="5268913"/>
            <a:ext cx="1620837" cy="1012825"/>
            <a:chOff x="4682" y="1171"/>
            <a:chExt cx="1021" cy="638"/>
          </a:xfrm>
        </p:grpSpPr>
        <p:pic>
          <p:nvPicPr>
            <p:cNvPr id="208970" name="Picture 74" descr="C:\conf\pdcat\tutorial\serverBig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31" y="1171"/>
              <a:ext cx="893" cy="605"/>
            </a:xfrm>
            <a:prstGeom prst="rect">
              <a:avLst/>
            </a:prstGeom>
            <a:noFill/>
          </p:spPr>
        </p:pic>
        <p:sp>
          <p:nvSpPr>
            <p:cNvPr id="208971" name="Text Box 75"/>
            <p:cNvSpPr txBox="1">
              <a:spLocks noChangeArrowheads="1"/>
            </p:cNvSpPr>
            <p:nvPr/>
          </p:nvSpPr>
          <p:spPr bwMode="auto">
            <a:xfrm>
              <a:off x="4682" y="1291"/>
              <a:ext cx="102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66FF66"/>
                  </a:solidFill>
                  <a:latin typeface="Arial" charset="0"/>
                </a:rPr>
                <a:t>Real Server</a:t>
              </a:r>
            </a:p>
          </p:txBody>
        </p:sp>
      </p:grpSp>
      <p:sp>
        <p:nvSpPr>
          <p:cNvPr id="208945" name="Freeform 49"/>
          <p:cNvSpPr>
            <a:spLocks/>
          </p:cNvSpPr>
          <p:nvPr/>
        </p:nvSpPr>
        <p:spPr bwMode="auto">
          <a:xfrm>
            <a:off x="5797550" y="4308475"/>
            <a:ext cx="1901825" cy="29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336"/>
              </a:cxn>
              <a:cxn ang="0">
                <a:pos x="1008" y="384"/>
              </a:cxn>
            </a:cxnLst>
            <a:rect l="0" t="0" r="r" b="b"/>
            <a:pathLst>
              <a:path w="1008" h="400">
                <a:moveTo>
                  <a:pt x="0" y="0"/>
                </a:moveTo>
                <a:cubicBezTo>
                  <a:pt x="156" y="136"/>
                  <a:pt x="312" y="272"/>
                  <a:pt x="480" y="336"/>
                </a:cubicBezTo>
                <a:cubicBezTo>
                  <a:pt x="648" y="400"/>
                  <a:pt x="828" y="392"/>
                  <a:pt x="1008" y="384"/>
                </a:cubicBezTo>
              </a:path>
            </a:pathLst>
          </a:custGeom>
          <a:noFill/>
          <a:ln w="28575" cmpd="sng">
            <a:solidFill>
              <a:srgbClr val="FF0066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66CF-B475-4AB1-A706-87A7FB409F79}" type="datetime1">
              <a:rPr lang="en-US" smtClean="0">
                <a:solidFill>
                  <a:schemeClr val="tx1"/>
                </a:solidFill>
                <a:latin typeface="Times New Roman" pitchFamily="18" charset="0"/>
              </a:rPr>
              <a:t>2/16/2009</a:t>
            </a:fld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  <a:latin typeface="Arial" charset="0"/>
              </a:rPr>
              <a:t>Server Cluster &amp; LVS</a:t>
            </a:r>
            <a:endParaRPr lang="en-US"/>
          </a:p>
        </p:txBody>
      </p:sp>
      <p:sp>
        <p:nvSpPr>
          <p:cNvPr id="2191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08000" y="215900"/>
            <a:ext cx="8229600" cy="646331"/>
          </a:xfrm>
        </p:spPr>
        <p:txBody>
          <a:bodyPr/>
          <a:lstStyle/>
          <a:p>
            <a:r>
              <a:rPr lang="en-US" sz="4000" dirty="0"/>
              <a:t>Comparison of Load Balancers</a:t>
            </a:r>
          </a:p>
        </p:txBody>
      </p:sp>
      <p:sp>
        <p:nvSpPr>
          <p:cNvPr id="2191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58800" y="1028700"/>
            <a:ext cx="7772400" cy="1772793"/>
          </a:xfrm>
        </p:spPr>
        <p:txBody>
          <a:bodyPr/>
          <a:lstStyle/>
          <a:p>
            <a:r>
              <a:rPr lang="en-US" dirty="0"/>
              <a:t>Reverse Proxy runs as application process requires more memory/packet copying.</a:t>
            </a:r>
          </a:p>
          <a:p>
            <a:r>
              <a:rPr lang="en-US" dirty="0"/>
              <a:t>Linux Virtual Server runs in </a:t>
            </a:r>
            <a:r>
              <a:rPr lang="en-US" dirty="0" smtClean="0"/>
              <a:t>kernel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more efficient</a:t>
            </a:r>
            <a:endParaRPr lang="en-US" dirty="0"/>
          </a:p>
        </p:txBody>
      </p:sp>
      <p:graphicFrame>
        <p:nvGraphicFramePr>
          <p:cNvPr id="219236" name="Group 1124"/>
          <p:cNvGraphicFramePr>
            <a:graphicFrameLocks noGrp="1"/>
          </p:cNvGraphicFramePr>
          <p:nvPr/>
        </p:nvGraphicFramePr>
        <p:xfrm>
          <a:off x="647700" y="2870200"/>
          <a:ext cx="8077200" cy="3232468"/>
        </p:xfrm>
        <a:graphic>
          <a:graphicData uri="http://schemas.openxmlformats.org/drawingml/2006/table">
            <a:tbl>
              <a:tblPr/>
              <a:tblGrid>
                <a:gridCol w="3505200"/>
                <a:gridCol w="990600"/>
                <a:gridCol w="1992313"/>
                <a:gridCol w="1589087"/>
              </a:tblGrid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Level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Layer  Info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Reverse Proxy/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Apache/Tomcat/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Servlet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Application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Linux Virtual Server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Kernel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Linux Content Switch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Kernel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Layer4 Switch (narrow def.)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HW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Embedded 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Content/Web Switch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HW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Embedded 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9/14/2005 4:58:15 PM&quot;&gt;&lt;Slide id=&quot;257&quot; dur=&quot;138.453&quot;/&gt;&lt;Slide id=&quot;307&quot; dur=&quot;22.094&quot;/&gt;&lt;Slide id=&quot;436&quot; dur=&quot;39.266&quot;/&gt;&lt;Slide id=&quot;438&quot; dur=&quot;15.156&quot;/&gt;&lt;Slide id=&quot;437&quot; dur=&quot;66.547&quot;/&gt;&lt;Slide id=&quot;441&quot; dur=&quot;144.687&quot;/&gt;&lt;Slide id=&quot;442&quot; dur=&quot;91.703&quot;/&gt;&lt;Slide id=&quot;443&quot; dur=&quot;100.969&quot;/&gt;&lt;Slide id=&quot;445&quot; dur=&quot;66.688&quot;/&gt;&lt;Slide id=&quot;465&quot; dur=&quot;1422.906&quot; bld=&quot;|1&quot;/&gt;&lt;Slide id=&quot;479&quot; dur=&quot;93.734&quot;/&gt;&lt;Slide id=&quot;480&quot; dur=&quot;45.938&quot;/&gt;&lt;Slide id=&quot;482&quot; dur=&quot;49.531&quot;/&gt;&lt;Slide id=&quot;483&quot; dur=&quot;46&quot;/&gt;&lt;Slide id=&quot;484&quot; dur=&quot;64.891&quot;/&gt;&lt;Slide id=&quot;481&quot; dur=&quot;51.906&quot;/&gt;&lt;Slide id=&quot;485&quot; dur=&quot;118.469&quot; bld=&quot;|114.8&quot;/&gt;&lt;Slide id=&quot;486&quot; dur=&quot;35.937&quot;/&gt;&lt;Slide id=&quot;487&quot; dur=&quot;72.266&quot; bld=&quot;|44.8&quot;/&gt;&lt;Slide id=&quot;488&quot; dur=&quot;25.672&quot; bld=&quot;|7.6|.5|.5|.5|4.8&quot;/&gt;&lt;Slide id=&quot;489&quot; dur=&quot;25.609&quot; bld=&quot;|7.1|2|7.8|2&quot;/&gt;&lt;Slide id=&quot;516&quot; dur=&quot;10.453&quot;/&gt;&lt;Slide id=&quot;490&quot; dur=&quot;118.422&quot; bld=&quot;|0&quot;/&gt;&lt;Slide id=&quot;491&quot; dur=&quot;35.25&quot;/&gt;&lt;Slide id=&quot;492&quot; dur=&quot;22.281&quot;/&gt;&lt;Slide id=&quot;493&quot; dur=&quot;24.094&quot;/&gt;&lt;Slide id=&quot;494&quot; dur=&quot;12.75&quot;/&gt;&lt;Slide id=&quot;495&quot; dur=&quot;10.531&quot;/&gt;&lt;Slide id=&quot;496&quot; dur=&quot;30.438&quot;/&gt;&lt;Slide id=&quot;497&quot; dur=&quot;20.828&quot; bld=&quot;|9.4|2.1|5.4&quot;/&gt;&lt;Slide id=&quot;498&quot; dur=&quot;14.484&quot; bld=&quot;|.7|1|2.1|5.1&quot;/&gt;&lt;Slide id=&quot;499&quot; dur=&quot;15.875&quot; bld=&quot;|5.9|3.1&quot;/&gt;&lt;Slide id=&quot;501&quot; dur=&quot;5.266&quot;/&gt;&lt;Slide id=&quot;502&quot; dur=&quot;.797&quot;/&gt;&lt;Slide id=&quot;501&quot; dur=&quot;54.375&quot;/&gt;&lt;Slide id=&quot;502&quot; dur=&quot;59.125&quot; bld=&quot;|0&quot;/&gt;&lt;Slide id=&quot;503&quot; dur=&quot;63.125&quot;/&gt;&lt;Slide id=&quot;504&quot; dur=&quot;40.031&quot;/&gt;&lt;Slide id=&quot;505&quot; dur=&quot;30.297&quot; bld=&quot;|0&quot;/&gt;&lt;Slide id=&quot;517&quot; dur=&quot;60.953&quot; bld=&quot;|0&quot;/&gt;&lt;Slide id=&quot;506&quot; dur=&quot;52.125&quot;/&gt;&lt;Slide id=&quot;507&quot; dur=&quot;113.656&quot;/&gt;&lt;Slide id=&quot;508&quot; dur=&quot;23.266&quot; bld=&quot;|0|0|0|0&quot;/&gt;&lt;Slide id=&quot;509&quot; dur=&quot;59.203&quot; bld=&quot;|0&quot;/&gt;&lt;Slide id=&quot;510&quot; dur=&quot;25.109&quot; bld=&quot;|8.6|0|2|.5|6|.5|.5|.5|.5|.5&quot;/&gt;&lt;Slide id=&quot;511&quot; dur=&quot;2.594&quot;/&gt;&lt;Slide id=&quot;510&quot; dur=&quot;26.469&quot;/&gt;&lt;Slide id=&quot;511&quot; dur=&quot;44.656&quot; bld=&quot;|5.8|5.2|.5|.5|4.1|.5|11.1&quot;/&gt;&lt;Slide id=&quot;513&quot; dur=&quot;170.953&quot;/&gt;&lt;Slide id=&quot;512&quot; dur=&quot;2.172&quot; bld=&quot;|.5&quot;/&gt;&lt;Slide id=&quot;514&quot; dur=&quot;100.922&quot;/&gt;&lt;Slide id=&quot;515&quot; dur=&quot;1.609&quot;/&gt;&lt;/Timings&gt;&lt;/WMTools&gt;"/>
</p:tagLst>
</file>

<file path=ppt/theme/theme1.xml><?xml version="1.0" encoding="utf-8"?>
<a:theme xmlns:a="http://schemas.openxmlformats.org/drawingml/2006/main" name="PDC_Template_2005">
  <a:themeElements>
    <a:clrScheme name="PDC_Template_2005 3">
      <a:dk1>
        <a:srgbClr val="000000"/>
      </a:dk1>
      <a:lt1>
        <a:srgbClr val="FFFFFF"/>
      </a:lt1>
      <a:dk2>
        <a:srgbClr val="18536E"/>
      </a:dk2>
      <a:lt2>
        <a:srgbClr val="FFB601"/>
      </a:lt2>
      <a:accent1>
        <a:srgbClr val="F7E993"/>
      </a:accent1>
      <a:accent2>
        <a:srgbClr val="B2BB1D"/>
      </a:accent2>
      <a:accent3>
        <a:srgbClr val="ABB3BA"/>
      </a:accent3>
      <a:accent4>
        <a:srgbClr val="DADADA"/>
      </a:accent4>
      <a:accent5>
        <a:srgbClr val="FAF2C8"/>
      </a:accent5>
      <a:accent6>
        <a:srgbClr val="A1A919"/>
      </a:accent6>
      <a:hlink>
        <a:srgbClr val="0078FA"/>
      </a:hlink>
      <a:folHlink>
        <a:srgbClr val="B51A8A"/>
      </a:folHlink>
    </a:clrScheme>
    <a:fontScheme name="PDC_Template_2005">
      <a:majorFont>
        <a:latin typeface="Segoe Semibold"/>
        <a:ea typeface=""/>
        <a:cs typeface="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2">
                <a:gamma/>
                <a:shade val="63529"/>
                <a:invGamma/>
                <a:alpha val="70000"/>
              </a:schemeClr>
            </a:gs>
            <a:gs pos="50000">
              <a:schemeClr val="accent2">
                <a:alpha val="70000"/>
              </a:schemeClr>
            </a:gs>
            <a:gs pos="100000">
              <a:schemeClr val="accent2">
                <a:gamma/>
                <a:shade val="63529"/>
                <a:invGamma/>
                <a:alpha val="70000"/>
              </a:schemeClr>
            </a:gs>
          </a:gsLst>
          <a:lin ang="2700000" scaled="1"/>
        </a:gra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5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2">
                <a:gamma/>
                <a:shade val="63529"/>
                <a:invGamma/>
                <a:alpha val="70000"/>
              </a:schemeClr>
            </a:gs>
            <a:gs pos="50000">
              <a:schemeClr val="accent2">
                <a:alpha val="70000"/>
              </a:schemeClr>
            </a:gs>
            <a:gs pos="100000">
              <a:schemeClr val="accent2">
                <a:gamma/>
                <a:shade val="63529"/>
                <a:invGamma/>
                <a:alpha val="70000"/>
              </a:schemeClr>
            </a:gs>
          </a:gsLst>
          <a:lin ang="2700000" scaled="1"/>
        </a:gra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5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</a:lnDef>
  </a:objectDefaults>
  <a:extraClrSchemeLst>
    <a:extraClrScheme>
      <a:clrScheme name="PDC_Template_2005 1">
        <a:dk1>
          <a:srgbClr val="000000"/>
        </a:dk1>
        <a:lt1>
          <a:srgbClr val="FFFFFF"/>
        </a:lt1>
        <a:dk2>
          <a:srgbClr val="194489"/>
        </a:dk2>
        <a:lt2>
          <a:srgbClr val="FFB601"/>
        </a:lt2>
        <a:accent1>
          <a:srgbClr val="F7E993"/>
        </a:accent1>
        <a:accent2>
          <a:srgbClr val="B2BB1D"/>
        </a:accent2>
        <a:accent3>
          <a:srgbClr val="ABB0C4"/>
        </a:accent3>
        <a:accent4>
          <a:srgbClr val="DADADA"/>
        </a:accent4>
        <a:accent5>
          <a:srgbClr val="FAF2C8"/>
        </a:accent5>
        <a:accent6>
          <a:srgbClr val="A1A919"/>
        </a:accent6>
        <a:hlink>
          <a:srgbClr val="0078FA"/>
        </a:hlink>
        <a:folHlink>
          <a:srgbClr val="B51A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C_Template_2005 2">
        <a:dk1>
          <a:srgbClr val="000000"/>
        </a:dk1>
        <a:lt1>
          <a:srgbClr val="FFFFFF"/>
        </a:lt1>
        <a:dk2>
          <a:srgbClr val="176B6F"/>
        </a:dk2>
        <a:lt2>
          <a:srgbClr val="FFB601"/>
        </a:lt2>
        <a:accent1>
          <a:srgbClr val="F7E993"/>
        </a:accent1>
        <a:accent2>
          <a:srgbClr val="B2BB1D"/>
        </a:accent2>
        <a:accent3>
          <a:srgbClr val="ABBABB"/>
        </a:accent3>
        <a:accent4>
          <a:srgbClr val="DADADA"/>
        </a:accent4>
        <a:accent5>
          <a:srgbClr val="FAF2C8"/>
        </a:accent5>
        <a:accent6>
          <a:srgbClr val="A1A919"/>
        </a:accent6>
        <a:hlink>
          <a:srgbClr val="0078FA"/>
        </a:hlink>
        <a:folHlink>
          <a:srgbClr val="B51A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C_Template_2005 3">
        <a:dk1>
          <a:srgbClr val="000000"/>
        </a:dk1>
        <a:lt1>
          <a:srgbClr val="FFFFFF"/>
        </a:lt1>
        <a:dk2>
          <a:srgbClr val="18536E"/>
        </a:dk2>
        <a:lt2>
          <a:srgbClr val="FFB601"/>
        </a:lt2>
        <a:accent1>
          <a:srgbClr val="F7E993"/>
        </a:accent1>
        <a:accent2>
          <a:srgbClr val="B2BB1D"/>
        </a:accent2>
        <a:accent3>
          <a:srgbClr val="ABB3BA"/>
        </a:accent3>
        <a:accent4>
          <a:srgbClr val="DADADA"/>
        </a:accent4>
        <a:accent5>
          <a:srgbClr val="FAF2C8"/>
        </a:accent5>
        <a:accent6>
          <a:srgbClr val="A1A919"/>
        </a:accent6>
        <a:hlink>
          <a:srgbClr val="0078FA"/>
        </a:hlink>
        <a:folHlink>
          <a:srgbClr val="B51A8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4030</TotalTime>
  <Words>1376</Words>
  <Application>Microsoft PowerPoint</Application>
  <PresentationFormat>On-screen Show (4:3)</PresentationFormat>
  <Paragraphs>494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Times New Roman</vt:lpstr>
      <vt:lpstr>Segoe Semibold</vt:lpstr>
      <vt:lpstr>Segoe</vt:lpstr>
      <vt:lpstr>Wingdings 2</vt:lpstr>
      <vt:lpstr>Arial</vt:lpstr>
      <vt:lpstr>Wingdings</vt:lpstr>
      <vt:lpstr>PDC_Template_2005</vt:lpstr>
      <vt:lpstr>Microsoft Photo Editor 3.0 Photo</vt:lpstr>
      <vt:lpstr>Server  Cluster and LVS based Cluster</vt:lpstr>
      <vt:lpstr>Outline of the Talk</vt:lpstr>
      <vt:lpstr>Architecture solutions for scalable Web-server systems (Fig. 1)</vt:lpstr>
      <vt:lpstr>Model architecture for a Locally Distributed Web system</vt:lpstr>
      <vt:lpstr>Cluster-Based Web System</vt:lpstr>
      <vt:lpstr>Virtual Web Cluster Architecture</vt:lpstr>
      <vt:lpstr>Distributed Web System</vt:lpstr>
      <vt:lpstr>Web Server Cluster</vt:lpstr>
      <vt:lpstr>Comparison of Load Balancers</vt:lpstr>
      <vt:lpstr>Linux Virtual Server (LVS)</vt:lpstr>
      <vt:lpstr>LVS-NAT Configuration  (Network Address Translation)</vt:lpstr>
      <vt:lpstr>LVS-NAT Configuration  Step 2. Director routes Pkt</vt:lpstr>
      <vt:lpstr>LVS-NAT Configuration  Step 3. Real Server Replies</vt:lpstr>
      <vt:lpstr>LVS-NAT Configuration  Step 4. Director rewrites reply</vt:lpstr>
      <vt:lpstr>LVS-NAT Configuration  (Network Address Translation)</vt:lpstr>
      <vt:lpstr>LVS-NAT Setup Commands</vt:lpstr>
      <vt:lpstr>LVS-Tunnel Configuration (IP Tunneling) </vt:lpstr>
      <vt:lpstr>LVS-Tunnel Setup Commands</vt:lpstr>
      <vt:lpstr>LVS-DR Configuration  (Direct Routing)</vt:lpstr>
      <vt:lpstr>LVS-DR Configuration  Step 3. Process Request</vt:lpstr>
      <vt:lpstr>LVS-DR Configuration  (Direct Routing)</vt:lpstr>
      <vt:lpstr>LVS-DR Setup Commands </vt:lpstr>
      <vt:lpstr>Persistence Handling in LVS</vt:lpstr>
      <vt:lpstr>High Available Cluster</vt:lpstr>
      <vt:lpstr>HA-LVS Configuration HA: High Available</vt:lpstr>
      <vt:lpstr>Performance of LVS-based Systems</vt:lpstr>
      <vt:lpstr>LVS Usage Survey 2/15/2001 Lorn Key</vt:lpstr>
    </vt:vector>
  </TitlesOfParts>
  <Manager>Speech writer name here</Manager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subject>Professional Developers Conference</dc:subject>
  <dc:creator>Rudolph Balaz</dc:creator>
  <dc:description>Formatter:_x000d_
Event Date: Sept. 13-16, 2005_x000d_
Event Location:_x000d_
Speech Length:_x000d_
Audience: Professional Developers, TDMs_x000d_
Key Topics:</dc:description>
  <cp:lastModifiedBy>Administrator</cp:lastModifiedBy>
  <cp:revision>139</cp:revision>
  <dcterms:created xsi:type="dcterms:W3CDTF">2005-08-02T01:12:26Z</dcterms:created>
  <dcterms:modified xsi:type="dcterms:W3CDTF">2009-02-16T22:27:28Z</dcterms:modified>
</cp:coreProperties>
</file>