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vml" ContentType="application/vnd.openxmlformats-officedocument.vmlDrawin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0" r:id="rId26"/>
  </p:sldIdLst>
  <p:sldSz cx="9144000" cy="6858000" type="screen4x3"/>
  <p:notesSz cx="7010400" cy="9296400"/>
  <p:custDataLst>
    <p:tags r:id="rId30"/>
  </p:custDataLst>
  <p:defaultTextStyle>
    <a:defPPr>
      <a:defRPr lang="en-US"/>
    </a:defPPr>
    <a:lvl1pPr algn="ctr" rtl="0" eaLnBrk="0" fontAlgn="base" hangingPunct="0">
      <a:lnSpc>
        <a:spcPct val="85000"/>
      </a:lnSpc>
      <a:spcBef>
        <a:spcPct val="2000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egoe" pitchFamily="34" charset="0"/>
        <a:ea typeface="+mn-ea"/>
        <a:cs typeface="+mn-cs"/>
      </a:defRPr>
    </a:lvl1pPr>
    <a:lvl2pPr marL="457200" algn="ctr" rtl="0" eaLnBrk="0" fontAlgn="base" hangingPunct="0">
      <a:lnSpc>
        <a:spcPct val="85000"/>
      </a:lnSpc>
      <a:spcBef>
        <a:spcPct val="2000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egoe" pitchFamily="34" charset="0"/>
        <a:ea typeface="+mn-ea"/>
        <a:cs typeface="+mn-cs"/>
      </a:defRPr>
    </a:lvl2pPr>
    <a:lvl3pPr marL="914400" algn="ctr" rtl="0" eaLnBrk="0" fontAlgn="base" hangingPunct="0">
      <a:lnSpc>
        <a:spcPct val="85000"/>
      </a:lnSpc>
      <a:spcBef>
        <a:spcPct val="2000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egoe" pitchFamily="34" charset="0"/>
        <a:ea typeface="+mn-ea"/>
        <a:cs typeface="+mn-cs"/>
      </a:defRPr>
    </a:lvl3pPr>
    <a:lvl4pPr marL="1371600" algn="ctr" rtl="0" eaLnBrk="0" fontAlgn="base" hangingPunct="0">
      <a:lnSpc>
        <a:spcPct val="85000"/>
      </a:lnSpc>
      <a:spcBef>
        <a:spcPct val="2000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egoe" pitchFamily="34" charset="0"/>
        <a:ea typeface="+mn-ea"/>
        <a:cs typeface="+mn-cs"/>
      </a:defRPr>
    </a:lvl4pPr>
    <a:lvl5pPr marL="1828800" algn="ctr" rtl="0" eaLnBrk="0" fontAlgn="base" hangingPunct="0">
      <a:lnSpc>
        <a:spcPct val="85000"/>
      </a:lnSpc>
      <a:spcBef>
        <a:spcPct val="2000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egoe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egoe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egoe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egoe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egoe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y Feil-Jacobs" initials="" lastIdx="1" clrIdx="0"/>
  <p:cmAuthor id="1" name="Miaenn Olander (Excell Data Corporation)" initials="" lastIdx="5" clrIdx="1"/>
  <p:cmAuthor id="2" name="daren" initials="" lastIdx="1" clrIdx="2"/>
  <p:cmAuthor id="3" name="maryfj" initials="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F81F"/>
    <a:srgbClr val="EBFC10"/>
    <a:srgbClr val="777777"/>
    <a:srgbClr val="DDDDDD"/>
    <a:srgbClr val="EAFC04"/>
    <a:srgbClr val="04E4FC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677" autoAdjust="0"/>
    <p:restoredTop sz="80416" autoAdjust="0"/>
  </p:normalViewPr>
  <p:slideViewPr>
    <p:cSldViewPr snapToGrid="0">
      <p:cViewPr>
        <p:scale>
          <a:sx n="100" d="100"/>
          <a:sy n="100" d="100"/>
        </p:scale>
        <p:origin x="-1288" y="-720"/>
      </p:cViewPr>
      <p:guideLst>
        <p:guide orient="horz" pos="144"/>
        <p:guide orient="horz" pos="4176"/>
        <p:guide orient="horz" pos="893"/>
        <p:guide orient="horz" pos="1200"/>
        <p:guide orient="horz" pos="1492"/>
        <p:guide orient="horz" pos="2764"/>
        <p:guide pos="240"/>
        <p:guide pos="5627"/>
        <p:guide pos="40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666" y="-6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tableStyles" Target="tableStyles.xml"/><Relationship Id="rId31" Type="http://schemas.openxmlformats.org/officeDocument/2006/relationships/commentAuthors" Target="commentAuthors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notesMaster" Target="notesMasters/notesMaster1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handoutMaster" Target="handoutMasters/handoutMaster1.xml"/><Relationship Id="rId26" Type="http://schemas.openxmlformats.org/officeDocument/2006/relationships/slide" Target="slides/slide25.xml"/><Relationship Id="rId30" Type="http://schemas.openxmlformats.org/officeDocument/2006/relationships/tags" Target="tags/tag1.xml"/><Relationship Id="rId11" Type="http://schemas.openxmlformats.org/officeDocument/2006/relationships/slide" Target="slides/slide10.xml"/><Relationship Id="rId29" Type="http://schemas.openxmlformats.org/officeDocument/2006/relationships/printerSettings" Target="printerSettings/printerSettings1.bin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 eaLnBrk="1" hangingPunct="1">
              <a:lnSpc>
                <a:spcPct val="100000"/>
              </a:lnSpc>
              <a:spcBef>
                <a:spcPct val="0"/>
              </a:spcBef>
              <a:defRPr sz="1200" b="1">
                <a:effectLst/>
                <a:latin typeface="Segoe Semibold" pitchFamily="34" charset="0"/>
              </a:defRPr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lnSpc>
                <a:spcPct val="100000"/>
              </a:lnSpc>
              <a:spcBef>
                <a:spcPct val="0"/>
              </a:spcBef>
              <a:defRPr sz="1000">
                <a:effectLst/>
              </a:defRPr>
            </a:lvl1pPr>
          </a:lstStyle>
          <a:p>
            <a:fld id="{F77FDAAF-600E-4025-ACBA-5CE4AA9C4209}" type="datetime8">
              <a:rPr lang="en-US"/>
              <a:pPr/>
              <a:t>2/9/11 17:15</a:t>
            </a:fld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63230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 eaLnBrk="1" hangingPunct="1">
              <a:lnSpc>
                <a:spcPct val="100000"/>
              </a:lnSpc>
              <a:spcBef>
                <a:spcPct val="0"/>
              </a:spcBef>
              <a:defRPr sz="800">
                <a:effectLst/>
                <a:cs typeface="Arial" charset="0"/>
              </a:defRPr>
            </a:lvl1pPr>
          </a:lstStyle>
          <a:p>
            <a:r>
              <a:rPr lang="en-US"/>
              <a:t>2005 Microsoft Corporation. All rights reserved.</a:t>
            </a:r>
          </a:p>
          <a:p>
            <a:r>
              <a:rPr lang="en-US"/>
              <a:t>This presentation is for informational purposes only. Microsoft makes no warranties, express or implied, in this summary.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384925" y="8831263"/>
            <a:ext cx="625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lnSpc>
                <a:spcPct val="100000"/>
              </a:lnSpc>
              <a:spcBef>
                <a:spcPct val="0"/>
              </a:spcBef>
              <a:defRPr sz="1200" b="1">
                <a:effectLst/>
                <a:latin typeface="Segoe Semibold" pitchFamily="34" charset="0"/>
              </a:defRPr>
            </a:lvl1pPr>
          </a:lstStyle>
          <a:p>
            <a:fld id="{D28FBF84-9008-4A6B-AA2F-0CDB6A92B4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494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 eaLnBrk="1" hangingPunct="1">
              <a:lnSpc>
                <a:spcPct val="100000"/>
              </a:lnSpc>
              <a:spcBef>
                <a:spcPct val="0"/>
              </a:spcBef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lnSpc>
                <a:spcPct val="100000"/>
              </a:lnSpc>
              <a:spcBef>
                <a:spcPct val="0"/>
              </a:spcBef>
              <a:defRPr sz="1200">
                <a:effectLst/>
                <a:latin typeface="Times New Roman" pitchFamily="18" charset="0"/>
              </a:defRPr>
            </a:lvl1pPr>
          </a:lstStyle>
          <a:p>
            <a:fld id="{E6775495-DC00-4EF9-AF90-0BE56C495229}" type="datetime8">
              <a:rPr lang="en-US"/>
              <a:pPr/>
              <a:t>2/9/11 17:15</a:t>
            </a:fld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37625"/>
            <a:ext cx="57927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 eaLnBrk="1" hangingPunct="1">
              <a:lnSpc>
                <a:spcPct val="100000"/>
              </a:lnSpc>
              <a:spcBef>
                <a:spcPct val="0"/>
              </a:spcBef>
              <a:defRPr sz="800">
                <a:effectLst/>
                <a:cs typeface="Arial" charset="0"/>
              </a:defRPr>
            </a:lvl1pPr>
          </a:lstStyle>
          <a:p>
            <a:r>
              <a:rPr lang="en-US"/>
              <a:t>©2005 Microsoft Corporation. All rights reserved.</a:t>
            </a:r>
          </a:p>
          <a:p>
            <a:r>
              <a:rPr lang="en-US"/>
              <a:t>This presentation is for informational purposes only. Microsoft makes no warranties, express or implied, in this summary.</a:t>
            </a:r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07063" y="8829675"/>
            <a:ext cx="13017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lnSpc>
                <a:spcPct val="100000"/>
              </a:lnSpc>
              <a:spcBef>
                <a:spcPct val="0"/>
              </a:spcBef>
              <a:defRPr sz="1200">
                <a:effectLst/>
                <a:latin typeface="Times New Roman" pitchFamily="18" charset="0"/>
              </a:defRPr>
            </a:lvl1pPr>
          </a:lstStyle>
          <a:p>
            <a:fld id="{49593A79-A5AB-48D0-B4A6-D010634C4D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89958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ED448E9-C4DD-467D-B36F-3873CBFB05EE}" type="datetime8">
              <a:rPr lang="en-US"/>
              <a:pPr/>
              <a:t>2/9/11 17:15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©2005 Microsoft Corporation. All rights reserved.</a:t>
            </a:r>
          </a:p>
          <a:p>
            <a:pPr eaLnBrk="0" hangingPunct="0"/>
            <a:r>
              <a:rPr lang="en-US"/>
              <a:t>This presentation is for informational purposes only. Microsoft makes no warranties, express or implied, in this summary.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9E12A6-02A9-470E-B841-5BC08F3B0FE5}" type="slidenum">
              <a:rPr lang="en-US"/>
              <a:pPr/>
              <a:t>1</a:t>
            </a:fld>
            <a:endParaRPr lang="en-US"/>
          </a:p>
        </p:txBody>
      </p:sp>
      <p:sp>
        <p:nvSpPr>
          <p:cNvPr id="48142" name="Rectangle 1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51" name="Picture 19" descr="ribbo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ltGray">
          <a:xfrm>
            <a:off x="-33338" y="2039938"/>
            <a:ext cx="9177338" cy="2795587"/>
          </a:xfrm>
          <a:prstGeom prst="rect">
            <a:avLst/>
          </a:prstGeom>
          <a:noFill/>
        </p:spPr>
      </p:pic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5000" y="3049588"/>
            <a:ext cx="6696075" cy="585787"/>
          </a:xfrm>
          <a:ln algn="ctr"/>
        </p:spPr>
        <p:txBody>
          <a:bodyPr anchor="ctr"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5000" y="4387850"/>
            <a:ext cx="6642100" cy="420688"/>
          </a:xfrm>
        </p:spPr>
        <p:txBody>
          <a:bodyPr/>
          <a:lstStyle>
            <a:lvl1pPr marL="0" indent="0">
              <a:spcBef>
                <a:spcPct val="0"/>
              </a:spcBef>
              <a:buFont typeface="Wingdings 2" pitchFamily="18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42CAAE-8D86-49E8-85D5-E71DCECDC830}" type="datetime1">
              <a:rPr lang="en-US" smtClean="0"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C. Edward Chow/CS526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38D68-693A-44BC-A976-654F1ABAEF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9725" y="200025"/>
            <a:ext cx="2101850" cy="284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00025"/>
            <a:ext cx="6156325" cy="284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51A76E-B681-4BDF-A3CB-7CF19CB9DDD1}" type="datetime1">
              <a:rPr lang="en-US" smtClean="0"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C. Edward Chow/CS526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11B103-FBF2-4F70-8078-35581389FC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B6AF14-8E61-4F0B-9F9D-F57D7128D93D}" type="datetime1">
              <a:rPr lang="en-US" smtClean="0"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C. Edward Chow/CS526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BFA8C-6480-4ECC-9DEB-2E2C98DB56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B52D40-69C4-491F-8D2E-DE78447FC984}" type="datetime1">
              <a:rPr lang="en-US" smtClean="0"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C. Edward Chow/CS526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E567A-4E2B-4C74-BABA-AE1FB8D1AE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103313"/>
            <a:ext cx="4129088" cy="1941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103313"/>
            <a:ext cx="4129087" cy="1941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CAA20-3147-4131-A38E-9652200F57A3}" type="datetime1">
              <a:rPr lang="en-US" smtClean="0"/>
              <a:t>2/9/11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C. Edward Chow/CS526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827AB-94E5-4960-800A-18FADB48DD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E6F1D6-E4B2-444C-9871-2BBF39A5BDEA}" type="datetime1">
              <a:rPr lang="en-US" smtClean="0"/>
              <a:t>2/9/11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C. Edward Chow/CS526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46182-7946-4453-8E2D-47D4431AD9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3F8842-24A1-46A2-8B15-A39F939C6AB9}" type="datetime1">
              <a:rPr lang="en-US" smtClean="0"/>
              <a:t>2/9/11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C. Edward Chow/CS526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2A702-648F-4B24-8027-ABDA573380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C1804F-BA56-4974-8AC8-1C3920EF7DA0}" type="datetime1">
              <a:rPr lang="en-US" smtClean="0"/>
              <a:t>2/9/11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C. Edward Chow/CS526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4D5B7-686A-4395-AACC-327F036F55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79C2E9-8DFF-496B-8530-82F4BC477F5E}" type="datetime1">
              <a:rPr lang="en-US" smtClean="0"/>
              <a:t>2/9/11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C. Edward Chow/CS526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6B845-E3DC-4D92-AB41-E5A676C69A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2BEB2F-86D8-4D77-8C9F-2AF6A3FE4CCF}" type="datetime1">
              <a:rPr lang="en-US" smtClean="0"/>
              <a:t>2/9/11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C. Edward Chow/CS526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2005F-4833-46F8-B263-BAFFE78ED5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image" Target="../media/image1.png"/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2" Type="http://schemas.openxmlformats.org/officeDocument/2006/relationships/theme" Target="../theme/theme1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00025"/>
            <a:ext cx="8382000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74001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Title Slide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03313"/>
            <a:ext cx="8410575" cy="194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7845425" y="0"/>
          <a:ext cx="1298575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Photo Editor Photo" r:id="rId15" imgW="1647619" imgH="1600000" progId="MSPhotoEd.3">
                  <p:embed/>
                </p:oleObj>
              </mc:Choice>
              <mc:Fallback>
                <p:oleObj name="Photo Editor Photo" r:id="rId15" imgW="1647619" imgH="1600000" progId="MSPhotoEd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5425" y="0"/>
                        <a:ext cx="1298575" cy="126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7E99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7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defRPr sz="1400" b="1" i="1">
                <a:effectLst/>
                <a:latin typeface="Arial" charset="0"/>
              </a:defRPr>
            </a:lvl1pPr>
          </a:lstStyle>
          <a:p>
            <a:fld id="{15DC9F16-3485-434D-BF3B-B92AD7B7169A}" type="datetime1">
              <a:rPr lang="en-US" smtClean="0"/>
              <a:t>2/9/11</a:t>
            </a:fld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sz="1400" b="1" i="1">
                <a:effectLst/>
                <a:latin typeface="Arial" charset="0"/>
              </a:defRPr>
            </a:lvl1pPr>
          </a:lstStyle>
          <a:p>
            <a:r>
              <a:rPr lang="en-US" smtClean="0"/>
              <a:t>C. Edward Chow/CS526</a:t>
            </a:r>
            <a:endParaRPr lang="en-US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sz="1400" b="1" i="1">
                <a:effectLst/>
                <a:latin typeface="Arial" charset="0"/>
              </a:defRPr>
            </a:lvl1pPr>
          </a:lstStyle>
          <a:p>
            <a:fld id="{E0C6528F-61B0-4CA3-9EF1-A0D91B1AFCD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fontAlgn="base">
        <a:lnSpc>
          <a:spcPct val="90000"/>
        </a:lnSpc>
        <a:spcBef>
          <a:spcPct val="3000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3000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34" charset="0"/>
        </a:defRPr>
      </a:lvl2pPr>
      <a:lvl3pPr algn="l" rtl="0" fontAlgn="base">
        <a:lnSpc>
          <a:spcPct val="90000"/>
        </a:lnSpc>
        <a:spcBef>
          <a:spcPct val="3000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34" charset="0"/>
        </a:defRPr>
      </a:lvl3pPr>
      <a:lvl4pPr algn="l" rtl="0" fontAlgn="base">
        <a:lnSpc>
          <a:spcPct val="90000"/>
        </a:lnSpc>
        <a:spcBef>
          <a:spcPct val="3000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34" charset="0"/>
        </a:defRPr>
      </a:lvl4pPr>
      <a:lvl5pPr algn="l" rtl="0" fontAlgn="base">
        <a:lnSpc>
          <a:spcPct val="90000"/>
        </a:lnSpc>
        <a:spcBef>
          <a:spcPct val="3000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34" charset="0"/>
        </a:defRPr>
      </a:lvl5pPr>
      <a:lvl6pPr marL="457200" algn="l" rtl="0" fontAlgn="base">
        <a:lnSpc>
          <a:spcPct val="90000"/>
        </a:lnSpc>
        <a:spcBef>
          <a:spcPct val="3000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34" charset="0"/>
        </a:defRPr>
      </a:lvl6pPr>
      <a:lvl7pPr marL="914400" algn="l" rtl="0" fontAlgn="base">
        <a:lnSpc>
          <a:spcPct val="90000"/>
        </a:lnSpc>
        <a:spcBef>
          <a:spcPct val="3000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34" charset="0"/>
        </a:defRPr>
      </a:lvl7pPr>
      <a:lvl8pPr marL="1371600" algn="l" rtl="0" fontAlgn="base">
        <a:lnSpc>
          <a:spcPct val="90000"/>
        </a:lnSpc>
        <a:spcBef>
          <a:spcPct val="3000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34" charset="0"/>
        </a:defRPr>
      </a:lvl8pPr>
      <a:lvl9pPr marL="1828800" algn="l" rtl="0" fontAlgn="base">
        <a:lnSpc>
          <a:spcPct val="90000"/>
        </a:lnSpc>
        <a:spcBef>
          <a:spcPct val="3000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34" charset="0"/>
        </a:defRPr>
      </a:lvl9pPr>
    </p:titleStyle>
    <p:bodyStyle>
      <a:lvl1pPr marL="461963" indent="-46196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Wingdings 2" pitchFamily="18" charset="2"/>
        <a:buBlip>
          <a:blip r:embed="rId17"/>
        </a:buBlip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850900" indent="-38735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5000"/>
        <a:buFont typeface="Wingdings 2" pitchFamily="18" charset="2"/>
        <a:buBlip>
          <a:blip r:embed="rId18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257300" indent="-4048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5000"/>
        <a:buFont typeface="Wingdings 2" pitchFamily="18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55763" indent="-396875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5000"/>
        <a:buFont typeface="Wingdings 2" pitchFamily="18" charset="2"/>
        <a:buBlip>
          <a:blip r:embed="rId18"/>
        </a:buBlip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2638" indent="-39528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5000"/>
        <a:buFont typeface="Wingdings 2" pitchFamily="18" charset="2"/>
        <a:buBlip>
          <a:blip r:embed="rId18"/>
        </a:buBlip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09838" indent="-39528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5000"/>
        <a:buFont typeface="Wingdings 2" pitchFamily="18" charset="2"/>
        <a:buBlip>
          <a:blip r:embed="rId18"/>
        </a:buBlip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67038" indent="-39528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5000"/>
        <a:buFont typeface="Wingdings 2" pitchFamily="18" charset="2"/>
        <a:buBlip>
          <a:blip r:embed="rId18"/>
        </a:buBlip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4238" indent="-39528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5000"/>
        <a:buFont typeface="Wingdings 2" pitchFamily="18" charset="2"/>
        <a:buBlip>
          <a:blip r:embed="rId18"/>
        </a:buBlip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1438" indent="-39528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5000"/>
        <a:buFont typeface="Wingdings 2" pitchFamily="18" charset="2"/>
        <a:buBlip>
          <a:blip r:embed="rId18"/>
        </a:buBlip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image" Target="../media/image1.png"/><Relationship Id="rId4" Type="http://schemas.openxmlformats.org/officeDocument/2006/relationships/image" Target="../media/image6.jpe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Relationship Id="rId5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gandalf.uccs.edu/~cs526/httpddav/httpd-2.2.17/conf/extra/httpd-dav.conf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chow@c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6" name="Rectangle 64"/>
          <p:cNvSpPr>
            <a:spLocks noGrp="1" noChangeArrowheads="1"/>
          </p:cNvSpPr>
          <p:nvPr>
            <p:ph type="ctrTitle"/>
          </p:nvPr>
        </p:nvSpPr>
        <p:spPr>
          <a:xfrm>
            <a:off x="441325" y="3530600"/>
            <a:ext cx="8437563" cy="585788"/>
          </a:xfrm>
          <a:noFill/>
        </p:spPr>
        <p:txBody>
          <a:bodyPr/>
          <a:lstStyle/>
          <a:p>
            <a:r>
              <a:rPr lang="en-US" dirty="0" smtClean="0"/>
              <a:t>Web Access Authentication</a:t>
            </a:r>
            <a:endParaRPr lang="en-US" dirty="0"/>
          </a:p>
        </p:txBody>
      </p:sp>
      <p:sp>
        <p:nvSpPr>
          <p:cNvPr id="3137" name="Rectangle 65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924425"/>
            <a:ext cx="2892425" cy="420688"/>
          </a:xfrm>
        </p:spPr>
        <p:txBody>
          <a:bodyPr/>
          <a:lstStyle/>
          <a:p>
            <a:r>
              <a:rPr lang="en-US"/>
              <a:t>C. Edward Chow</a:t>
            </a:r>
          </a:p>
        </p:txBody>
      </p:sp>
      <p:pic>
        <p:nvPicPr>
          <p:cNvPr id="3142" name="Picture 70" descr="pikepeak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1849438"/>
          </a:xfrm>
          <a:prstGeom prst="rect">
            <a:avLst/>
          </a:prstGeom>
          <a:noFill/>
        </p:spPr>
      </p:pic>
      <p:graphicFrame>
        <p:nvGraphicFramePr>
          <p:cNvPr id="3143" name="Object 71"/>
          <p:cNvGraphicFramePr>
            <a:graphicFrameLocks noChangeAspect="1"/>
          </p:cNvGraphicFramePr>
          <p:nvPr/>
        </p:nvGraphicFramePr>
        <p:xfrm>
          <a:off x="7351713" y="5118100"/>
          <a:ext cx="1792287" cy="173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8" name="Photo Editor Photo" r:id="rId5" imgW="1647619" imgH="1600000" progId="MSPhotoEd.3">
                  <p:embed/>
                </p:oleObj>
              </mc:Choice>
              <mc:Fallback>
                <p:oleObj name="Photo Editor Photo" r:id="rId5" imgW="1647619" imgH="1600000" progId="MSPhotoEd.3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1713" y="5118100"/>
                        <a:ext cx="1792287" cy="173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B9832-15D2-4306-8229-090E261F924F}" type="datetime1">
              <a:rPr lang="en-US" smtClean="0"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Edward Chow/CS526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3"/>
            <a:r>
              <a:rPr lang="en-US" sz="1400" dirty="0" smtClean="0"/>
              <a:t>Page </a:t>
            </a:r>
            <a:fld id="{68582EF1-BD0A-4AF4-973E-14907E9DBA08}" type="slidenum">
              <a:rPr lang="en-US" sz="1400"/>
              <a:pPr lvl="3"/>
              <a:t>10</a:t>
            </a:fld>
            <a:endParaRPr lang="en-US" sz="1400" dirty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Web Client Server Interaction for Authentication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475" y="1712913"/>
            <a:ext cx="8410575" cy="452431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A fake web browser was created, </a:t>
            </a:r>
            <a:r>
              <a:rPr lang="en-US" sz="2000" dirty="0" smtClean="0"/>
              <a:t>/home/chow/</a:t>
            </a:r>
            <a:r>
              <a:rPr lang="en-US" sz="2000" dirty="0" err="1" smtClean="0"/>
              <a:t>src</a:t>
            </a:r>
            <a:r>
              <a:rPr lang="en-US" sz="2000" dirty="0" smtClean="0"/>
              <a:t>/</a:t>
            </a:r>
            <a:r>
              <a:rPr lang="en-US" sz="2000" dirty="0" err="1" smtClean="0"/>
              <a:t>wb.c</a:t>
            </a:r>
            <a:r>
              <a:rPr lang="en-US" sz="2000" dirty="0"/>
              <a:t>, which connects to the web server, and allow the user to see the http-response and to reply with the additional http request. Here is the http-response (or use telnet &lt;</a:t>
            </a:r>
            <a:r>
              <a:rPr lang="en-US" sz="2000" dirty="0" err="1"/>
              <a:t>domanname</a:t>
            </a:r>
            <a:r>
              <a:rPr lang="en-US" sz="2000" dirty="0"/>
              <a:t>&gt; </a:t>
            </a:r>
            <a:r>
              <a:rPr lang="en-US" sz="2000" dirty="0" err="1"/>
              <a:t>portno</a:t>
            </a:r>
            <a:r>
              <a:rPr lang="en-US" sz="2000" dirty="0"/>
              <a:t>):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err="1"/>
              <a:t>msg</a:t>
            </a:r>
            <a:r>
              <a:rPr lang="en-US" sz="2000" dirty="0"/>
              <a:t> for </a:t>
            </a:r>
            <a:r>
              <a:rPr lang="en-US" sz="2000" dirty="0" err="1"/>
              <a:t>ws</a:t>
            </a:r>
            <a:r>
              <a:rPr lang="en-US" sz="2000" dirty="0"/>
              <a:t>("$" to exit):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rgbClr val="33CC33"/>
                </a:solidFill>
              </a:rPr>
              <a:t>GET / HTTP/1.0/n/n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rgbClr val="33CC33"/>
                </a:solidFill>
              </a:rPr>
              <a:t>#</a:t>
            </a:r>
            <a:r>
              <a:rPr lang="en-US" sz="2000" dirty="0"/>
              <a:t> reply </a:t>
            </a:r>
            <a:r>
              <a:rPr lang="en-US" sz="2000" dirty="0" err="1"/>
              <a:t>msg</a:t>
            </a:r>
            <a:r>
              <a:rPr lang="en-US" sz="2000" dirty="0"/>
              <a:t>=</a:t>
            </a:r>
            <a:r>
              <a:rPr lang="en-US" sz="2000" dirty="0">
                <a:solidFill>
                  <a:schemeClr val="accent2"/>
                </a:solidFill>
              </a:rPr>
              <a:t>HTTP/1.1 401 Authorization Required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chemeClr val="accent2"/>
                </a:solidFill>
              </a:rPr>
              <a:t>Date: Sun, 21 Feb 1999 16:52:15 GMT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chemeClr val="accent2"/>
                </a:solidFill>
              </a:rPr>
              <a:t>Server: Apache/1.3.3 (Unix)  (Red Hat/Linux)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chemeClr val="accent2"/>
                </a:solidFill>
              </a:rPr>
              <a:t>WWW-Authenticate: Basic realm="darkness"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chemeClr val="accent2"/>
                </a:solidFill>
              </a:rPr>
              <a:t>Connection: close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chemeClr val="accent2"/>
                </a:solidFill>
              </a:rPr>
              <a:t>Content-Type: text/html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hlink"/>
                </a:solidFill>
              </a:rPr>
              <a:t>The meta header indicates basic authentication and name of realm.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49C3-37FE-4533-9C25-FD80485F827D}" type="datetime1">
              <a:rPr lang="en-US" smtClean="0"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Edward Chow/CS526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3"/>
            <a:r>
              <a:rPr lang="en-US" sz="1400" dirty="0" smtClean="0"/>
              <a:t>Page </a:t>
            </a:r>
            <a:fld id="{16C8C612-9A07-4976-A40D-2B4573085794}" type="slidenum">
              <a:rPr lang="en-US" sz="1400"/>
              <a:pPr lvl="3"/>
              <a:t>11</a:t>
            </a:fld>
            <a:endParaRPr lang="en-US" sz="1400" dirty="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Netscape’s HTTP request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2475" y="1114425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To find out what the two browser submits, a fake web server, /</a:t>
            </a:r>
            <a:r>
              <a:rPr lang="en-US" sz="2000" dirty="0" err="1"/>
              <a:t>mpc</a:t>
            </a:r>
            <a:r>
              <a:rPr lang="en-US" sz="2000" dirty="0"/>
              <a:t>/home/chow/</a:t>
            </a:r>
            <a:r>
              <a:rPr lang="en-US" sz="2000" dirty="0" err="1"/>
              <a:t>src</a:t>
            </a:r>
            <a:r>
              <a:rPr lang="en-US" sz="2000" dirty="0"/>
              <a:t>/</a:t>
            </a:r>
            <a:r>
              <a:rPr lang="en-US" sz="2000" dirty="0" err="1"/>
              <a:t>ws.c</a:t>
            </a:r>
            <a:r>
              <a:rPr lang="en-US" sz="2000" dirty="0"/>
              <a:t> was written.  It starts at the same port of the apache web server, says, port 8088.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/>
              <a:t>[</a:t>
            </a:r>
            <a:r>
              <a:rPr lang="en-US" sz="1800" b="1" dirty="0" err="1"/>
              <a:t>chow@bilbo</a:t>
            </a:r>
            <a:r>
              <a:rPr lang="en-US" sz="1800" b="1" dirty="0"/>
              <a:t> </a:t>
            </a:r>
            <a:r>
              <a:rPr lang="en-US" sz="1800" b="1" dirty="0" err="1"/>
              <a:t>src</a:t>
            </a:r>
            <a:r>
              <a:rPr lang="en-US" sz="1800" b="1" dirty="0"/>
              <a:t>]$ </a:t>
            </a:r>
            <a:r>
              <a:rPr lang="en-US" sz="1800" b="1" dirty="0" err="1"/>
              <a:t>ws</a:t>
            </a:r>
            <a:r>
              <a:rPr lang="en-US" sz="1800" b="1" dirty="0"/>
              <a:t> 8088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/>
              <a:t>socket has port #8088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/>
              <a:t>rcvd </a:t>
            </a:r>
            <a:r>
              <a:rPr lang="en-US" sz="1800" b="1" dirty="0" err="1"/>
              <a:t>msg</a:t>
            </a:r>
            <a:r>
              <a:rPr lang="en-US" sz="1800" b="1" dirty="0"/>
              <a:t>--&gt;</a:t>
            </a:r>
            <a:r>
              <a:rPr lang="en-US" sz="1800" b="1" dirty="0">
                <a:solidFill>
                  <a:schemeClr val="accent2"/>
                </a:solidFill>
              </a:rPr>
              <a:t>GET / HTTP/1.0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>
                <a:solidFill>
                  <a:schemeClr val="accent2"/>
                </a:solidFill>
              </a:rPr>
              <a:t>Connection: Keep-Alive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>
                <a:solidFill>
                  <a:schemeClr val="accent2"/>
                </a:solidFill>
              </a:rPr>
              <a:t>User-Agent: Mozilla/4.5 [en] (Win98; I)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>
                <a:solidFill>
                  <a:srgbClr val="33CC33"/>
                </a:solidFill>
              </a:rPr>
              <a:t>Host: viva:8088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>
                <a:solidFill>
                  <a:schemeClr val="accent2"/>
                </a:solidFill>
              </a:rPr>
              <a:t>Accept: image/gif, image/x-</a:t>
            </a:r>
            <a:r>
              <a:rPr lang="en-US" sz="1800" b="1" dirty="0" err="1">
                <a:solidFill>
                  <a:schemeClr val="accent2"/>
                </a:solidFill>
              </a:rPr>
              <a:t>xbitmap</a:t>
            </a:r>
            <a:r>
              <a:rPr lang="en-US" sz="1800" b="1" dirty="0">
                <a:solidFill>
                  <a:schemeClr val="accent2"/>
                </a:solidFill>
              </a:rPr>
              <a:t>, image/jpeg, image/</a:t>
            </a:r>
            <a:r>
              <a:rPr lang="en-US" sz="1800" b="1" dirty="0" err="1">
                <a:solidFill>
                  <a:schemeClr val="accent2"/>
                </a:solidFill>
              </a:rPr>
              <a:t>pjpeg</a:t>
            </a:r>
            <a:r>
              <a:rPr lang="en-US" sz="1800" b="1" dirty="0">
                <a:solidFill>
                  <a:schemeClr val="accent2"/>
                </a:solidFill>
              </a:rPr>
              <a:t>, image/</a:t>
            </a:r>
            <a:r>
              <a:rPr lang="en-US" sz="1800" b="1" dirty="0" err="1">
                <a:solidFill>
                  <a:schemeClr val="accent2"/>
                </a:solidFill>
              </a:rPr>
              <a:t>png</a:t>
            </a:r>
            <a:r>
              <a:rPr lang="en-US" sz="1800" b="1" dirty="0">
                <a:solidFill>
                  <a:schemeClr val="accent2"/>
                </a:solidFill>
              </a:rPr>
              <a:t>, */*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>
                <a:solidFill>
                  <a:schemeClr val="accent2"/>
                </a:solidFill>
              </a:rPr>
              <a:t>Accept-Encoding: </a:t>
            </a:r>
            <a:r>
              <a:rPr lang="en-US" sz="1800" b="1" dirty="0" err="1">
                <a:solidFill>
                  <a:schemeClr val="accent2"/>
                </a:solidFill>
              </a:rPr>
              <a:t>gzip</a:t>
            </a:r>
            <a:endParaRPr lang="en-US" sz="1800" b="1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>
                <a:solidFill>
                  <a:schemeClr val="accent2"/>
                </a:solidFill>
              </a:rPr>
              <a:t>Accept-Language: en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>
                <a:solidFill>
                  <a:schemeClr val="accent2"/>
                </a:solidFill>
              </a:rPr>
              <a:t>Accept-</a:t>
            </a:r>
            <a:r>
              <a:rPr lang="en-US" sz="1800" b="1" dirty="0" err="1">
                <a:solidFill>
                  <a:schemeClr val="accent2"/>
                </a:solidFill>
              </a:rPr>
              <a:t>Charset</a:t>
            </a:r>
            <a:r>
              <a:rPr lang="en-US" sz="1800" b="1" dirty="0">
                <a:solidFill>
                  <a:schemeClr val="accent2"/>
                </a:solidFill>
              </a:rPr>
              <a:t>: iso-8859-1,*,utf-8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>
                <a:solidFill>
                  <a:schemeClr val="accent2"/>
                </a:solidFill>
              </a:rPr>
              <a:t>Authorization: Basic </a:t>
            </a:r>
            <a:r>
              <a:rPr lang="en-US" sz="1800" b="1" dirty="0">
                <a:solidFill>
                  <a:schemeClr val="hlink"/>
                </a:solidFill>
              </a:rPr>
              <a:t>ZGFwaG5lOnRoZWZ0</a:t>
            </a:r>
          </a:p>
          <a:p>
            <a:pPr>
              <a:lnSpc>
                <a:spcPct val="90000"/>
              </a:lnSpc>
            </a:pPr>
            <a:endParaRPr lang="en-US" sz="1800" b="1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ransition xmlns:p14="http://schemas.microsoft.com/office/powerpoint/2010/main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79BE-0A44-49D0-8412-E32FE4D8A9F6}" type="datetime1">
              <a:rPr lang="en-US" smtClean="0"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Edward Chow/CS526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3"/>
            <a:r>
              <a:rPr lang="en-US" sz="1400" dirty="0" smtClean="0"/>
              <a:t>Page </a:t>
            </a:r>
            <a:fld id="{5C55F9F5-B2C3-4365-AD1A-A96B88CFCDF4}" type="slidenum">
              <a:rPr lang="en-US" sz="1400"/>
              <a:pPr lvl="3"/>
              <a:t>12</a:t>
            </a:fld>
            <a:endParaRPr lang="en-US" sz="1400" dirty="0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</a:t>
            </a:r>
            <a:r>
              <a:rPr lang="en-US" sz="3600" b="1">
                <a:solidFill>
                  <a:schemeClr val="hlink"/>
                </a:solidFill>
              </a:rPr>
              <a:t>ZGFwaG5lOnRoZWZ0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3313"/>
            <a:ext cx="8410575" cy="5059847"/>
          </a:xfrm>
        </p:spPr>
        <p:txBody>
          <a:bodyPr/>
          <a:lstStyle/>
          <a:p>
            <a:r>
              <a:rPr lang="en-US" dirty="0"/>
              <a:t>In the </a:t>
            </a:r>
            <a:r>
              <a:rPr lang="en-US" dirty="0" err="1"/>
              <a:t>metaheader</a:t>
            </a:r>
            <a:r>
              <a:rPr lang="en-US" dirty="0"/>
              <a:t> </a:t>
            </a:r>
            <a:r>
              <a:rPr lang="en-US" dirty="0" smtClean="0"/>
              <a:t>submitted </a:t>
            </a:r>
            <a:r>
              <a:rPr lang="en-US" dirty="0"/>
              <a:t>by </a:t>
            </a:r>
            <a:r>
              <a:rPr lang="en-US" dirty="0" err="1"/>
              <a:t>netscape</a:t>
            </a:r>
            <a:r>
              <a:rPr lang="en-US" dirty="0"/>
              <a:t> we have </a:t>
            </a:r>
            <a:br>
              <a:rPr lang="en-US" dirty="0"/>
            </a:br>
            <a:r>
              <a:rPr lang="en-US" sz="2000" b="1" dirty="0">
                <a:solidFill>
                  <a:schemeClr val="accent2"/>
                </a:solidFill>
              </a:rPr>
              <a:t>Authorization: Basic </a:t>
            </a:r>
            <a:r>
              <a:rPr lang="en-US" sz="2000" b="1" dirty="0">
                <a:solidFill>
                  <a:schemeClr val="hlink"/>
                </a:solidFill>
              </a:rPr>
              <a:t>ZGFwaG5lOnRoZWZ0</a:t>
            </a:r>
          </a:p>
          <a:p>
            <a:r>
              <a:rPr lang="en-US" dirty="0"/>
              <a:t>Extensive research on apache web server source code revealed that it was an uuencoded string of </a:t>
            </a:r>
            <a:r>
              <a:rPr lang="en-US" dirty="0" err="1">
                <a:solidFill>
                  <a:srgbClr val="33CC33"/>
                </a:solidFill>
              </a:rPr>
              <a:t>login_name:password</a:t>
            </a:r>
            <a:endParaRPr lang="en-US" dirty="0">
              <a:solidFill>
                <a:srgbClr val="33CC33"/>
              </a:solidFill>
            </a:endParaRPr>
          </a:p>
          <a:p>
            <a:r>
              <a:rPr lang="en-US" dirty="0"/>
              <a:t>An </a:t>
            </a:r>
            <a:r>
              <a:rPr lang="en-US" dirty="0" err="1"/>
              <a:t>auth.c</a:t>
            </a:r>
            <a:r>
              <a:rPr lang="en-US" dirty="0"/>
              <a:t> was written to decode the string and it  was</a:t>
            </a:r>
          </a:p>
          <a:p>
            <a:pPr lvl="1">
              <a:buFontTx/>
              <a:buNone/>
            </a:pPr>
            <a:r>
              <a:rPr lang="en-US" sz="2000" b="1" dirty="0">
                <a:solidFill>
                  <a:schemeClr val="hlink"/>
                </a:solidFill>
              </a:rPr>
              <a:t>[</a:t>
            </a:r>
            <a:r>
              <a:rPr lang="en-US" sz="2000" b="1" dirty="0" err="1">
                <a:solidFill>
                  <a:schemeClr val="hlink"/>
                </a:solidFill>
              </a:rPr>
              <a:t>chow@bilbo</a:t>
            </a:r>
            <a:r>
              <a:rPr lang="en-US" sz="2000" b="1" dirty="0">
                <a:solidFill>
                  <a:schemeClr val="hlink"/>
                </a:solidFill>
              </a:rPr>
              <a:t> </a:t>
            </a:r>
            <a:r>
              <a:rPr lang="en-US" sz="2000" b="1" dirty="0" err="1">
                <a:solidFill>
                  <a:schemeClr val="hlink"/>
                </a:solidFill>
              </a:rPr>
              <a:t>src</a:t>
            </a:r>
            <a:r>
              <a:rPr lang="en-US" sz="2000" b="1" dirty="0">
                <a:solidFill>
                  <a:schemeClr val="hlink"/>
                </a:solidFill>
              </a:rPr>
              <a:t>]$ </a:t>
            </a:r>
            <a:r>
              <a:rPr lang="en-US" sz="2000" b="1" dirty="0">
                <a:solidFill>
                  <a:schemeClr val="accent2"/>
                </a:solidFill>
              </a:rPr>
              <a:t>auth ZGFwaG5lOnRoZWZ0</a:t>
            </a:r>
          </a:p>
          <a:p>
            <a:pPr lvl="1">
              <a:buFontTx/>
              <a:buNone/>
            </a:pPr>
            <a:r>
              <a:rPr lang="en-US" sz="2000" b="1" dirty="0" smtClean="0">
                <a:solidFill>
                  <a:schemeClr val="hlink"/>
                </a:solidFill>
              </a:rPr>
              <a:t>decoded=</a:t>
            </a:r>
            <a:r>
              <a:rPr lang="en-US" sz="2000" b="1" dirty="0" err="1" smtClean="0">
                <a:solidFill>
                  <a:srgbClr val="33CC33"/>
                </a:solidFill>
              </a:rPr>
              <a:t>daphne:theft</a:t>
            </a:r>
            <a:endParaRPr lang="en-US" dirty="0"/>
          </a:p>
          <a:p>
            <a:r>
              <a:rPr lang="en-US" dirty="0"/>
              <a:t>Daphne is a valid-user and belongs to group cleaner.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8CF3-177D-45FC-A61B-B24558FE4547}" type="datetime1">
              <a:rPr lang="en-US" smtClean="0"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Edward Chow/CS526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3"/>
            <a:r>
              <a:rPr lang="en-US" sz="1400" dirty="0" smtClean="0"/>
              <a:t>Page </a:t>
            </a:r>
            <a:fld id="{37FA0291-1DE2-4CBC-9820-CC6C5A41739E}" type="slidenum">
              <a:rPr lang="en-US" sz="1400"/>
              <a:pPr lvl="3"/>
              <a:t>13</a:t>
            </a:fld>
            <a:endParaRPr lang="en-US" sz="1400" dirty="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Internet Explorer’s HTTP request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550988"/>
            <a:ext cx="8410575" cy="194151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rgbClr val="33CC33"/>
                </a:solidFill>
              </a:rPr>
              <a:t>[</a:t>
            </a:r>
            <a:r>
              <a:rPr lang="en-US" sz="2000" dirty="0" err="1">
                <a:solidFill>
                  <a:srgbClr val="33CC33"/>
                </a:solidFill>
              </a:rPr>
              <a:t>chow@bilbo</a:t>
            </a:r>
            <a:r>
              <a:rPr lang="en-US" sz="2000" dirty="0">
                <a:solidFill>
                  <a:srgbClr val="33CC33"/>
                </a:solidFill>
              </a:rPr>
              <a:t> </a:t>
            </a:r>
            <a:r>
              <a:rPr lang="en-US" sz="2000" dirty="0" err="1">
                <a:solidFill>
                  <a:srgbClr val="33CC33"/>
                </a:solidFill>
              </a:rPr>
              <a:t>src</a:t>
            </a:r>
            <a:r>
              <a:rPr lang="en-US" sz="2000" dirty="0">
                <a:solidFill>
                  <a:srgbClr val="33CC33"/>
                </a:solidFill>
              </a:rPr>
              <a:t>]$ </a:t>
            </a:r>
            <a:r>
              <a:rPr lang="en-US" sz="2000" dirty="0" err="1">
                <a:solidFill>
                  <a:schemeClr val="accent1"/>
                </a:solidFill>
              </a:rPr>
              <a:t>ws</a:t>
            </a:r>
            <a:r>
              <a:rPr lang="en-US" sz="2000" dirty="0">
                <a:solidFill>
                  <a:schemeClr val="accent1"/>
                </a:solidFill>
              </a:rPr>
              <a:t> 8088</a:t>
            </a:r>
            <a:r>
              <a:rPr lang="en-US" sz="2000" dirty="0">
                <a:solidFill>
                  <a:srgbClr val="33CC33"/>
                </a:solidFill>
              </a:rPr>
              <a:t>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rgbClr val="33CC33"/>
                </a:solidFill>
              </a:rPr>
              <a:t>socket has port #8088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rgbClr val="33CC33"/>
                </a:solidFill>
              </a:rPr>
              <a:t>rcvd </a:t>
            </a:r>
            <a:r>
              <a:rPr lang="en-US" sz="2000" dirty="0" err="1">
                <a:solidFill>
                  <a:srgbClr val="33CC33"/>
                </a:solidFill>
              </a:rPr>
              <a:t>msg</a:t>
            </a:r>
            <a:r>
              <a:rPr lang="en-US" sz="2000" dirty="0">
                <a:solidFill>
                  <a:srgbClr val="33CC33"/>
                </a:solidFill>
              </a:rPr>
              <a:t>--&gt;</a:t>
            </a:r>
            <a:r>
              <a:rPr lang="en-US" sz="2000" dirty="0">
                <a:solidFill>
                  <a:schemeClr val="accent2"/>
                </a:solidFill>
              </a:rPr>
              <a:t>GET / HTTP/1.1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chemeClr val="accent2"/>
                </a:solidFill>
              </a:rPr>
              <a:t>Accept: application/</a:t>
            </a:r>
            <a:r>
              <a:rPr lang="en-US" sz="2000" dirty="0" err="1">
                <a:solidFill>
                  <a:schemeClr val="accent2"/>
                </a:solidFill>
              </a:rPr>
              <a:t>msword</a:t>
            </a:r>
            <a:r>
              <a:rPr lang="en-US" sz="2000" dirty="0">
                <a:solidFill>
                  <a:schemeClr val="accent2"/>
                </a:solidFill>
              </a:rPr>
              <a:t>, application/vnd.ms-excel, application/vnd.ms-</a:t>
            </a:r>
            <a:r>
              <a:rPr lang="en-US" sz="2000" dirty="0" err="1">
                <a:solidFill>
                  <a:schemeClr val="accent2"/>
                </a:solidFill>
              </a:rPr>
              <a:t>powerpoint</a:t>
            </a:r>
            <a:r>
              <a:rPr lang="en-US" sz="2000" dirty="0">
                <a:solidFill>
                  <a:schemeClr val="accent2"/>
                </a:solidFill>
              </a:rPr>
              <a:t>, image/gif, image/x-</a:t>
            </a:r>
            <a:r>
              <a:rPr lang="en-US" sz="2000" dirty="0" err="1">
                <a:solidFill>
                  <a:schemeClr val="accent2"/>
                </a:solidFill>
              </a:rPr>
              <a:t>xbitmap</a:t>
            </a:r>
            <a:r>
              <a:rPr lang="en-US" sz="2000" dirty="0">
                <a:solidFill>
                  <a:schemeClr val="accent2"/>
                </a:solidFill>
              </a:rPr>
              <a:t>, image/jpeg, image/</a:t>
            </a:r>
            <a:r>
              <a:rPr lang="en-US" sz="2000" dirty="0" err="1">
                <a:solidFill>
                  <a:schemeClr val="accent2"/>
                </a:solidFill>
              </a:rPr>
              <a:t>pjpeg</a:t>
            </a:r>
            <a:r>
              <a:rPr lang="en-US" sz="2000" dirty="0">
                <a:solidFill>
                  <a:schemeClr val="accent2"/>
                </a:solidFill>
              </a:rPr>
              <a:t>, */*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chemeClr val="accent2"/>
                </a:solidFill>
              </a:rPr>
              <a:t>Accept-Language: en-us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chemeClr val="accent2"/>
                </a:solidFill>
              </a:rPr>
              <a:t>Accept-Encoding: </a:t>
            </a:r>
            <a:r>
              <a:rPr lang="en-US" sz="2000" dirty="0" err="1">
                <a:solidFill>
                  <a:schemeClr val="accent2"/>
                </a:solidFill>
              </a:rPr>
              <a:t>gzip</a:t>
            </a:r>
            <a:r>
              <a:rPr lang="en-US" sz="2000" dirty="0">
                <a:solidFill>
                  <a:schemeClr val="accent2"/>
                </a:solidFill>
              </a:rPr>
              <a:t>, deflate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chemeClr val="accent2"/>
                </a:solidFill>
              </a:rPr>
              <a:t>User-Agent: Mozilla/4.0 (compatible; MSIE 5.0b2; Windows 98)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chemeClr val="accent2"/>
                </a:solidFill>
              </a:rPr>
              <a:t>Host: viva:8088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chemeClr val="accent2"/>
                </a:solidFill>
              </a:rPr>
              <a:t>Connection: Keep-Alive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hlink"/>
                </a:solidFill>
              </a:rPr>
              <a:t>There is no Authorization meta-header.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A3FA-E64A-49A3-BFBD-0DA2CBD321C1}" type="datetime1">
              <a:rPr lang="en-US" smtClean="0"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Edward Chow/CS526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3"/>
            <a:r>
              <a:rPr lang="en-US" sz="1400" dirty="0" smtClean="0"/>
              <a:t>Page </a:t>
            </a:r>
            <a:fld id="{946DB0F7-1387-40D8-ADAD-D8B2B25E78BC}" type="slidenum">
              <a:rPr lang="en-US" sz="1400"/>
              <a:pPr lvl="3"/>
              <a:t>14</a:t>
            </a:fld>
            <a:endParaRPr lang="en-US" sz="1400" dirty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Puzzle Solved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Netscape keeps the uuencoded authentication string with url persistently somewhere and resubmit that.</a:t>
            </a:r>
          </a:p>
          <a:p>
            <a:r>
              <a:rPr lang="en-US"/>
              <a:t>If the web server starts at a different port number then Netscape browser will go through authentication question again.</a:t>
            </a:r>
          </a:p>
          <a:p>
            <a:r>
              <a:rPr lang="en-US"/>
              <a:t>IE will submit the “Authorization” metaheader in the same incarnation but the meta header is not passed to other incarnation of IE. 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6440F-A7C3-41F3-884B-7224993D0C92}" type="datetime1">
              <a:rPr lang="en-US" smtClean="0"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Edward Chow/CS526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3"/>
            <a:r>
              <a:rPr lang="en-US" sz="1400" dirty="0" smtClean="0"/>
              <a:t>Page </a:t>
            </a:r>
            <a:fld id="{744801B3-B7C5-4C9C-BDB9-E8ACAECAD78D}" type="slidenum">
              <a:rPr lang="en-US" sz="1400"/>
              <a:pPr lvl="3"/>
              <a:t>15</a:t>
            </a:fld>
            <a:endParaRPr lang="en-US" sz="1400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htpasswd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3313"/>
            <a:ext cx="8410575" cy="435811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You can use the password created by </a:t>
            </a:r>
            <a:r>
              <a:rPr lang="en-US" sz="2400" dirty="0" err="1"/>
              <a:t>linuxconf</a:t>
            </a:r>
            <a:r>
              <a:rPr lang="en-US" sz="2400" dirty="0"/>
              <a:t> in /etc/password.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Apache provides  </a:t>
            </a:r>
            <a:r>
              <a:rPr lang="en-US" sz="2400" dirty="0" err="1"/>
              <a:t>htpasswd</a:t>
            </a:r>
            <a:r>
              <a:rPr lang="en-US" sz="2400" dirty="0"/>
              <a:t> command for creating user password file.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Syntax: </a:t>
            </a:r>
            <a:r>
              <a:rPr lang="en-US" sz="2400" dirty="0" err="1"/>
              <a:t>htpasswd</a:t>
            </a:r>
            <a:r>
              <a:rPr lang="en-US" sz="2400" dirty="0"/>
              <a:t> [-c] &lt;password file&gt; &lt;</a:t>
            </a:r>
            <a:r>
              <a:rPr lang="en-US" sz="2400" dirty="0" err="1"/>
              <a:t>login_name</a:t>
            </a:r>
            <a:r>
              <a:rPr lang="en-US" sz="2400" dirty="0"/>
              <a:t>&gt;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-c option for creating the file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You will be asked to re-type the </a:t>
            </a:r>
            <a:r>
              <a:rPr lang="en-US" sz="2400" dirty="0" err="1"/>
              <a:t>passowrd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Note that like many DB server, Apache maintains separate password checking.  Users do not have to have a user account in the web server machine to access the directories that require authentication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BA73-DD9E-4355-8508-C3D8C18A1049}" type="datetime1">
              <a:rPr lang="en-US" smtClean="0"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Edward Chow/CS526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3"/>
            <a:r>
              <a:rPr lang="en-US" sz="1400" dirty="0" smtClean="0"/>
              <a:t>Page </a:t>
            </a:r>
            <a:fld id="{5CC051DD-570C-410F-8D5C-F9516C411F48}" type="slidenum">
              <a:rPr lang="en-US" sz="1400"/>
              <a:pPr lvl="3"/>
              <a:t>16</a:t>
            </a:fld>
            <a:endParaRPr lang="en-US" sz="1400" dirty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Improve Password Lookup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Long sequential search for long list of passwords/groups in the plain text file. </a:t>
            </a:r>
          </a:p>
          <a:p>
            <a:r>
              <a:rPr lang="en-US"/>
              <a:t>Improve by using the hash function provide by the DBM files.</a:t>
            </a:r>
          </a:p>
          <a:p>
            <a:r>
              <a:rPr lang="en-US"/>
              <a:t>Include “Module dbm_auth_module    /etc/httpd/modules/mod_auth_dbm.so” in the httpd.conf. No need to  recompile Apache 1.3.</a:t>
            </a:r>
          </a:p>
          <a:p>
            <a:r>
              <a:rPr lang="en-US"/>
              <a:t>Replace AuthUserFile with AuthDBMUserFile</a:t>
            </a:r>
          </a:p>
          <a:p>
            <a:r>
              <a:rPr lang="en-US"/>
              <a:t>Replace AuthGroupFile with AuthDBMGroupFile.</a:t>
            </a:r>
          </a:p>
          <a:p>
            <a:r>
              <a:rPr lang="en-US"/>
              <a:t>These two sets of directives do not co-exist.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4752-FF54-4D23-87DC-34708DE7772F}" type="datetime1">
              <a:rPr lang="en-US" smtClean="0"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Edward Chow/CS526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3"/>
            <a:r>
              <a:rPr lang="en-US" sz="1400" dirty="0" smtClean="0"/>
              <a:t>Page </a:t>
            </a:r>
            <a:fld id="{BA81F717-78A1-4392-BD1F-A0D1624BAEB2}" type="slidenum">
              <a:rPr lang="en-US" sz="1400"/>
              <a:pPr lvl="3"/>
              <a:t>17</a:t>
            </a:fld>
            <a:endParaRPr lang="en-US" sz="1400" dirty="0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dbmmanage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Apache comes with dbmmanage utility command for creating the AuthDBMUserFile and AuthDBMGroupFile.</a:t>
            </a:r>
          </a:p>
          <a:p>
            <a:pPr>
              <a:lnSpc>
                <a:spcPct val="90000"/>
              </a:lnSpc>
            </a:pPr>
            <a:r>
              <a:rPr lang="en-US" sz="2000"/>
              <a:t>Syntax: dbmmanage &lt;dbmfile&gt; &lt;command&gt; &lt;user&gt;</a:t>
            </a:r>
          </a:p>
          <a:p>
            <a:pPr>
              <a:lnSpc>
                <a:spcPct val="90000"/>
              </a:lnSpc>
            </a:pPr>
            <a:r>
              <a:rPr lang="en-US" sz="2000"/>
              <a:t>Commands include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adduser:  will ask for password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add: has additional </a:t>
            </a:r>
            <a:r>
              <a:rPr lang="en-US" sz="2000">
                <a:solidFill>
                  <a:schemeClr val="accent1"/>
                </a:solidFill>
              </a:rPr>
              <a:t>encrypted</a:t>
            </a:r>
            <a:r>
              <a:rPr lang="en-US" sz="2000"/>
              <a:t> password as parameter right after &lt;user&gt; login name.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import: from STDIN the list of user:encrypted password pairs</a:t>
            </a:r>
            <a:br>
              <a:rPr lang="en-US" sz="2000"/>
            </a:br>
            <a:r>
              <a:rPr lang="en-US" sz="2000"/>
              <a:t>e.g., </a:t>
            </a:r>
            <a:r>
              <a:rPr lang="en-US" sz="2000">
                <a:solidFill>
                  <a:schemeClr val="accent2"/>
                </a:solidFill>
              </a:rPr>
              <a:t>dbmmanage users import &lt; ../ok_users/sales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view: display the list of user:encrypted password pairs.</a:t>
            </a: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chemeClr val="hlink"/>
                </a:solidFill>
              </a:rPr>
              <a:t>The dbm file generated by /usr/bin/dbmmanage does not work with Apache 1.3.3!</a:t>
            </a: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chemeClr val="hlink"/>
                </a:solidFill>
              </a:rPr>
              <a:t>Apache 1.3.3 error_log indicated “</a:t>
            </a:r>
            <a:r>
              <a:rPr lang="en-US" sz="2000" b="1">
                <a:solidFill>
                  <a:schemeClr val="hlink"/>
                </a:solidFill>
              </a:rPr>
              <a:t>could not open dbm auth file”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16BA-B18C-4873-B584-357027B40D16}" type="datetime1">
              <a:rPr lang="en-US" smtClean="0"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Edward Chow/CS526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3"/>
            <a:r>
              <a:rPr lang="en-US"/>
              <a:t>CS401 Page </a:t>
            </a:r>
            <a:fld id="{A317D0B5-C6FB-4A32-AC32-126CDE9CFCA5}" type="slidenum">
              <a:rPr lang="en-US"/>
              <a:pPr lvl="3"/>
              <a:t>18</a:t>
            </a:fld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534400" cy="1143000"/>
          </a:xfrm>
        </p:spPr>
        <p:txBody>
          <a:bodyPr/>
          <a:lstStyle/>
          <a:p>
            <a:r>
              <a:rPr lang="en-US"/>
              <a:t>Solving Problem of dbmmanage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077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/usr/bin/dbmmanage produced file without .db or .pag/.dir extension.</a:t>
            </a:r>
          </a:p>
          <a:p>
            <a:pPr>
              <a:lnSpc>
                <a:spcPct val="90000"/>
              </a:lnSpc>
            </a:pPr>
            <a:r>
              <a:rPr lang="en-US" sz="2000"/>
              <a:t>The first few lines of this perl script contain:</a:t>
            </a:r>
          </a:p>
          <a:p>
            <a:pPr>
              <a:lnSpc>
                <a:spcPct val="90000"/>
              </a:lnSpc>
            </a:pPr>
            <a:r>
              <a:rPr lang="en-US" sz="1400" b="1">
                <a:latin typeface="Courier" pitchFamily="49" charset="0"/>
              </a:rPr>
              <a:t>#                               -ldb    -lndbm    -lgdbm</a:t>
            </a:r>
          </a:p>
          <a:p>
            <a:pPr>
              <a:lnSpc>
                <a:spcPct val="90000"/>
              </a:lnSpc>
            </a:pPr>
            <a:r>
              <a:rPr lang="en-US" sz="1400" b="1">
                <a:latin typeface="Courier" pitchFamily="49" charset="0"/>
              </a:rPr>
              <a:t>BEGIN { @AnyDBM_File::ISA = qw(DB_File NDBM_File GDBM_File) }</a:t>
            </a:r>
          </a:p>
          <a:p>
            <a:pPr>
              <a:lnSpc>
                <a:spcPct val="90000"/>
              </a:lnSpc>
            </a:pPr>
            <a:r>
              <a:rPr lang="en-US" sz="2000"/>
              <a:t>It indicates DB_file will be selected first.</a:t>
            </a:r>
          </a:p>
          <a:p>
            <a:pPr>
              <a:lnSpc>
                <a:spcPct val="90000"/>
              </a:lnSpc>
            </a:pPr>
            <a:r>
              <a:rPr lang="en-US" sz="2000"/>
              <a:t>There are several variant of DBM file format and they are not compatible.  The gnu gdbm library can read both DB and NDBM file format. See /usr/lib/perl5/AnyDBM_file.pm for a short discussion.</a:t>
            </a:r>
          </a:p>
          <a:p>
            <a:pPr>
              <a:lnSpc>
                <a:spcPct val="90000"/>
              </a:lnSpc>
            </a:pPr>
            <a:r>
              <a:rPr lang="en-US" sz="2000"/>
              <a:t>Research on apache source code indicates that mod_auth_dbm.c is using ndbm.</a:t>
            </a:r>
          </a:p>
          <a:p>
            <a:pPr>
              <a:lnSpc>
                <a:spcPct val="90000"/>
              </a:lnSpc>
            </a:pPr>
            <a:r>
              <a:rPr lang="en-US" sz="2000"/>
              <a:t>After making NDBM_File the only choice in </a:t>
            </a:r>
            <a:r>
              <a:rPr lang="en-US" sz="2000">
                <a:solidFill>
                  <a:srgbClr val="66FF33"/>
                </a:solidFill>
              </a:rPr>
              <a:t>~chow/bin/dbmmanage</a:t>
            </a:r>
            <a:r>
              <a:rPr lang="en-US" sz="2000"/>
              <a:t>, the dbmfile created (with .db extension) is readable by the Apache.</a:t>
            </a:r>
          </a:p>
          <a:p>
            <a:pPr>
              <a:lnSpc>
                <a:spcPct val="90000"/>
              </a:lnSpc>
            </a:pPr>
            <a:r>
              <a:rPr lang="en-US" sz="2000"/>
              <a:t>Last year we install apache 1.2.5 with gdbm so no such problem.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endParaRPr lang="en-US" sz="1400">
              <a:latin typeface="Courier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6B91-0BD8-48BD-B9FD-774CB26B93FA}" type="datetime1">
              <a:rPr lang="en-US" smtClean="0"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Edward Chow/CS526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3"/>
            <a:r>
              <a:rPr lang="en-US"/>
              <a:t>CS401 Page </a:t>
            </a:r>
            <a:fld id="{8B9F5B30-B0BD-4C68-9050-EE220DEF9174}" type="slidenum">
              <a:rPr lang="en-US"/>
              <a:pPr lvl="3"/>
              <a:t>19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Create AuthDBMGroupFile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marL="457200" indent="-457200"/>
            <a:r>
              <a:rPr lang="en-US" sz="2000"/>
              <a:t>AuthGoupFile contains list of &lt;group&gt;:&lt;list of users&gt; pairs.</a:t>
            </a:r>
          </a:p>
          <a:p>
            <a:pPr marL="457200" indent="-457200"/>
            <a:r>
              <a:rPr lang="en-US" sz="2000"/>
              <a:t>AuthDBMGroup contains &lt;user&gt; as key and list of groups (comma separated) the user belongs to as value. </a:t>
            </a:r>
          </a:p>
          <a:p>
            <a:pPr marL="457200" indent="-457200"/>
            <a:r>
              <a:rPr lang="en-US" sz="2000"/>
              <a:t>Two ways to indicate the users’ group association.</a:t>
            </a:r>
          </a:p>
          <a:p>
            <a:pPr marL="457200" indent="-457200">
              <a:buFontTx/>
              <a:buAutoNum type="arabicPeriod"/>
            </a:pPr>
            <a:r>
              <a:rPr lang="en-US" sz="2000"/>
              <a:t>Attach :group_list at the end of user encrypted password in the AuthDBMUserFile. </a:t>
            </a:r>
          </a:p>
          <a:p>
            <a:pPr marL="914400" lvl="1" indent="-457200"/>
            <a:r>
              <a:rPr lang="en-US" sz="2000"/>
              <a:t>Use the same file name in both AuthDBMuserFile and</a:t>
            </a:r>
          </a:p>
          <a:p>
            <a:pPr marL="914400" lvl="1" indent="-457200"/>
            <a:r>
              <a:rPr lang="en-US" sz="2000"/>
              <a:t>AuthDBMGroupFile directives.</a:t>
            </a:r>
          </a:p>
          <a:p>
            <a:pPr marL="914400" lvl="1" indent="-457200"/>
            <a:r>
              <a:rPr lang="en-US" sz="2000">
                <a:solidFill>
                  <a:schemeClr val="accent2"/>
                </a:solidFill>
              </a:rPr>
              <a:t>dbmmanage sales add daphne zldfkdldlf</a:t>
            </a:r>
            <a:r>
              <a:rPr lang="en-US" sz="2000">
                <a:solidFill>
                  <a:srgbClr val="66FF33"/>
                </a:solidFill>
              </a:rPr>
              <a:t>:cleaners,managers</a:t>
            </a:r>
          </a:p>
          <a:p>
            <a:pPr marL="457200" indent="-457200">
              <a:buFontTx/>
              <a:buAutoNum type="arabicPeriod"/>
            </a:pPr>
            <a:r>
              <a:rPr lang="en-US" sz="2000"/>
              <a:t>Create a AuthDBMGroupFile as mentioned above.</a:t>
            </a:r>
            <a:br>
              <a:rPr lang="en-US" sz="2000"/>
            </a:br>
            <a:r>
              <a:rPr lang="en-US" sz="2000">
                <a:solidFill>
                  <a:schemeClr val="accent2"/>
                </a:solidFill>
              </a:rPr>
              <a:t>dbmmanage groups add daphne cleaners,managers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Web Access Authentication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We have seen how to limit machine access a web server or location such as /status through the &lt;Limit&gt; section.</a:t>
            </a:r>
            <a:r>
              <a:rPr lang="en-US" sz="2000" dirty="0">
                <a:solidFill>
                  <a:schemeClr val="accent2"/>
                </a:solidFill>
              </a:rPr>
              <a:t/>
            </a:r>
            <a:br>
              <a:rPr lang="en-US" sz="2000" dirty="0">
                <a:solidFill>
                  <a:schemeClr val="accent2"/>
                </a:solidFill>
              </a:rPr>
            </a:br>
            <a:r>
              <a:rPr lang="en-US" sz="1600" b="1" dirty="0">
                <a:solidFill>
                  <a:schemeClr val="accent2"/>
                </a:solidFill>
              </a:rPr>
              <a:t>&lt;Location /status&gt;</a:t>
            </a:r>
            <a:br>
              <a:rPr lang="en-US" sz="1600" b="1" dirty="0">
                <a:solidFill>
                  <a:schemeClr val="accent2"/>
                </a:solidFill>
              </a:rPr>
            </a:br>
            <a:r>
              <a:rPr lang="en-US" sz="1600" b="1" dirty="0">
                <a:solidFill>
                  <a:schemeClr val="accent2"/>
                </a:solidFill>
              </a:rPr>
              <a:t>&lt;Limit GET&gt;</a:t>
            </a:r>
            <a:br>
              <a:rPr lang="en-US" sz="1600" b="1" dirty="0">
                <a:solidFill>
                  <a:schemeClr val="accent2"/>
                </a:solidFill>
              </a:rPr>
            </a:br>
            <a:r>
              <a:rPr lang="en-US" sz="1600" b="1" dirty="0">
                <a:solidFill>
                  <a:schemeClr val="accent2"/>
                </a:solidFill>
              </a:rPr>
              <a:t>order deny, allow</a:t>
            </a:r>
            <a:br>
              <a:rPr lang="en-US" sz="1600" b="1" dirty="0">
                <a:solidFill>
                  <a:schemeClr val="accent2"/>
                </a:solidFill>
              </a:rPr>
            </a:br>
            <a:r>
              <a:rPr lang="en-US" sz="1600" b="1" dirty="0">
                <a:solidFill>
                  <a:schemeClr val="accent2"/>
                </a:solidFill>
              </a:rPr>
              <a:t>allow from </a:t>
            </a:r>
            <a:r>
              <a:rPr lang="en-US" sz="1600" b="1" dirty="0">
                <a:solidFill>
                  <a:schemeClr val="hlink"/>
                </a:solidFill>
              </a:rPr>
              <a:t>128.198</a:t>
            </a:r>
            <a:r>
              <a:rPr lang="en-US" sz="1600" b="1" dirty="0">
                <a:solidFill>
                  <a:schemeClr val="accent2"/>
                </a:solidFill>
              </a:rPr>
              <a:t/>
            </a:r>
            <a:br>
              <a:rPr lang="en-US" sz="1600" b="1" dirty="0">
                <a:solidFill>
                  <a:schemeClr val="accent2"/>
                </a:solidFill>
              </a:rPr>
            </a:br>
            <a:r>
              <a:rPr lang="en-US" sz="1600" b="1" dirty="0">
                <a:solidFill>
                  <a:schemeClr val="accent2"/>
                </a:solidFill>
              </a:rPr>
              <a:t>deny from all</a:t>
            </a:r>
            <a:br>
              <a:rPr lang="en-US" sz="1600" b="1" dirty="0">
                <a:solidFill>
                  <a:schemeClr val="accent2"/>
                </a:solidFill>
              </a:rPr>
            </a:br>
            <a:r>
              <a:rPr lang="en-US" sz="1600" b="1" dirty="0">
                <a:solidFill>
                  <a:schemeClr val="accent2"/>
                </a:solidFill>
              </a:rPr>
              <a:t>&lt;/Limit&gt;</a:t>
            </a:r>
            <a:br>
              <a:rPr lang="en-US" sz="1600" b="1" dirty="0">
                <a:solidFill>
                  <a:schemeClr val="accent2"/>
                </a:solidFill>
              </a:rPr>
            </a:br>
            <a:r>
              <a:rPr lang="en-US" sz="1600" b="1" dirty="0" err="1">
                <a:solidFill>
                  <a:schemeClr val="accent2"/>
                </a:solidFill>
              </a:rPr>
              <a:t>SetHandler</a:t>
            </a:r>
            <a:r>
              <a:rPr lang="en-US" sz="1600" b="1" dirty="0">
                <a:solidFill>
                  <a:schemeClr val="accent2"/>
                </a:solidFill>
              </a:rPr>
              <a:t> server-status</a:t>
            </a:r>
            <a:br>
              <a:rPr lang="en-US" sz="1600" b="1" dirty="0">
                <a:solidFill>
                  <a:schemeClr val="accent2"/>
                </a:solidFill>
              </a:rPr>
            </a:br>
            <a:r>
              <a:rPr lang="en-US" sz="1600" b="1" dirty="0">
                <a:solidFill>
                  <a:schemeClr val="accent2"/>
                </a:solidFill>
              </a:rPr>
              <a:t>&lt;/Location&gt;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Web access can be further restricted by requiring user to go through authentication process. 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The user will be asked to provide </a:t>
            </a:r>
            <a:r>
              <a:rPr lang="en-US" sz="2000" dirty="0" err="1"/>
              <a:t>loginname</a:t>
            </a:r>
            <a:r>
              <a:rPr lang="en-US" sz="2000" dirty="0"/>
              <a:t> and password.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Authentication can be based on the group to which the user belongs  or simply individual password. 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Different directories in the Apache can be set up to require authentication for their access. They may require different sets of login and password.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C67F-0FE2-416E-B1DA-0EA0FFFC69AF}" type="datetime1">
              <a:rPr lang="en-US" smtClean="0"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Edward Chow/CS526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3"/>
            <a:r>
              <a:rPr lang="en-US" sz="1400" dirty="0" smtClean="0"/>
              <a:t>Page </a:t>
            </a:r>
            <a:fld id="{A963FAAB-68F8-47A9-8FB5-978D0E1F3028}" type="slidenum">
              <a:rPr lang="en-US" sz="1400" smtClean="0"/>
              <a:pPr lvl="3"/>
              <a:t>2</a:t>
            </a:fld>
            <a:endParaRPr lang="en-US" sz="1400" dirty="0"/>
          </a:p>
        </p:txBody>
      </p:sp>
    </p:spTree>
  </p:cSld>
  <p:clrMapOvr>
    <a:masterClrMapping/>
  </p:clrMapOvr>
  <p:transition xmlns:p14="http://schemas.microsoft.com/office/powerpoint/2010/main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B2D0-BF7A-4B7C-9DF1-EA024EE05F89}" type="datetime1">
              <a:rPr lang="en-US" smtClean="0"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Edward Chow/CS526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3"/>
            <a:r>
              <a:rPr lang="en-US"/>
              <a:t>CS401 Page </a:t>
            </a:r>
            <a:fld id="{34B1AF24-EDAA-47A0-90F8-AF18227AEF4B}" type="slidenum">
              <a:rPr lang="en-US"/>
              <a:pPr lvl="3"/>
              <a:t>20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00025"/>
            <a:ext cx="8382000" cy="1434239"/>
          </a:xfrm>
        </p:spPr>
        <p:txBody>
          <a:bodyPr/>
          <a:lstStyle/>
          <a:p>
            <a:r>
              <a:rPr lang="en-US" dirty="0" smtClean="0"/>
              <a:t>Exercise: </a:t>
            </a:r>
            <a:r>
              <a:rPr lang="en-US" dirty="0" err="1"/>
              <a:t>Site.Authent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Using DBM Files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6900" y="1714500"/>
            <a:ext cx="8305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Create sales and groups DBM files using </a:t>
            </a:r>
            <a:r>
              <a:rPr lang="en-US" sz="2000" dirty="0" err="1"/>
              <a:t>dbmmanage</a:t>
            </a:r>
            <a:r>
              <a:rPr lang="en-US" sz="2000" dirty="0"/>
              <a:t> for bill, ben, </a:t>
            </a:r>
            <a:r>
              <a:rPr lang="en-US" sz="2000" dirty="0" err="1"/>
              <a:t>sonia</a:t>
            </a:r>
            <a:r>
              <a:rPr lang="en-US" sz="2000" dirty="0"/>
              <a:t>, </a:t>
            </a:r>
            <a:r>
              <a:rPr lang="en-US" sz="2000" dirty="0" err="1"/>
              <a:t>daphne</a:t>
            </a:r>
            <a:r>
              <a:rPr lang="en-US" sz="2000" dirty="0"/>
              <a:t> and yourself with the following group association: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Sonia: </a:t>
            </a:r>
            <a:r>
              <a:rPr lang="en-US" sz="2000" dirty="0" err="1"/>
              <a:t>engineers,managers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Daphne: sales,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Bill: </a:t>
            </a:r>
            <a:r>
              <a:rPr lang="en-US" sz="2000" dirty="0" err="1"/>
              <a:t>sales,managers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Ben: engineers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&lt;your login&gt;: sales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For example, In </a:t>
            </a:r>
            <a:r>
              <a:rPr lang="en-US" sz="2000" dirty="0" err="1"/>
              <a:t>ok_dbm</a:t>
            </a:r>
            <a:r>
              <a:rPr lang="en-US" sz="2000" dirty="0"/>
              <a:t> directory, run</a:t>
            </a:r>
            <a:br>
              <a:rPr lang="en-US" sz="2000" dirty="0"/>
            </a:br>
            <a:r>
              <a:rPr lang="en-US" sz="2000" dirty="0" err="1"/>
              <a:t>dbmmanage</a:t>
            </a:r>
            <a:r>
              <a:rPr lang="en-US" sz="2000" dirty="0"/>
              <a:t> sales </a:t>
            </a:r>
            <a:r>
              <a:rPr lang="en-US" sz="2000" dirty="0" err="1"/>
              <a:t>adduser</a:t>
            </a:r>
            <a:r>
              <a:rPr lang="en-US" sz="2000" dirty="0"/>
              <a:t> </a:t>
            </a:r>
            <a:r>
              <a:rPr lang="en-US" sz="2000" dirty="0" err="1"/>
              <a:t>sonia</a:t>
            </a:r>
            <a:r>
              <a:rPr lang="en-US" sz="2000" dirty="0"/>
              <a:t>     </a:t>
            </a:r>
            <a:br>
              <a:rPr lang="en-US" sz="2000" dirty="0"/>
            </a:br>
            <a:r>
              <a:rPr lang="en-US" sz="2000" dirty="0"/>
              <a:t>(enter password theft) then run</a:t>
            </a:r>
            <a:br>
              <a:rPr lang="en-US" sz="2000" dirty="0"/>
            </a:br>
            <a:r>
              <a:rPr lang="en-US" sz="2000" dirty="0" err="1"/>
              <a:t>dbmmanage</a:t>
            </a:r>
            <a:r>
              <a:rPr lang="en-US" sz="2000" dirty="0"/>
              <a:t> groups add  </a:t>
            </a:r>
            <a:r>
              <a:rPr lang="en-US" sz="2000" dirty="0" err="1"/>
              <a:t>sonia</a:t>
            </a:r>
            <a:r>
              <a:rPr lang="en-US" sz="2000" dirty="0"/>
              <a:t>  </a:t>
            </a:r>
            <a:r>
              <a:rPr lang="en-US" sz="2000" dirty="0" err="1"/>
              <a:t>engineers,managers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Setup </a:t>
            </a:r>
            <a:r>
              <a:rPr lang="en-US" sz="2000" dirty="0" err="1"/>
              <a:t>site.authent</a:t>
            </a:r>
            <a:r>
              <a:rPr lang="en-US" sz="2000" dirty="0"/>
              <a:t> to require group sales permission to sales directory or the virtual host home directory.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Make sure to add :&lt;</a:t>
            </a:r>
            <a:r>
              <a:rPr lang="en-US" sz="2000" dirty="0" err="1"/>
              <a:t>portno</a:t>
            </a:r>
            <a:r>
              <a:rPr lang="en-US" sz="2000" dirty="0"/>
              <a:t>&gt; to the </a:t>
            </a:r>
            <a:r>
              <a:rPr lang="en-US" sz="2000" dirty="0" err="1"/>
              <a:t>NameVirtualHost</a:t>
            </a:r>
            <a:r>
              <a:rPr lang="en-US" sz="2000" dirty="0"/>
              <a:t> directive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54EF-5BC6-4402-9876-7344CE7A5973}" type="datetime1">
              <a:rPr lang="en-US" smtClean="0"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Edward Chow/CS526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3"/>
            <a:r>
              <a:rPr lang="en-US" sz="1400" dirty="0" smtClean="0"/>
              <a:t>Page </a:t>
            </a:r>
            <a:fld id="{CFDA4326-759D-4B60-8315-7577E8BD2570}" type="slidenum">
              <a:rPr lang="en-US" sz="1400"/>
              <a:pPr lvl="3"/>
              <a:t>21</a:t>
            </a:fld>
            <a:endParaRPr lang="en-US" sz="1400" dirty="0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Digest Authentication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3313"/>
            <a:ext cx="8410575" cy="4801314"/>
          </a:xfrm>
        </p:spPr>
        <p:txBody>
          <a:bodyPr/>
          <a:lstStyle/>
          <a:p>
            <a:r>
              <a:rPr lang="en-US" sz="2000" dirty="0"/>
              <a:t>Lines 53-4 of </a:t>
            </a:r>
            <a:r>
              <a:rPr lang="en-US" sz="2000" dirty="0" err="1"/>
              <a:t>site.digest</a:t>
            </a:r>
            <a:r>
              <a:rPr lang="en-US" sz="2000" dirty="0"/>
              <a:t>/conf/</a:t>
            </a:r>
            <a:r>
              <a:rPr lang="en-US" sz="2000" dirty="0" err="1"/>
              <a:t>httpd.conf</a:t>
            </a:r>
            <a:r>
              <a:rPr lang="en-US" sz="2000" dirty="0"/>
              <a:t> need to be changed to</a:t>
            </a:r>
          </a:p>
          <a:p>
            <a:pPr>
              <a:buFontTx/>
              <a:buNone/>
            </a:pPr>
            <a:r>
              <a:rPr lang="en-US" sz="2000" dirty="0" err="1" smtClean="0"/>
              <a:t>Auth</a:t>
            </a:r>
            <a:r>
              <a:rPr lang="en-US" sz="2000" dirty="0" err="1" smtClean="0">
                <a:solidFill>
                  <a:srgbClr val="66FF33"/>
                </a:solidFill>
              </a:rPr>
              <a:t>DBM</a:t>
            </a:r>
            <a:r>
              <a:rPr lang="en-US" sz="2000" dirty="0" err="1" smtClean="0"/>
              <a:t>File</a:t>
            </a:r>
            <a:r>
              <a:rPr lang="en-US" sz="2000" dirty="0" smtClean="0"/>
              <a:t> </a:t>
            </a:r>
            <a:r>
              <a:rPr lang="en-US" sz="2000" dirty="0"/>
              <a:t>/home/chow/sites/</a:t>
            </a:r>
            <a:r>
              <a:rPr lang="en-US" sz="2000" dirty="0" err="1"/>
              <a:t>ok_digest</a:t>
            </a:r>
            <a:r>
              <a:rPr lang="en-US" sz="2000" dirty="0"/>
              <a:t>/sales</a:t>
            </a:r>
          </a:p>
          <a:p>
            <a:pPr>
              <a:buFontTx/>
              <a:buNone/>
            </a:pPr>
            <a:r>
              <a:rPr lang="en-US" sz="2000" dirty="0" err="1"/>
              <a:t>Auth</a:t>
            </a:r>
            <a:r>
              <a:rPr lang="en-US" sz="2000" dirty="0" err="1">
                <a:solidFill>
                  <a:srgbClr val="66FF33"/>
                </a:solidFill>
              </a:rPr>
              <a:t>DBM</a:t>
            </a:r>
            <a:r>
              <a:rPr lang="en-US" sz="2000" dirty="0" err="1"/>
              <a:t>GroupFile</a:t>
            </a:r>
            <a:r>
              <a:rPr lang="en-US" sz="2000" dirty="0"/>
              <a:t> /home/chow/sites/</a:t>
            </a:r>
            <a:r>
              <a:rPr lang="en-US" sz="2000" dirty="0" err="1"/>
              <a:t>ok_dbm</a:t>
            </a:r>
            <a:r>
              <a:rPr lang="en-US" sz="2000" dirty="0"/>
              <a:t>/groups</a:t>
            </a:r>
          </a:p>
          <a:p>
            <a:r>
              <a:rPr lang="en-US" sz="2000" dirty="0"/>
              <a:t>The following </a:t>
            </a:r>
            <a:r>
              <a:rPr lang="en-US" sz="2000" dirty="0" err="1"/>
              <a:t>msg</a:t>
            </a:r>
            <a:r>
              <a:rPr lang="en-US" sz="2000" dirty="0"/>
              <a:t> is received by </a:t>
            </a:r>
            <a:r>
              <a:rPr lang="en-US" sz="2000" dirty="0" err="1"/>
              <a:t>wb</a:t>
            </a:r>
            <a:r>
              <a:rPr lang="en-US" sz="2000" dirty="0"/>
              <a:t> which access http://viva:8088/</a:t>
            </a:r>
          </a:p>
          <a:p>
            <a:pPr>
              <a:buFontTx/>
              <a:buNone/>
            </a:pPr>
            <a:r>
              <a:rPr lang="en-US" sz="2000" dirty="0"/>
              <a:t>HTTP/1.1 401 Authorization Required</a:t>
            </a:r>
          </a:p>
          <a:p>
            <a:pPr>
              <a:buFontTx/>
              <a:buNone/>
            </a:pPr>
            <a:r>
              <a:rPr lang="en-US" sz="2000" dirty="0"/>
              <a:t>Date: Mon, 22 Feb 1999 19:34:21 GMT</a:t>
            </a:r>
          </a:p>
          <a:p>
            <a:pPr>
              <a:buFontTx/>
              <a:buNone/>
            </a:pPr>
            <a:r>
              <a:rPr lang="en-US" sz="2000" dirty="0"/>
              <a:t>Server: Apache/1.3.3 (Unix)  (Red Hat/Linux)</a:t>
            </a:r>
          </a:p>
          <a:p>
            <a:pPr>
              <a:buFontTx/>
              <a:buNone/>
            </a:pPr>
            <a:r>
              <a:rPr lang="en-US" sz="2000" dirty="0"/>
              <a:t>WWW-Authenticate: Digest realm="darkness", nonce="919712061"</a:t>
            </a:r>
          </a:p>
          <a:p>
            <a:pPr>
              <a:buFontTx/>
              <a:buNone/>
            </a:pPr>
            <a:r>
              <a:rPr lang="en-US" sz="2000" dirty="0"/>
              <a:t>Connection: close</a:t>
            </a:r>
          </a:p>
          <a:p>
            <a:pPr>
              <a:buFontTx/>
              <a:buNone/>
            </a:pPr>
            <a:r>
              <a:rPr lang="en-US" sz="2000" dirty="0"/>
              <a:t>Content-Type: text/html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</p:cSld>
  <p:clrMapOvr>
    <a:masterClrMapping/>
  </p:clrMapOvr>
  <p:transition xmlns:p14="http://schemas.microsoft.com/office/powerpoint/2010/main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D82C-ED1A-49C7-A162-4F04135A50E9}" type="datetime1">
              <a:rPr lang="en-US" smtClean="0"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Edward Chow/CS526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3"/>
            <a:r>
              <a:rPr lang="en-US" sz="1400" dirty="0" smtClean="0"/>
              <a:t>Page </a:t>
            </a:r>
            <a:fld id="{382D961E-D17D-4FF5-AFE8-9FD9FB433F21}" type="slidenum">
              <a:rPr lang="en-US" sz="1400"/>
              <a:pPr lvl="3"/>
              <a:t>22</a:t>
            </a:fld>
            <a:endParaRPr lang="en-US" sz="1400" dirty="0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htdigest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Htdigest utility command is provided to create the AuthDigestFile</a:t>
            </a:r>
          </a:p>
          <a:p>
            <a:r>
              <a:rPr lang="en-US"/>
              <a:t>Syntax: htdigest &lt;digestfilename&gt; realm user</a:t>
            </a:r>
          </a:p>
          <a:p>
            <a:r>
              <a:rPr lang="en-US"/>
              <a:t>It will ask for the password.</a:t>
            </a:r>
          </a:p>
          <a:p>
            <a:r>
              <a:rPr lang="en-US"/>
              <a:t>The result file contains </a:t>
            </a:r>
            <a:br>
              <a:rPr lang="en-US"/>
            </a:br>
            <a:r>
              <a:rPr lang="en-US"/>
              <a:t>&lt;username&gt;:&lt;realm&gt;:&lt;MD5(&lt;password&gt;)&gt;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5C43E-179F-4E3B-99CA-C6613BB4EE18}" type="datetime1">
              <a:rPr lang="en-US" smtClean="0"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Edward Chow/CS526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3"/>
            <a:r>
              <a:rPr lang="en-US" sz="1400" dirty="0" smtClean="0"/>
              <a:t>Page </a:t>
            </a:r>
            <a:fld id="{D01004B7-5139-4245-B90A-C07C1D41938C}" type="slidenum">
              <a:rPr lang="en-US" sz="1400"/>
              <a:pPr lvl="3"/>
              <a:t>23</a:t>
            </a:fld>
            <a:endParaRPr lang="en-US" sz="1400" dirty="0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00025"/>
            <a:ext cx="8382000" cy="646331"/>
          </a:xfrm>
        </p:spPr>
        <p:txBody>
          <a:bodyPr/>
          <a:lstStyle/>
          <a:p>
            <a:r>
              <a:rPr lang="en-US" sz="4000" dirty="0"/>
              <a:t>Status of Digest Authentication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3313"/>
            <a:ext cx="8410575" cy="467923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Current Netscape 4.0 and 4.5 do not support Digest authentication.  4.5 sends back meta header with Basic method!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IE4.0 does not even pop up dialog box to ask for username and password when receiving “www-authentication: Digest …” meta header.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Potential project 1: modify browsers where source code is available such as </a:t>
            </a:r>
            <a:r>
              <a:rPr lang="en-US" sz="2400" dirty="0" err="1"/>
              <a:t>netscape</a:t>
            </a:r>
            <a:r>
              <a:rPr lang="en-US" sz="2400" dirty="0"/>
              <a:t> browser or </a:t>
            </a:r>
            <a:r>
              <a:rPr lang="en-US" sz="2400" dirty="0" err="1"/>
              <a:t>hotjava</a:t>
            </a:r>
            <a:r>
              <a:rPr lang="en-US" sz="2400" dirty="0"/>
              <a:t> to include the digest authentication.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Project 2: Create new directives and modify Apache to use /etc/</a:t>
            </a:r>
            <a:r>
              <a:rPr lang="en-US" sz="2400" dirty="0" err="1"/>
              <a:t>passwd</a:t>
            </a:r>
            <a:r>
              <a:rPr lang="en-US" sz="2400" dirty="0"/>
              <a:t> and /etc/group, or yellow page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00025"/>
            <a:ext cx="8382000" cy="769441"/>
          </a:xfrm>
        </p:spPr>
        <p:txBody>
          <a:bodyPr/>
          <a:lstStyle/>
          <a:p>
            <a:r>
              <a:rPr lang="en-US" dirty="0" smtClean="0"/>
              <a:t>Apache Support of DAV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03313"/>
            <a:ext cx="8410575" cy="5720028"/>
          </a:xfrm>
        </p:spPr>
        <p:txBody>
          <a:bodyPr/>
          <a:lstStyle/>
          <a:p>
            <a:r>
              <a:rPr lang="en-US" sz="2400" dirty="0" smtClean="0"/>
              <a:t>Apache support DAV (</a:t>
            </a:r>
            <a:r>
              <a:rPr lang="en-US" sz="2400" dirty="0">
                <a:effectLst/>
              </a:rPr>
              <a:t>Distributed Authoring and </a:t>
            </a:r>
            <a:r>
              <a:rPr lang="en-US" sz="2400" dirty="0" smtClean="0">
                <a:effectLst/>
              </a:rPr>
              <a:t>Versioning) </a:t>
            </a:r>
            <a:r>
              <a:rPr lang="en-US" sz="2400" dirty="0">
                <a:effectLst/>
              </a:rPr>
              <a:t>http://</a:t>
            </a:r>
            <a:r>
              <a:rPr lang="en-US" sz="2400" dirty="0" err="1">
                <a:effectLst/>
              </a:rPr>
              <a:t>www.webdav.org</a:t>
            </a:r>
            <a:r>
              <a:rPr lang="en-US" sz="2400" dirty="0">
                <a:effectLst/>
              </a:rPr>
              <a:t>/</a:t>
            </a:r>
          </a:p>
          <a:p>
            <a:r>
              <a:rPr lang="en-US" sz="2400" dirty="0"/>
              <a:t>http://</a:t>
            </a:r>
            <a:r>
              <a:rPr lang="en-US" sz="2400" dirty="0" err="1"/>
              <a:t>httpd.apache.org</a:t>
            </a:r>
            <a:r>
              <a:rPr lang="en-US" sz="2400" dirty="0"/>
              <a:t>/docs/2.2/mod/</a:t>
            </a:r>
            <a:r>
              <a:rPr lang="en-US" sz="2400" dirty="0" err="1"/>
              <a:t>mod_dav.html</a:t>
            </a:r>
            <a:endParaRPr lang="en-US" sz="2400" dirty="0" smtClean="0"/>
          </a:p>
          <a:p>
            <a:r>
              <a:rPr lang="en-US" sz="2400" dirty="0" smtClean="0"/>
              <a:t>Here is the </a:t>
            </a:r>
            <a:r>
              <a:rPr lang="en-US" sz="2400" dirty="0"/>
              <a:t>configuration file</a:t>
            </a:r>
            <a:r>
              <a:rPr lang="en-US" dirty="0"/>
              <a:t/>
            </a:r>
            <a:br>
              <a:rPr lang="en-US" dirty="0"/>
            </a:br>
            <a:r>
              <a:rPr lang="en-US" sz="1800" dirty="0"/>
              <a:t>./configure --prefix=/home/cs526/</a:t>
            </a:r>
            <a:r>
              <a:rPr lang="en-US" sz="1800" dirty="0" err="1"/>
              <a:t>public_html</a:t>
            </a:r>
            <a:r>
              <a:rPr lang="en-US" sz="1800" dirty="0"/>
              <a:t>/</a:t>
            </a:r>
            <a:r>
              <a:rPr lang="en-US" sz="1800" dirty="0" err="1"/>
              <a:t>httpddav</a:t>
            </a:r>
            <a:r>
              <a:rPr lang="en-US" sz="1800" dirty="0"/>
              <a:t>/httpd-2.2.17 \</a:t>
            </a:r>
          </a:p>
          <a:p>
            <a:pPr marL="0" indent="0">
              <a:buNone/>
            </a:pPr>
            <a:r>
              <a:rPr lang="en-US" sz="1800" dirty="0"/>
              <a:t>        --with-</a:t>
            </a:r>
            <a:r>
              <a:rPr lang="en-US" sz="1800" dirty="0" err="1"/>
              <a:t>mpm</a:t>
            </a:r>
            <a:r>
              <a:rPr lang="en-US" sz="1800" dirty="0"/>
              <a:t>=worker --enable-</a:t>
            </a:r>
            <a:r>
              <a:rPr lang="en-US" sz="1800" dirty="0" err="1"/>
              <a:t>dav</a:t>
            </a:r>
            <a:r>
              <a:rPr lang="en-US" sz="1800" dirty="0"/>
              <a:t> --enable-</a:t>
            </a:r>
            <a:r>
              <a:rPr lang="en-US" sz="1800" dirty="0" err="1"/>
              <a:t>dav</a:t>
            </a:r>
            <a:r>
              <a:rPr lang="en-US" sz="1800" dirty="0"/>
              <a:t>-</a:t>
            </a:r>
            <a:r>
              <a:rPr lang="en-US" sz="1800" dirty="0" err="1"/>
              <a:t>fs</a:t>
            </a:r>
            <a:r>
              <a:rPr lang="en-US" sz="1800" dirty="0"/>
              <a:t> --enable-</a:t>
            </a:r>
            <a:r>
              <a:rPr lang="en-US" sz="1800" dirty="0" err="1"/>
              <a:t>dav</a:t>
            </a:r>
            <a:r>
              <a:rPr lang="en-US" sz="1800" dirty="0"/>
              <a:t>-lock \</a:t>
            </a:r>
          </a:p>
          <a:p>
            <a:pPr marL="0" indent="0">
              <a:buNone/>
            </a:pPr>
            <a:r>
              <a:rPr lang="en-US" sz="1800" dirty="0"/>
              <a:t>        --</a:t>
            </a:r>
            <a:r>
              <a:rPr lang="en-US" sz="1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enable-</a:t>
            </a:r>
            <a:r>
              <a:rPr lang="en-US" sz="1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auth</a:t>
            </a:r>
            <a:r>
              <a:rPr lang="en-US" sz="1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</a:t>
            </a:r>
            <a:r>
              <a:rPr lang="en-US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digest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/</a:t>
            </a:r>
            <a:r>
              <a:rPr lang="en-US" sz="2400" dirty="0"/>
              <a:t>home/cs526/</a:t>
            </a:r>
            <a:r>
              <a:rPr lang="en-US" sz="2400" dirty="0" err="1"/>
              <a:t>public_html</a:t>
            </a:r>
            <a:r>
              <a:rPr lang="en-US" sz="2400" dirty="0"/>
              <a:t>/</a:t>
            </a:r>
            <a:r>
              <a:rPr lang="en-US" sz="2400" dirty="0" err="1"/>
              <a:t>httpddav</a:t>
            </a:r>
            <a:r>
              <a:rPr lang="en-US" sz="2400" dirty="0"/>
              <a:t>/httpd-</a:t>
            </a:r>
            <a:r>
              <a:rPr lang="en-US" sz="2400" dirty="0" smtClean="0"/>
              <a:t>2.2.17</a:t>
            </a:r>
          </a:p>
          <a:p>
            <a:pPr>
              <a:buFont typeface="Arial"/>
              <a:buChar char="•"/>
            </a:pPr>
            <a:r>
              <a:rPr lang="en-US" sz="2400" dirty="0">
                <a:hlinkClick r:id="rId2"/>
              </a:rPr>
              <a:t>http://gandalf.uccs.edu/~cs526/httpddav/httpd-2.2.17/conf/extra/httpd-dav.</a:t>
            </a:r>
            <a:r>
              <a:rPr lang="en-US" sz="2400" dirty="0" smtClean="0">
                <a:hlinkClick r:id="rId2"/>
              </a:rPr>
              <a:t>conf</a:t>
            </a:r>
            <a:endParaRPr lang="en-US" sz="2400" dirty="0"/>
          </a:p>
          <a:p>
            <a:pPr>
              <a:buFont typeface="Arial"/>
              <a:buChar char="•"/>
            </a:pPr>
            <a:r>
              <a:rPr lang="en-US" sz="1800" dirty="0" err="1">
                <a:effectLst/>
              </a:rPr>
              <a:t>AuthUserFile</a:t>
            </a:r>
            <a:r>
              <a:rPr lang="en-US" sz="1800" dirty="0">
                <a:effectLst/>
              </a:rPr>
              <a:t> "/home/cs526/</a:t>
            </a:r>
            <a:r>
              <a:rPr lang="en-US" sz="1800" dirty="0" err="1">
                <a:effectLst/>
              </a:rPr>
              <a:t>public_html</a:t>
            </a:r>
            <a:r>
              <a:rPr lang="en-US" sz="1800" dirty="0">
                <a:effectLst/>
              </a:rPr>
              <a:t>/</a:t>
            </a:r>
            <a:r>
              <a:rPr lang="en-US" sz="1800" dirty="0" err="1">
                <a:effectLst/>
              </a:rPr>
              <a:t>httpddav</a:t>
            </a:r>
            <a:r>
              <a:rPr lang="en-US" sz="1800" dirty="0">
                <a:effectLst/>
              </a:rPr>
              <a:t>/httpd-2.2.17/</a:t>
            </a:r>
            <a:r>
              <a:rPr lang="en-US" sz="1800" dirty="0" err="1">
                <a:effectLst/>
              </a:rPr>
              <a:t>user.passwd</a:t>
            </a:r>
            <a:r>
              <a:rPr lang="en-US" sz="1800" dirty="0">
                <a:effectLst/>
              </a:rPr>
              <a:t>"     </a:t>
            </a:r>
            <a:r>
              <a:rPr lang="en-US" sz="1800" dirty="0" smtClean="0">
                <a:effectLst/>
              </a:rPr>
              <a:t/>
            </a:r>
            <a:br>
              <a:rPr lang="en-US" sz="1800" dirty="0" smtClean="0">
                <a:effectLst/>
              </a:rPr>
            </a:br>
            <a:r>
              <a:rPr lang="en-US" sz="1800" dirty="0" err="1" smtClean="0">
                <a:effectLst/>
              </a:rPr>
              <a:t>AuthDigestProvider</a:t>
            </a:r>
            <a:r>
              <a:rPr lang="en-US" sz="1800" dirty="0" smtClean="0">
                <a:effectLst/>
              </a:rPr>
              <a:t> file</a:t>
            </a:r>
          </a:p>
          <a:p>
            <a:pPr>
              <a:buFont typeface="Arial"/>
              <a:buChar char="•"/>
            </a:pPr>
            <a:r>
              <a:rPr lang="en-US" sz="1800" dirty="0" err="1" smtClean="0">
                <a:effectLst/>
              </a:rPr>
              <a:t>User.passwd</a:t>
            </a:r>
            <a:r>
              <a:rPr lang="en-US" sz="1800" dirty="0" smtClean="0">
                <a:effectLst/>
              </a:rPr>
              <a:t> was created using </a:t>
            </a:r>
            <a:r>
              <a:rPr lang="en-US" sz="1800" dirty="0" err="1" smtClean="0">
                <a:effectLst/>
              </a:rPr>
              <a:t>htdigest</a:t>
            </a:r>
            <a:r>
              <a:rPr lang="en-US" sz="1800" dirty="0">
                <a:effectLst/>
              </a:rPr>
              <a:t/>
            </a:r>
            <a:br>
              <a:rPr lang="en-US" sz="1800" dirty="0">
                <a:effectLst/>
              </a:rPr>
            </a:br>
            <a:r>
              <a:rPr lang="en-US" sz="1800" dirty="0">
                <a:effectLst/>
              </a:rPr>
              <a:t>admin:DAV-upload:ed9fcaeb396a59f46ffe7da74d21876c</a:t>
            </a:r>
            <a:endParaRPr lang="en-US" sz="1800" dirty="0">
              <a:effectLst/>
            </a:endParaRPr>
          </a:p>
          <a:p>
            <a:pPr>
              <a:buFont typeface="Arial"/>
              <a:buChar char="•"/>
            </a:pPr>
            <a:endParaRPr lang="en-US" sz="2400" dirty="0" smtClean="0"/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AF14-8E61-4F0B-9F9D-F57D7128D93D}" type="datetime1">
              <a:rPr lang="en-US" smtClean="0"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Edward Chow/CS526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FA8C-6480-4ECC-9DEB-2E2C98DB56D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04283"/>
      </p:ext>
    </p:extLst>
  </p:cSld>
  <p:clrMapOvr>
    <a:masterClrMapping/>
  </p:clrMapOvr>
  <p:transition xmlns:p14="http://schemas.microsoft.com/office/powerpoint/2010/main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6E58-08CE-49FD-84BA-EA42A462386F}" type="datetime1">
              <a:rPr lang="en-US" smtClean="0"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Edward Chow/CS526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3"/>
            <a:r>
              <a:rPr lang="en-US" sz="1400" dirty="0" smtClean="0"/>
              <a:t>Page </a:t>
            </a:r>
            <a:fld id="{EA54A83A-DEBB-45E9-A8A3-F515585C2D38}" type="slidenum">
              <a:rPr lang="en-US" sz="1400"/>
              <a:pPr lvl="3"/>
              <a:t>25</a:t>
            </a:fld>
            <a:endParaRPr lang="en-US" sz="1400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Anonymous Access, site.anon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8175" y="1476375"/>
            <a:ext cx="80772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dirty="0">
                <a:solidFill>
                  <a:schemeClr val="accent2"/>
                </a:solidFill>
              </a:rPr>
              <a:t>&lt;Directory /home/chow/sites/</a:t>
            </a:r>
            <a:r>
              <a:rPr lang="en-US" sz="2000" dirty="0" err="1">
                <a:solidFill>
                  <a:schemeClr val="accent2"/>
                </a:solidFill>
              </a:rPr>
              <a:t>site.anon</a:t>
            </a:r>
            <a:r>
              <a:rPr lang="en-US" sz="2000" dirty="0">
                <a:solidFill>
                  <a:schemeClr val="accent2"/>
                </a:solidFill>
              </a:rPr>
              <a:t>/</a:t>
            </a:r>
            <a:r>
              <a:rPr lang="en-US" sz="2000" dirty="0" err="1">
                <a:solidFill>
                  <a:schemeClr val="accent2"/>
                </a:solidFill>
              </a:rPr>
              <a:t>htdocs</a:t>
            </a:r>
            <a:r>
              <a:rPr lang="en-US" sz="2000" dirty="0">
                <a:solidFill>
                  <a:schemeClr val="accent2"/>
                </a:solidFill>
              </a:rPr>
              <a:t>/salesmen&gt;</a:t>
            </a:r>
          </a:p>
          <a:p>
            <a:pPr>
              <a:buFontTx/>
              <a:buNone/>
            </a:pPr>
            <a:r>
              <a:rPr lang="en-US" sz="2000" dirty="0">
                <a:solidFill>
                  <a:schemeClr val="accent2"/>
                </a:solidFill>
              </a:rPr>
              <a:t>Anonymous </a:t>
            </a:r>
            <a:r>
              <a:rPr lang="en-US" sz="2000" dirty="0">
                <a:solidFill>
                  <a:srgbClr val="66FF33"/>
                </a:solidFill>
              </a:rPr>
              <a:t>guest anonymous air-head</a:t>
            </a:r>
          </a:p>
          <a:p>
            <a:pPr>
              <a:buFontTx/>
              <a:buNone/>
            </a:pPr>
            <a:r>
              <a:rPr lang="en-US" sz="2000" dirty="0" err="1">
                <a:solidFill>
                  <a:schemeClr val="accent2"/>
                </a:solidFill>
              </a:rPr>
              <a:t>Anonymous_NoUserID</a:t>
            </a:r>
            <a:r>
              <a:rPr lang="en-US" sz="2000" dirty="0">
                <a:solidFill>
                  <a:schemeClr val="accent2"/>
                </a:solidFill>
              </a:rPr>
              <a:t>      off</a:t>
            </a:r>
          </a:p>
          <a:p>
            <a:pPr>
              <a:buFontTx/>
              <a:buNone/>
            </a:pPr>
            <a:r>
              <a:rPr lang="en-US" sz="2000" dirty="0" err="1">
                <a:solidFill>
                  <a:schemeClr val="accent2"/>
                </a:solidFill>
              </a:rPr>
              <a:t>Anonymous_VerifyEmail</a:t>
            </a:r>
            <a:r>
              <a:rPr lang="en-US" sz="2000" dirty="0">
                <a:solidFill>
                  <a:schemeClr val="accent2"/>
                </a:solidFill>
              </a:rPr>
              <a:t> on</a:t>
            </a:r>
          </a:p>
          <a:p>
            <a:pPr>
              <a:buFontTx/>
              <a:buNone/>
            </a:pPr>
            <a:r>
              <a:rPr lang="en-US" sz="2000" dirty="0" err="1">
                <a:solidFill>
                  <a:schemeClr val="accent2"/>
                </a:solidFill>
              </a:rPr>
              <a:t>Anonymous_LogEmail</a:t>
            </a:r>
            <a:r>
              <a:rPr lang="en-US" sz="2000" dirty="0">
                <a:solidFill>
                  <a:schemeClr val="accent2"/>
                </a:solidFill>
              </a:rPr>
              <a:t> on</a:t>
            </a:r>
          </a:p>
          <a:p>
            <a:pPr>
              <a:buFontTx/>
              <a:buNone/>
            </a:pPr>
            <a:r>
              <a:rPr lang="en-US" sz="2000" dirty="0" err="1">
                <a:solidFill>
                  <a:schemeClr val="accent2"/>
                </a:solidFill>
              </a:rPr>
              <a:t>Anonymous_Authoritative</a:t>
            </a:r>
            <a:r>
              <a:rPr lang="en-US" sz="2000" dirty="0">
                <a:solidFill>
                  <a:schemeClr val="accent2"/>
                </a:solidFill>
              </a:rPr>
              <a:t> off</a:t>
            </a:r>
          </a:p>
          <a:p>
            <a:pPr>
              <a:buFontTx/>
              <a:buNone/>
            </a:pPr>
            <a:r>
              <a:rPr lang="en-US" sz="2000" dirty="0" err="1">
                <a:solidFill>
                  <a:schemeClr val="accent2"/>
                </a:solidFill>
              </a:rPr>
              <a:t>Anonymous_MustGiveEmail</a:t>
            </a:r>
            <a:r>
              <a:rPr lang="en-US" sz="2000" dirty="0">
                <a:solidFill>
                  <a:schemeClr val="accent2"/>
                </a:solidFill>
              </a:rPr>
              <a:t> on</a:t>
            </a:r>
          </a:p>
          <a:p>
            <a:pPr>
              <a:buFontTx/>
              <a:buNone/>
            </a:pPr>
            <a:r>
              <a:rPr lang="en-US" sz="2000" dirty="0">
                <a:solidFill>
                  <a:schemeClr val="accent2"/>
                </a:solidFill>
              </a:rPr>
              <a:t>&lt;/Directory&gt;</a:t>
            </a:r>
          </a:p>
          <a:p>
            <a:r>
              <a:rPr lang="en-US" sz="2000" dirty="0"/>
              <a:t>“</a:t>
            </a:r>
            <a:r>
              <a:rPr lang="en-US" sz="2000" dirty="0" err="1"/>
              <a:t>Anonymous_VerifyEmail</a:t>
            </a:r>
            <a:r>
              <a:rPr lang="en-US" sz="2000" dirty="0"/>
              <a:t> on” the user must enter email address contains “@” and “.”    </a:t>
            </a:r>
            <a:r>
              <a:rPr lang="en-US" sz="2000" dirty="0" err="1">
                <a:hlinkClick r:id="rId2"/>
              </a:rPr>
              <a:t>chow@cs</a:t>
            </a:r>
            <a:r>
              <a:rPr lang="en-US" sz="2000" dirty="0"/>
              <a:t> is not good enough.</a:t>
            </a:r>
          </a:p>
          <a:p>
            <a:r>
              <a:rPr lang="en-US" sz="2000" dirty="0"/>
              <a:t>Can be improved by putting email address in the log file.</a:t>
            </a:r>
          </a:p>
          <a:p>
            <a:pPr>
              <a:buFontTx/>
              <a:buNone/>
            </a:pPr>
            <a:endParaRPr lang="en-US" sz="2000" dirty="0"/>
          </a:p>
        </p:txBody>
      </p:sp>
    </p:spTree>
  </p:cSld>
  <p:clrMapOvr>
    <a:masterClrMapping/>
  </p:clrMapOvr>
  <p:transition xmlns:p14="http://schemas.microsoft.com/office/powerpoint/2010/main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7E15E-0A03-4911-836B-40203D59426F}" type="datetime1">
              <a:rPr lang="en-US" smtClean="0"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Edward Chow/CS526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3"/>
            <a:r>
              <a:rPr lang="en-US" sz="1400" dirty="0" smtClean="0"/>
              <a:t>Page </a:t>
            </a:r>
            <a:fld id="{5B61962C-A496-4B1D-8820-8E3F20D82549}" type="slidenum">
              <a:rPr lang="en-US" sz="1400"/>
              <a:pPr lvl="3"/>
              <a:t>3</a:t>
            </a:fld>
            <a:endParaRPr lang="en-US" sz="1400" dirty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00025"/>
            <a:ext cx="8382000" cy="646331"/>
          </a:xfrm>
        </p:spPr>
        <p:txBody>
          <a:bodyPr/>
          <a:lstStyle/>
          <a:p>
            <a:r>
              <a:rPr lang="en-US" sz="4000" dirty="0"/>
              <a:t>Directives for Specify Authentication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200150"/>
            <a:ext cx="8229600" cy="470898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err="1"/>
              <a:t>AuthType</a:t>
            </a:r>
            <a:r>
              <a:rPr lang="en-US" sz="2000" dirty="0"/>
              <a:t>: Basic or Digest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Basic Authentication: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Server indicates in the meta header  the </a:t>
            </a:r>
            <a:r>
              <a:rPr lang="en-US" sz="2000" dirty="0">
                <a:solidFill>
                  <a:srgbClr val="EBFC10"/>
                </a:solidFill>
              </a:rPr>
              <a:t>realm</a:t>
            </a:r>
            <a:r>
              <a:rPr lang="en-US" sz="2000" dirty="0"/>
              <a:t> of authenticate </a:t>
            </a:r>
            <a:r>
              <a:rPr lang="en-US" sz="2000" dirty="0">
                <a:solidFill>
                  <a:srgbClr val="EBFC10"/>
                </a:solidFill>
              </a:rPr>
              <a:t>(name of the login-password set).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Browser asks the user for login name and password, then </a:t>
            </a:r>
            <a:r>
              <a:rPr lang="en-US" sz="2000" dirty="0" smtClean="0"/>
              <a:t>replies to server  </a:t>
            </a:r>
            <a:r>
              <a:rPr lang="en-US" sz="2000" dirty="0"/>
              <a:t>in the meta header  </a:t>
            </a:r>
            <a:r>
              <a:rPr lang="en-US" sz="2000" dirty="0" smtClean="0"/>
              <a:t>with uuencoded(</a:t>
            </a:r>
            <a:r>
              <a:rPr lang="en-US" sz="2000" dirty="0" err="1" smtClean="0"/>
              <a:t>login_name:password</a:t>
            </a:r>
            <a:r>
              <a:rPr lang="en-US" sz="2000" dirty="0"/>
              <a:t>).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FFC000"/>
                </a:solidFill>
              </a:rPr>
              <a:t>The password in the basic method can be intercepted and reused</a:t>
            </a:r>
            <a:r>
              <a:rPr lang="en-US" sz="2000" dirty="0"/>
              <a:t>!</a:t>
            </a:r>
            <a:br>
              <a:rPr lang="en-US" sz="2000" dirty="0"/>
            </a:br>
            <a:r>
              <a:rPr lang="en-US" sz="2000" dirty="0"/>
              <a:t>Unless you are using SSL. 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Digest Authentication: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Server sends the realm and a random number called </a:t>
            </a:r>
            <a:r>
              <a:rPr lang="en-US" sz="2000" i="1" dirty="0">
                <a:solidFill>
                  <a:srgbClr val="FF0000"/>
                </a:solidFill>
              </a:rPr>
              <a:t>once</a:t>
            </a:r>
            <a:r>
              <a:rPr lang="en-US" sz="20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browser sends the  “message digest” generated by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chemeClr val="accent1"/>
                </a:solidFill>
              </a:rPr>
              <a:t>MD5(MD5</a:t>
            </a:r>
            <a:r>
              <a:rPr lang="en-US" sz="2000" dirty="0">
                <a:solidFill>
                  <a:srgbClr val="66FF33"/>
                </a:solidFill>
              </a:rPr>
              <a:t>(&lt;password&gt;)+”:”+&lt;once&gt;+”:”+MD5(&lt;method&gt;+”:”+&lt;</a:t>
            </a:r>
            <a:r>
              <a:rPr lang="en-US" sz="2000" dirty="0" err="1">
                <a:solidFill>
                  <a:srgbClr val="66FF33"/>
                </a:solidFill>
              </a:rPr>
              <a:t>uri</a:t>
            </a:r>
            <a:r>
              <a:rPr lang="en-US" sz="2000" dirty="0">
                <a:solidFill>
                  <a:srgbClr val="66FF33"/>
                </a:solidFill>
              </a:rPr>
              <a:t>&gt;)),</a:t>
            </a:r>
            <a:r>
              <a:rPr lang="en-US" sz="2000" dirty="0"/>
              <a:t> where MD5 is a cryptographic hash function.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E717-A842-477C-B7C7-8FB00015379F}" type="datetime1">
              <a:rPr lang="en-US" smtClean="0"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Edward Chow/CS526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3"/>
            <a:r>
              <a:rPr lang="en-US" sz="1400" dirty="0" smtClean="0"/>
              <a:t>Page </a:t>
            </a:r>
            <a:fld id="{B756003B-A208-4F13-8347-5A95769DF7A8}" type="slidenum">
              <a:rPr lang="en-US" sz="1400"/>
              <a:pPr lvl="3"/>
              <a:t>4</a:t>
            </a:fld>
            <a:endParaRPr lang="en-US" sz="1400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00025"/>
            <a:ext cx="8382000" cy="1421928"/>
          </a:xfrm>
        </p:spPr>
        <p:txBody>
          <a:bodyPr/>
          <a:lstStyle/>
          <a:p>
            <a:r>
              <a:rPr lang="en-US" dirty="0" smtClean="0"/>
              <a:t>Specification of Basic </a:t>
            </a:r>
            <a:r>
              <a:rPr lang="en-US" dirty="0"/>
              <a:t>Authentication Method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475" y="1770063"/>
            <a:ext cx="8410575" cy="4413516"/>
          </a:xfrm>
        </p:spPr>
        <p:txBody>
          <a:bodyPr/>
          <a:lstStyle/>
          <a:p>
            <a:r>
              <a:rPr lang="en-US" sz="2400" dirty="0" err="1"/>
              <a:t>AuthName</a:t>
            </a:r>
            <a:r>
              <a:rPr lang="en-US" sz="2400" dirty="0"/>
              <a:t>: indicates the realm of the password set.</a:t>
            </a:r>
          </a:p>
          <a:p>
            <a:r>
              <a:rPr lang="en-US" sz="2400" dirty="0" err="1"/>
              <a:t>AuthUserFile</a:t>
            </a:r>
            <a:r>
              <a:rPr lang="en-US" sz="2400" dirty="0"/>
              <a:t>: indicates the file containing the individual passwords. It is a list of login names and password. The same crypt() function in UNIX is used.</a:t>
            </a:r>
            <a:br>
              <a:rPr lang="en-US" sz="2400" dirty="0"/>
            </a:br>
            <a:r>
              <a:rPr lang="en-US" sz="2400" dirty="0"/>
              <a:t>You can use the first two fields of the /etc/</a:t>
            </a:r>
            <a:r>
              <a:rPr lang="en-US" sz="2400" dirty="0" err="1"/>
              <a:t>passwd</a:t>
            </a:r>
            <a:r>
              <a:rPr lang="en-US" sz="2400" dirty="0"/>
              <a:t> file.</a:t>
            </a:r>
          </a:p>
          <a:p>
            <a:r>
              <a:rPr lang="en-US" sz="2400" dirty="0" err="1"/>
              <a:t>AuthGroupFile</a:t>
            </a:r>
            <a:r>
              <a:rPr lang="en-US" sz="2400" dirty="0"/>
              <a:t>: specify the group name and list of users in that group.</a:t>
            </a:r>
          </a:p>
          <a:p>
            <a:r>
              <a:rPr lang="en-US" sz="2400" dirty="0"/>
              <a:t>Require: </a:t>
            </a:r>
            <a:endParaRPr lang="en-US" sz="2400" dirty="0" smtClean="0"/>
          </a:p>
          <a:p>
            <a:pPr lvl="1"/>
            <a:r>
              <a:rPr lang="en-US" sz="2000" dirty="0" smtClean="0"/>
              <a:t>group </a:t>
            </a:r>
            <a:r>
              <a:rPr lang="en-US" sz="2000" dirty="0"/>
              <a:t>&lt;group name&gt;</a:t>
            </a:r>
          </a:p>
          <a:p>
            <a:pPr lvl="1"/>
            <a:r>
              <a:rPr lang="en-US" sz="2000" dirty="0" smtClean="0"/>
              <a:t>valid-user</a:t>
            </a:r>
            <a:endParaRPr lang="en-US" sz="2000" dirty="0"/>
          </a:p>
          <a:p>
            <a:r>
              <a:rPr lang="en-US" sz="2400" dirty="0"/>
              <a:t>Require directives are included in a &lt;Limit&gt; section.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0A0D-F38A-4391-BB1E-6A64622C83E9}" type="datetime1">
              <a:rPr lang="en-US" smtClean="0"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Edward Chow/CS526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3"/>
            <a:r>
              <a:rPr lang="en-US" sz="1400" dirty="0" smtClean="0"/>
              <a:t>Page </a:t>
            </a:r>
            <a:fld id="{290A16AF-FFCC-470D-86E5-831C6133F2E4}" type="slidenum">
              <a:rPr lang="en-US" sz="1400"/>
              <a:pPr lvl="3"/>
              <a:t>5</a:t>
            </a:fld>
            <a:endParaRPr lang="en-US" sz="1400" dirty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Authentication Speficiation in httpd.conf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43198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&lt;Directory </a:t>
            </a:r>
            <a:r>
              <a:rPr lang="en-US" sz="2000" dirty="0" smtClean="0"/>
              <a:t>/home/guest/sites/</a:t>
            </a:r>
            <a:r>
              <a:rPr lang="en-US" sz="2000" dirty="0" err="1" smtClean="0"/>
              <a:t>site.authent</a:t>
            </a:r>
            <a:r>
              <a:rPr lang="en-US" sz="2000" dirty="0" smtClean="0"/>
              <a:t>/</a:t>
            </a:r>
            <a:r>
              <a:rPr lang="en-US" sz="2000" dirty="0" err="1" smtClean="0"/>
              <a:t>htdocs</a:t>
            </a:r>
            <a:r>
              <a:rPr lang="en-US" sz="2000" dirty="0" smtClean="0"/>
              <a:t>/salesmen</a:t>
            </a:r>
            <a:r>
              <a:rPr lang="en-US" sz="2000" dirty="0"/>
              <a:t>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err="1"/>
              <a:t>AuthType</a:t>
            </a:r>
            <a:r>
              <a:rPr lang="en-US" sz="2000" dirty="0"/>
              <a:t> Basic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err="1"/>
              <a:t>AuthName</a:t>
            </a:r>
            <a:r>
              <a:rPr lang="en-US" sz="2000" dirty="0"/>
              <a:t> darkness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err="1"/>
              <a:t>AuthUserFile</a:t>
            </a:r>
            <a:r>
              <a:rPr lang="en-US" sz="2000" dirty="0"/>
              <a:t> </a:t>
            </a:r>
            <a:r>
              <a:rPr lang="en-US" sz="2000" dirty="0" smtClean="0"/>
              <a:t>  /home/guest/sites/</a:t>
            </a:r>
            <a:r>
              <a:rPr lang="en-US" sz="2000" dirty="0" err="1" smtClean="0"/>
              <a:t>site.authent</a:t>
            </a:r>
            <a:r>
              <a:rPr lang="en-US" sz="2000" dirty="0" smtClean="0"/>
              <a:t>/</a:t>
            </a:r>
            <a:r>
              <a:rPr lang="en-US" sz="2000" dirty="0" err="1" smtClean="0"/>
              <a:t>ok_users</a:t>
            </a:r>
            <a:r>
              <a:rPr lang="en-US" sz="2000" dirty="0" smtClean="0"/>
              <a:t>/sales</a:t>
            </a: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err="1"/>
              <a:t>AuthGroupFile</a:t>
            </a:r>
            <a:r>
              <a:rPr lang="en-US" sz="2000" dirty="0"/>
              <a:t> </a:t>
            </a:r>
            <a:r>
              <a:rPr lang="en-US" sz="2000" dirty="0" smtClean="0"/>
              <a:t>  /home/guest/sites/</a:t>
            </a:r>
            <a:r>
              <a:rPr lang="en-US" sz="2000" dirty="0" err="1" smtClean="0"/>
              <a:t>site.authent</a:t>
            </a:r>
            <a:r>
              <a:rPr lang="en-US" sz="2000" dirty="0" smtClean="0"/>
              <a:t>/</a:t>
            </a:r>
            <a:r>
              <a:rPr lang="en-US" sz="2000" dirty="0" err="1" smtClean="0"/>
              <a:t>ok_users</a:t>
            </a:r>
            <a:r>
              <a:rPr lang="en-US" sz="2000" dirty="0" smtClean="0"/>
              <a:t>/groups</a:t>
            </a: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&lt;Limit GET POST&gt;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require valid-user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#require group cleaners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&lt;/Limit&gt;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&lt;/Directory&gt;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C8A-F133-4EA1-B1EF-CDDB64FBAAB7}" type="datetime1">
              <a:rPr lang="en-US" smtClean="0"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Edward Chow/CS526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3"/>
            <a:r>
              <a:rPr lang="en-US"/>
              <a:t>CS401 Page </a:t>
            </a:r>
            <a:fld id="{405AC499-2686-4C57-AFAD-23BA4C170A14}" type="slidenum">
              <a:rPr lang="en-US"/>
              <a:pPr lvl="3"/>
              <a:t>6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 for User and Group Files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1950" y="1503363"/>
            <a:ext cx="8410575" cy="5004447"/>
          </a:xfrm>
        </p:spPr>
        <p:txBody>
          <a:bodyPr/>
          <a:lstStyle/>
          <a:p>
            <a:r>
              <a:rPr lang="en-US" dirty="0"/>
              <a:t>Example of </a:t>
            </a:r>
            <a:r>
              <a:rPr lang="en-US" dirty="0" err="1"/>
              <a:t>AuthUserFile</a:t>
            </a:r>
            <a:r>
              <a:rPr lang="en-US" dirty="0"/>
              <a:t>: </a:t>
            </a:r>
            <a:r>
              <a:rPr lang="en-US" i="1" dirty="0" smtClean="0">
                <a:solidFill>
                  <a:srgbClr val="08F81F"/>
                </a:solidFill>
              </a:rPr>
              <a:t>Here all login has the Same </a:t>
            </a:r>
            <a:r>
              <a:rPr lang="en-US" i="1" dirty="0">
                <a:solidFill>
                  <a:srgbClr val="08F81F"/>
                </a:solidFill>
              </a:rPr>
              <a:t>password “theft</a:t>
            </a:r>
            <a:r>
              <a:rPr lang="en-US" i="1" dirty="0" smtClean="0">
                <a:solidFill>
                  <a:srgbClr val="08F81F"/>
                </a:solidFill>
              </a:rPr>
              <a:t>”! Why?</a:t>
            </a:r>
            <a:endParaRPr lang="en-US" i="1" dirty="0">
              <a:solidFill>
                <a:srgbClr val="08F81F"/>
              </a:solidFill>
            </a:endParaRPr>
          </a:p>
          <a:p>
            <a:pPr lvl="1">
              <a:buFontTx/>
              <a:buNone/>
            </a:pPr>
            <a:r>
              <a:rPr lang="en-US" dirty="0"/>
              <a:t>bill:$1$Wk$/WR.C7EV9G6tQwcam4Mgm0</a:t>
            </a:r>
          </a:p>
          <a:p>
            <a:pPr lvl="1">
              <a:buFontTx/>
              <a:buNone/>
            </a:pPr>
            <a:r>
              <a:rPr lang="en-US" dirty="0" err="1"/>
              <a:t>ben</a:t>
            </a:r>
            <a:r>
              <a:rPr lang="en-US" dirty="0"/>
              <a:t>:$1$8y$Yeyop.xNhu6PlhgJp8emW1</a:t>
            </a:r>
          </a:p>
          <a:p>
            <a:pPr lvl="1">
              <a:buFontTx/>
              <a:buNone/>
            </a:pPr>
            <a:r>
              <a:rPr lang="en-US" dirty="0" err="1"/>
              <a:t>sonia</a:t>
            </a:r>
            <a:r>
              <a:rPr lang="en-US" dirty="0"/>
              <a:t>:$1$T3$RWpfxcbFUNAc5SRcUhMbz/</a:t>
            </a:r>
          </a:p>
          <a:p>
            <a:pPr lvl="1">
              <a:buFontTx/>
              <a:buNone/>
            </a:pPr>
            <a:r>
              <a:rPr lang="en-US" dirty="0" err="1"/>
              <a:t>daphne</a:t>
            </a:r>
            <a:r>
              <a:rPr lang="en-US" dirty="0"/>
              <a:t>:$1$5H$qg52YDBj1smro9D3.4wAr.</a:t>
            </a:r>
          </a:p>
          <a:p>
            <a:r>
              <a:rPr lang="en-US" dirty="0" err="1" smtClean="0"/>
              <a:t>AuthUserFile</a:t>
            </a:r>
            <a:r>
              <a:rPr lang="en-US" dirty="0" smtClean="0"/>
              <a:t> is created using </a:t>
            </a:r>
            <a:r>
              <a:rPr lang="en-US" dirty="0" err="1" smtClean="0"/>
              <a:t>htpasswd</a:t>
            </a:r>
            <a:r>
              <a:rPr lang="en-US" dirty="0" smtClean="0"/>
              <a:t> cmd.</a:t>
            </a:r>
          </a:p>
          <a:p>
            <a:r>
              <a:rPr lang="en-US" dirty="0" smtClean="0"/>
              <a:t>Example </a:t>
            </a:r>
            <a:r>
              <a:rPr lang="en-US" dirty="0"/>
              <a:t>of </a:t>
            </a:r>
            <a:r>
              <a:rPr lang="en-US" dirty="0" err="1"/>
              <a:t>AuthGroupFile</a:t>
            </a:r>
            <a:r>
              <a:rPr lang="en-US" dirty="0"/>
              <a:t>:</a:t>
            </a:r>
          </a:p>
          <a:p>
            <a:pPr lvl="1">
              <a:buFontTx/>
              <a:buNone/>
            </a:pPr>
            <a:r>
              <a:rPr lang="en-US" dirty="0"/>
              <a:t>cleaners: </a:t>
            </a:r>
            <a:r>
              <a:rPr lang="en-US" dirty="0" err="1"/>
              <a:t>daphne</a:t>
            </a:r>
            <a:r>
              <a:rPr lang="en-US" dirty="0"/>
              <a:t> </a:t>
            </a:r>
            <a:r>
              <a:rPr lang="en-US" dirty="0" err="1"/>
              <a:t>sonia</a:t>
            </a:r>
            <a:r>
              <a:rPr lang="en-US" dirty="0"/>
              <a:t> guest</a:t>
            </a:r>
          </a:p>
          <a:p>
            <a:pPr lvl="1">
              <a:buFontTx/>
              <a:buNone/>
            </a:pPr>
            <a:r>
              <a:rPr lang="en-US" dirty="0"/>
              <a:t>directors: bill </a:t>
            </a:r>
            <a:r>
              <a:rPr lang="en-US" dirty="0" err="1"/>
              <a:t>ben</a:t>
            </a:r>
            <a:endParaRPr lang="en-US" dirty="0"/>
          </a:p>
          <a:p>
            <a:pPr lvl="1"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D1BB-CEBA-4E3A-AF92-0EAF5794E6C2}" type="datetime1">
              <a:rPr lang="en-US" smtClean="0"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Edward Chow/CS526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3"/>
            <a:r>
              <a:rPr lang="en-US"/>
              <a:t>CS401 Page </a:t>
            </a:r>
            <a:fld id="{473D215C-11F2-4E62-BFCB-9EEFC62D263A}" type="slidenum">
              <a:rPr lang="en-US"/>
              <a:pPr lvl="3"/>
              <a:t>7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.htaccess file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381125"/>
            <a:ext cx="8229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Besides specifying the authentication of a directory in </a:t>
            </a:r>
            <a:r>
              <a:rPr lang="en-US" sz="2000" dirty="0" err="1"/>
              <a:t>httpd.conf</a:t>
            </a:r>
            <a:r>
              <a:rPr lang="en-US" sz="2000" dirty="0"/>
              <a:t>, each directory can contain a .</a:t>
            </a:r>
            <a:r>
              <a:rPr lang="en-US" sz="2000" dirty="0" err="1"/>
              <a:t>htaccess</a:t>
            </a:r>
            <a:r>
              <a:rPr lang="en-US" sz="2000" dirty="0"/>
              <a:t> which specifies additional or overriding authentication specification.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Example of .</a:t>
            </a:r>
            <a:r>
              <a:rPr lang="en-US" sz="2000" dirty="0" err="1"/>
              <a:t>htaccess</a:t>
            </a:r>
            <a:endParaRPr lang="en-US" sz="20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err="1"/>
              <a:t>AuthType</a:t>
            </a:r>
            <a:r>
              <a:rPr lang="en-US" sz="2000" dirty="0"/>
              <a:t> Basic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err="1"/>
              <a:t>AuthName</a:t>
            </a:r>
            <a:r>
              <a:rPr lang="en-US" sz="2000" dirty="0"/>
              <a:t> darkness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err="1"/>
              <a:t>AuthUserFile</a:t>
            </a:r>
            <a:r>
              <a:rPr lang="en-US" sz="2000" dirty="0"/>
              <a:t> /home/chow/sites/</a:t>
            </a:r>
            <a:r>
              <a:rPr lang="en-US" sz="2000" dirty="0" err="1"/>
              <a:t>site.htaccess</a:t>
            </a:r>
            <a:r>
              <a:rPr lang="en-US" sz="2000" dirty="0"/>
              <a:t>/</a:t>
            </a:r>
            <a:r>
              <a:rPr lang="en-US" sz="2000" dirty="0" err="1"/>
              <a:t>ok_users</a:t>
            </a:r>
            <a:r>
              <a:rPr lang="en-US" sz="2000" dirty="0"/>
              <a:t>/sales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err="1"/>
              <a:t>AuthGroupFile</a:t>
            </a:r>
            <a:r>
              <a:rPr lang="en-US" sz="2000" dirty="0"/>
              <a:t> /home/chow/sites/</a:t>
            </a:r>
            <a:r>
              <a:rPr lang="en-US" sz="2000" dirty="0" err="1"/>
              <a:t>site.htaccess</a:t>
            </a:r>
            <a:r>
              <a:rPr lang="en-US" sz="2000" dirty="0"/>
              <a:t>/</a:t>
            </a:r>
            <a:r>
              <a:rPr lang="en-US" sz="2000" dirty="0" err="1"/>
              <a:t>ok_users</a:t>
            </a:r>
            <a:r>
              <a:rPr lang="en-US" sz="2000" dirty="0"/>
              <a:t>/groups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0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/>
              <a:t>&lt;Limit GET POST&gt;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/>
              <a:t>require group cleaners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/>
              <a:t>#require valid-user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/>
              <a:t>&lt;/Limit&gt;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000" dirty="0"/>
          </a:p>
        </p:txBody>
      </p:sp>
    </p:spTree>
  </p:cSld>
  <p:clrMapOvr>
    <a:masterClrMapping/>
  </p:clrMapOvr>
  <p:transition xmlns:p14="http://schemas.microsoft.com/office/powerpoint/2010/main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092C-52A8-497B-A29D-499FC7FCCCF7}" type="datetime1">
              <a:rPr lang="en-US" smtClean="0"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Edward Chow/CS526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3"/>
            <a:r>
              <a:rPr lang="en-US" sz="1400" dirty="0" smtClean="0"/>
              <a:t>Page </a:t>
            </a:r>
            <a:fld id="{24DCAC73-932C-4A6B-A2C8-5F94D7D9A3A0}" type="slidenum">
              <a:rPr lang="en-US" sz="1400"/>
              <a:pPr lvl="3"/>
              <a:t>8</a:t>
            </a:fld>
            <a:endParaRPr lang="en-US" sz="1400" dirty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 for .htaccess files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3313"/>
            <a:ext cx="8410575" cy="424731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Apache searches for .</a:t>
            </a:r>
            <a:r>
              <a:rPr lang="en-US" sz="2000" dirty="0" err="1"/>
              <a:t>htaccess</a:t>
            </a:r>
            <a:r>
              <a:rPr lang="en-US" sz="2000" dirty="0"/>
              <a:t> files in all the directories along the path to the web documents. </a:t>
            </a:r>
            <a:r>
              <a:rPr lang="en-US" sz="2000" dirty="0">
                <a:solidFill>
                  <a:schemeClr val="hlink"/>
                </a:solidFill>
              </a:rPr>
              <a:t>(I did not find that to be true. It seems that only the .</a:t>
            </a:r>
            <a:r>
              <a:rPr lang="en-US" sz="2000" dirty="0" err="1">
                <a:solidFill>
                  <a:schemeClr val="hlink"/>
                </a:solidFill>
              </a:rPr>
              <a:t>htaccess</a:t>
            </a:r>
            <a:r>
              <a:rPr lang="en-US" sz="2000" dirty="0">
                <a:solidFill>
                  <a:schemeClr val="hlink"/>
                </a:solidFill>
              </a:rPr>
              <a:t> in the final directory is effective.)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The later one can override the previous one and that in </a:t>
            </a:r>
            <a:r>
              <a:rPr lang="en-US" sz="2000" dirty="0" err="1"/>
              <a:t>httpd.conf</a:t>
            </a:r>
            <a:r>
              <a:rPr lang="en-US" sz="20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For example, .</a:t>
            </a:r>
            <a:r>
              <a:rPr lang="en-US" sz="2000" dirty="0" err="1"/>
              <a:t>htaccess</a:t>
            </a:r>
            <a:r>
              <a:rPr lang="en-US" sz="2000" dirty="0"/>
              <a:t> further requires user to be in a group.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To turn off this slow search, set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/>
              <a:t>&lt;Directory </a:t>
            </a:r>
            <a:r>
              <a:rPr lang="en-US" sz="2000" dirty="0" smtClean="0"/>
              <a:t>/home/chow/</a:t>
            </a:r>
            <a:r>
              <a:rPr lang="en-US" sz="2000" dirty="0" err="1" smtClean="0"/>
              <a:t>public_html</a:t>
            </a:r>
            <a:r>
              <a:rPr lang="en-US" sz="2000" dirty="0" smtClean="0"/>
              <a:t>/secret/</a:t>
            </a:r>
            <a:r>
              <a:rPr lang="en-US" sz="2000" dirty="0" err="1" smtClean="0"/>
              <a:t>topsecret</a:t>
            </a:r>
            <a:r>
              <a:rPr lang="en-US" sz="2000" dirty="0" smtClean="0"/>
              <a:t>&gt;</a:t>
            </a:r>
            <a:endParaRPr lang="en-US" sz="20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err="1"/>
              <a:t>AllowOverride</a:t>
            </a:r>
            <a:r>
              <a:rPr lang="en-US" sz="2000" dirty="0"/>
              <a:t> non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/>
              <a:t>&lt;/Directory&gt;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The default .</a:t>
            </a:r>
            <a:r>
              <a:rPr lang="en-US" sz="2000" dirty="0" err="1"/>
              <a:t>htaccess</a:t>
            </a:r>
            <a:r>
              <a:rPr lang="en-US" sz="2000" dirty="0"/>
              <a:t> name can be changed by setting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err="1"/>
              <a:t>AccessFileName</a:t>
            </a:r>
            <a:r>
              <a:rPr lang="en-US" sz="2000" dirty="0"/>
              <a:t> .</a:t>
            </a:r>
            <a:r>
              <a:rPr lang="en-US" sz="2000" dirty="0" err="1"/>
              <a:t>myaccess</a:t>
            </a:r>
            <a:endParaRPr lang="en-US" sz="20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/>
              <a:t>Where .</a:t>
            </a:r>
            <a:r>
              <a:rPr lang="en-US" sz="2000" dirty="0" err="1"/>
              <a:t>myaccess</a:t>
            </a:r>
            <a:r>
              <a:rPr lang="en-US" sz="2000" dirty="0"/>
              <a:t> is the new </a:t>
            </a:r>
            <a:r>
              <a:rPr lang="en-US" sz="2000" dirty="0" smtClean="0"/>
              <a:t>file name</a:t>
            </a:r>
            <a:r>
              <a:rPr lang="en-US" sz="2000" dirty="0"/>
              <a:t>.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D497-2BA8-40FA-AB2E-FFCB1728CDAD}" type="datetime1">
              <a:rPr lang="en-US" smtClean="0"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Edward Chow/CS526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3"/>
            <a:r>
              <a:rPr lang="en-US" sz="1400" dirty="0" smtClean="0"/>
              <a:t>Page </a:t>
            </a:r>
            <a:fld id="{7AA06531-A26F-4F5A-91CF-D9D7240EF6EE}" type="slidenum">
              <a:rPr lang="en-US" sz="1400"/>
              <a:pPr lvl="3"/>
              <a:t>9</a:t>
            </a:fld>
            <a:endParaRPr lang="en-US" sz="1400" dirty="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Authentication Period Puzzle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From Netscape Navigator, you only need to be authenticated once. Even after logoff and restart the same machine.  You can access the protected directly without being asked for password again.</a:t>
            </a:r>
          </a:p>
          <a:p>
            <a:r>
              <a:rPr lang="en-US"/>
              <a:t>For IE, after starting another IE application, you will be asked again. </a:t>
            </a:r>
          </a:p>
          <a:p>
            <a:r>
              <a:rPr lang="en-US"/>
              <a:t>Why there is such difference?</a:t>
            </a:r>
          </a:p>
          <a:p>
            <a:r>
              <a:rPr lang="en-US"/>
              <a:t>How can we solve the puzzle?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9/14/2005 4:58:15 PM&quot;&gt;&lt;Slide id=&quot;257&quot; dur=&quot;138.453&quot;/&gt;&lt;Slide id=&quot;307&quot; dur=&quot;22.094&quot;/&gt;&lt;Slide id=&quot;436&quot; dur=&quot;39.266&quot;/&gt;&lt;Slide id=&quot;438&quot; dur=&quot;15.156&quot;/&gt;&lt;Slide id=&quot;437&quot; dur=&quot;66.547&quot;/&gt;&lt;Slide id=&quot;441&quot; dur=&quot;144.687&quot;/&gt;&lt;Slide id=&quot;442&quot; dur=&quot;91.703&quot;/&gt;&lt;Slide id=&quot;443&quot; dur=&quot;100.969&quot;/&gt;&lt;Slide id=&quot;445&quot; dur=&quot;66.688&quot;/&gt;&lt;Slide id=&quot;465&quot; dur=&quot;1422.906&quot; bld=&quot;|1&quot;/&gt;&lt;Slide id=&quot;479&quot; dur=&quot;93.734&quot;/&gt;&lt;Slide id=&quot;480&quot; dur=&quot;45.938&quot;/&gt;&lt;Slide id=&quot;482&quot; dur=&quot;49.531&quot;/&gt;&lt;Slide id=&quot;483&quot; dur=&quot;46&quot;/&gt;&lt;Slide id=&quot;484&quot; dur=&quot;64.891&quot;/&gt;&lt;Slide id=&quot;481&quot; dur=&quot;51.906&quot;/&gt;&lt;Slide id=&quot;485&quot; dur=&quot;118.469&quot; bld=&quot;|114.8&quot;/&gt;&lt;Slide id=&quot;486&quot; dur=&quot;35.937&quot;/&gt;&lt;Slide id=&quot;487&quot; dur=&quot;72.266&quot; bld=&quot;|44.8&quot;/&gt;&lt;Slide id=&quot;488&quot; dur=&quot;25.672&quot; bld=&quot;|7.6|.5|.5|.5|4.8&quot;/&gt;&lt;Slide id=&quot;489&quot; dur=&quot;25.609&quot; bld=&quot;|7.1|2|7.8|2&quot;/&gt;&lt;Slide id=&quot;516&quot; dur=&quot;10.453&quot;/&gt;&lt;Slide id=&quot;490&quot; dur=&quot;118.422&quot; bld=&quot;|0&quot;/&gt;&lt;Slide id=&quot;491&quot; dur=&quot;35.25&quot;/&gt;&lt;Slide id=&quot;492&quot; dur=&quot;22.281&quot;/&gt;&lt;Slide id=&quot;493&quot; dur=&quot;24.094&quot;/&gt;&lt;Slide id=&quot;494&quot; dur=&quot;12.75&quot;/&gt;&lt;Slide id=&quot;495&quot; dur=&quot;10.531&quot;/&gt;&lt;Slide id=&quot;496&quot; dur=&quot;30.438&quot;/&gt;&lt;Slide id=&quot;497&quot; dur=&quot;20.828&quot; bld=&quot;|9.4|2.1|5.4&quot;/&gt;&lt;Slide id=&quot;498&quot; dur=&quot;14.484&quot; bld=&quot;|.7|1|2.1|5.1&quot;/&gt;&lt;Slide id=&quot;499&quot; dur=&quot;15.875&quot; bld=&quot;|5.9|3.1&quot;/&gt;&lt;Slide id=&quot;501&quot; dur=&quot;5.266&quot;/&gt;&lt;Slide id=&quot;502&quot; dur=&quot;.797&quot;/&gt;&lt;Slide id=&quot;501&quot; dur=&quot;54.375&quot;/&gt;&lt;Slide id=&quot;502&quot; dur=&quot;59.125&quot; bld=&quot;|0&quot;/&gt;&lt;Slide id=&quot;503&quot; dur=&quot;63.125&quot;/&gt;&lt;Slide id=&quot;504&quot; dur=&quot;40.031&quot;/&gt;&lt;Slide id=&quot;505&quot; dur=&quot;30.297&quot; bld=&quot;|0&quot;/&gt;&lt;Slide id=&quot;517&quot; dur=&quot;60.953&quot; bld=&quot;|0&quot;/&gt;&lt;Slide id=&quot;506&quot; dur=&quot;52.125&quot;/&gt;&lt;Slide id=&quot;507&quot; dur=&quot;113.656&quot;/&gt;&lt;Slide id=&quot;508&quot; dur=&quot;23.266&quot; bld=&quot;|0|0|0|0&quot;/&gt;&lt;Slide id=&quot;509&quot; dur=&quot;59.203&quot; bld=&quot;|0&quot;/&gt;&lt;Slide id=&quot;510&quot; dur=&quot;25.109&quot; bld=&quot;|8.6|0|2|.5|6|.5|.5|.5|.5|.5&quot;/&gt;&lt;Slide id=&quot;511&quot; dur=&quot;2.594&quot;/&gt;&lt;Slide id=&quot;510&quot; dur=&quot;26.469&quot;/&gt;&lt;Slide id=&quot;511&quot; dur=&quot;44.656&quot; bld=&quot;|5.8|5.2|.5|.5|4.1|.5|11.1&quot;/&gt;&lt;Slide id=&quot;513&quot; dur=&quot;170.953&quot;/&gt;&lt;Slide id=&quot;512&quot; dur=&quot;2.172&quot; bld=&quot;|.5&quot;/&gt;&lt;Slide id=&quot;514&quot; dur=&quot;100.922&quot;/&gt;&lt;Slide id=&quot;515&quot; dur=&quot;1.609&quot;/&gt;&lt;/Timings&gt;&lt;/WMTools&gt;"/>
</p:tagLst>
</file>

<file path=ppt/theme/theme1.xml><?xml version="1.0" encoding="utf-8"?>
<a:theme xmlns:a="http://schemas.openxmlformats.org/drawingml/2006/main" name="PDC_Template_2005">
  <a:themeElements>
    <a:clrScheme name="PDC_Template_2005 3">
      <a:dk1>
        <a:srgbClr val="000000"/>
      </a:dk1>
      <a:lt1>
        <a:srgbClr val="FFFFFF"/>
      </a:lt1>
      <a:dk2>
        <a:srgbClr val="18536E"/>
      </a:dk2>
      <a:lt2>
        <a:srgbClr val="FFB601"/>
      </a:lt2>
      <a:accent1>
        <a:srgbClr val="F7E993"/>
      </a:accent1>
      <a:accent2>
        <a:srgbClr val="B2BB1D"/>
      </a:accent2>
      <a:accent3>
        <a:srgbClr val="ABB3BA"/>
      </a:accent3>
      <a:accent4>
        <a:srgbClr val="DADADA"/>
      </a:accent4>
      <a:accent5>
        <a:srgbClr val="FAF2C8"/>
      </a:accent5>
      <a:accent6>
        <a:srgbClr val="A1A919"/>
      </a:accent6>
      <a:hlink>
        <a:srgbClr val="0078FA"/>
      </a:hlink>
      <a:folHlink>
        <a:srgbClr val="B51A8A"/>
      </a:folHlink>
    </a:clrScheme>
    <a:fontScheme name="PDC_Template_2005">
      <a:majorFont>
        <a:latin typeface="Segoe Semibold"/>
        <a:ea typeface=""/>
        <a:cs typeface=""/>
      </a:majorFont>
      <a:minorFont>
        <a:latin typeface="Sego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2">
                <a:gamma/>
                <a:shade val="63529"/>
                <a:invGamma/>
                <a:alpha val="70000"/>
              </a:schemeClr>
            </a:gs>
            <a:gs pos="50000">
              <a:schemeClr val="accent2">
                <a:alpha val="70000"/>
              </a:schemeClr>
            </a:gs>
            <a:gs pos="100000">
              <a:schemeClr val="accent2">
                <a:gamma/>
                <a:shade val="63529"/>
                <a:invGamma/>
                <a:alpha val="70000"/>
              </a:schemeClr>
            </a:gs>
          </a:gsLst>
          <a:lin ang="2700000" scaled="1"/>
        </a:gra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85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2">
                <a:gamma/>
                <a:shade val="63529"/>
                <a:invGamma/>
                <a:alpha val="70000"/>
              </a:schemeClr>
            </a:gs>
            <a:gs pos="50000">
              <a:schemeClr val="accent2">
                <a:alpha val="70000"/>
              </a:schemeClr>
            </a:gs>
            <a:gs pos="100000">
              <a:schemeClr val="accent2">
                <a:gamma/>
                <a:shade val="63529"/>
                <a:invGamma/>
                <a:alpha val="70000"/>
              </a:schemeClr>
            </a:gs>
          </a:gsLst>
          <a:lin ang="2700000" scaled="1"/>
        </a:gra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85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</a:lnDef>
  </a:objectDefaults>
  <a:extraClrSchemeLst>
    <a:extraClrScheme>
      <a:clrScheme name="PDC_Template_2005 1">
        <a:dk1>
          <a:srgbClr val="000000"/>
        </a:dk1>
        <a:lt1>
          <a:srgbClr val="FFFFFF"/>
        </a:lt1>
        <a:dk2>
          <a:srgbClr val="194489"/>
        </a:dk2>
        <a:lt2>
          <a:srgbClr val="FFB601"/>
        </a:lt2>
        <a:accent1>
          <a:srgbClr val="F7E993"/>
        </a:accent1>
        <a:accent2>
          <a:srgbClr val="B2BB1D"/>
        </a:accent2>
        <a:accent3>
          <a:srgbClr val="ABB0C4"/>
        </a:accent3>
        <a:accent4>
          <a:srgbClr val="DADADA"/>
        </a:accent4>
        <a:accent5>
          <a:srgbClr val="FAF2C8"/>
        </a:accent5>
        <a:accent6>
          <a:srgbClr val="A1A919"/>
        </a:accent6>
        <a:hlink>
          <a:srgbClr val="0078FA"/>
        </a:hlink>
        <a:folHlink>
          <a:srgbClr val="B51A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C_Template_2005 2">
        <a:dk1>
          <a:srgbClr val="000000"/>
        </a:dk1>
        <a:lt1>
          <a:srgbClr val="FFFFFF"/>
        </a:lt1>
        <a:dk2>
          <a:srgbClr val="176B6F"/>
        </a:dk2>
        <a:lt2>
          <a:srgbClr val="FFB601"/>
        </a:lt2>
        <a:accent1>
          <a:srgbClr val="F7E993"/>
        </a:accent1>
        <a:accent2>
          <a:srgbClr val="B2BB1D"/>
        </a:accent2>
        <a:accent3>
          <a:srgbClr val="ABBABB"/>
        </a:accent3>
        <a:accent4>
          <a:srgbClr val="DADADA"/>
        </a:accent4>
        <a:accent5>
          <a:srgbClr val="FAF2C8"/>
        </a:accent5>
        <a:accent6>
          <a:srgbClr val="A1A919"/>
        </a:accent6>
        <a:hlink>
          <a:srgbClr val="0078FA"/>
        </a:hlink>
        <a:folHlink>
          <a:srgbClr val="B51A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C_Template_2005 3">
        <a:dk1>
          <a:srgbClr val="000000"/>
        </a:dk1>
        <a:lt1>
          <a:srgbClr val="FFFFFF"/>
        </a:lt1>
        <a:dk2>
          <a:srgbClr val="18536E"/>
        </a:dk2>
        <a:lt2>
          <a:srgbClr val="FFB601"/>
        </a:lt2>
        <a:accent1>
          <a:srgbClr val="F7E993"/>
        </a:accent1>
        <a:accent2>
          <a:srgbClr val="B2BB1D"/>
        </a:accent2>
        <a:accent3>
          <a:srgbClr val="ABB3BA"/>
        </a:accent3>
        <a:accent4>
          <a:srgbClr val="DADADA"/>
        </a:accent4>
        <a:accent5>
          <a:srgbClr val="FAF2C8"/>
        </a:accent5>
        <a:accent6>
          <a:srgbClr val="A1A919"/>
        </a:accent6>
        <a:hlink>
          <a:srgbClr val="0078FA"/>
        </a:hlink>
        <a:folHlink>
          <a:srgbClr val="B51A8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4061</TotalTime>
  <Words>2255</Words>
  <Application>Microsoft Macintosh PowerPoint</Application>
  <PresentationFormat>On-screen Show (4:3)</PresentationFormat>
  <Paragraphs>295</Paragraphs>
  <Slides>25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PDC_Template_2005</vt:lpstr>
      <vt:lpstr>Photo Editor Photo</vt:lpstr>
      <vt:lpstr>Web Access Authentication</vt:lpstr>
      <vt:lpstr>Web Access Authentication</vt:lpstr>
      <vt:lpstr>Directives for Specify Authentication</vt:lpstr>
      <vt:lpstr>Specification of Basic Authentication Method</vt:lpstr>
      <vt:lpstr>Example of Authentication Speficiation in httpd.conf</vt:lpstr>
      <vt:lpstr>Examples for User and Group Files </vt:lpstr>
      <vt:lpstr>.htaccess file</vt:lpstr>
      <vt:lpstr>Search for .htaccess files</vt:lpstr>
      <vt:lpstr>Authentication Period Puzzle</vt:lpstr>
      <vt:lpstr>Web Client Server Interaction for Authentication</vt:lpstr>
      <vt:lpstr>Netscape’s HTTP request</vt:lpstr>
      <vt:lpstr>What is ZGFwaG5lOnRoZWZ0</vt:lpstr>
      <vt:lpstr>Internet Explorer’s HTTP request</vt:lpstr>
      <vt:lpstr>Puzzle Solved</vt:lpstr>
      <vt:lpstr>htpasswd</vt:lpstr>
      <vt:lpstr>Improve Password Lookup</vt:lpstr>
      <vt:lpstr>dbmmanage</vt:lpstr>
      <vt:lpstr>Solving Problem of dbmmanage</vt:lpstr>
      <vt:lpstr>Create AuthDBMGroupFile</vt:lpstr>
      <vt:lpstr>Exercise: Site.Authent Using DBM Files</vt:lpstr>
      <vt:lpstr>Digest Authentication</vt:lpstr>
      <vt:lpstr>htdigest</vt:lpstr>
      <vt:lpstr>Status of Digest Authentication</vt:lpstr>
      <vt:lpstr>Apache Support of DAV</vt:lpstr>
      <vt:lpstr>Anonymous Access, site.anon</vt:lpstr>
    </vt:vector>
  </TitlesOfParts>
  <Manager>Speech writer name here</Manager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subject>Professional Developers Conference</dc:subject>
  <dc:creator>Rudolph Balaz</dc:creator>
  <dc:description>Formatter:_x000d_
Event Date: Sept. 13-16, 2005_x000d_
Event Location:_x000d_
Speech Length:_x000d_
Audience: Professional Developers, TDMs_x000d_
Key Topics:</dc:description>
  <cp:lastModifiedBy>Edward Chow</cp:lastModifiedBy>
  <cp:revision>143</cp:revision>
  <dcterms:created xsi:type="dcterms:W3CDTF">2005-08-02T01:12:26Z</dcterms:created>
  <dcterms:modified xsi:type="dcterms:W3CDTF">2011-02-10T00:49:44Z</dcterms:modified>
</cp:coreProperties>
</file>