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784" r:id="rId1"/>
  </p:sldMasterIdLst>
  <p:notesMasterIdLst>
    <p:notesMasterId r:id="rId33"/>
  </p:notesMasterIdLst>
  <p:handoutMasterIdLst>
    <p:handoutMasterId r:id="rId34"/>
  </p:handoutMasterIdLst>
  <p:sldIdLst>
    <p:sldId id="256" r:id="rId2"/>
    <p:sldId id="318" r:id="rId3"/>
    <p:sldId id="427" r:id="rId4"/>
    <p:sldId id="407" r:id="rId5"/>
    <p:sldId id="404" r:id="rId6"/>
    <p:sldId id="375" r:id="rId7"/>
    <p:sldId id="355" r:id="rId8"/>
    <p:sldId id="424" r:id="rId9"/>
    <p:sldId id="405" r:id="rId10"/>
    <p:sldId id="406" r:id="rId11"/>
    <p:sldId id="369" r:id="rId12"/>
    <p:sldId id="411" r:id="rId13"/>
    <p:sldId id="410" r:id="rId14"/>
    <p:sldId id="396" r:id="rId15"/>
    <p:sldId id="397" r:id="rId16"/>
    <p:sldId id="425" r:id="rId17"/>
    <p:sldId id="398" r:id="rId18"/>
    <p:sldId id="422" r:id="rId19"/>
    <p:sldId id="423" r:id="rId20"/>
    <p:sldId id="412" r:id="rId21"/>
    <p:sldId id="426" r:id="rId22"/>
    <p:sldId id="413" r:id="rId23"/>
    <p:sldId id="414" r:id="rId24"/>
    <p:sldId id="421" r:id="rId25"/>
    <p:sldId id="415" r:id="rId26"/>
    <p:sldId id="416" r:id="rId27"/>
    <p:sldId id="417" r:id="rId28"/>
    <p:sldId id="418" r:id="rId29"/>
    <p:sldId id="419" r:id="rId30"/>
    <p:sldId id="401" r:id="rId31"/>
    <p:sldId id="308" r:id="rId32"/>
  </p:sldIdLst>
  <p:sldSz cx="9144000" cy="6858000" type="screen4x3"/>
  <p:notesSz cx="6954838" cy="9240838"/>
  <p:defaultTextStyle>
    <a:defPPr>
      <a:defRPr lang="en-GB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ヒラギノ角ゴ Pro W3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ヒラギノ角ゴ Pro W3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ヒラギノ角ゴ Pro W3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ヒラギノ角ゴ Pro W3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  <p:clrMru>
    <a:srgbClr val="A50021"/>
    <a:srgbClr val="008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26" d="100"/>
          <a:sy n="126" d="100"/>
        </p:scale>
        <p:origin x="-1182" y="-8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4" y="-8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9" d="100"/>
          <a:sy n="59" d="100"/>
        </p:scale>
        <p:origin x="-1752" y="-72"/>
      </p:cViewPr>
      <p:guideLst>
        <p:guide orient="horz" pos="2911"/>
        <p:guide pos="2191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130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503" tIns="44252" rIns="88503" bIns="44252" numCol="1" anchor="t" anchorCtr="0" compatLnSpc="1">
            <a:prstTxWarp prst="textNoShape">
              <a:avLst/>
            </a:prstTxWarp>
          </a:bodyPr>
          <a:lstStyle>
            <a:lvl1pPr defTabSz="441414" eaLnBrk="1" hangingPunct="1">
              <a:lnSpc>
                <a:spcPct val="81000"/>
              </a:lnSpc>
              <a:buClr>
                <a:srgbClr val="000000"/>
              </a:buClr>
              <a:buSzPct val="100000"/>
              <a:buFont typeface="Arial" charset="0"/>
              <a:buNone/>
              <a:defRPr sz="1200">
                <a:solidFill>
                  <a:srgbClr val="000000"/>
                </a:solidFill>
                <a:ea typeface="굴림" pitchFamily="-80" charset="-128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764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40175" y="0"/>
            <a:ext cx="30130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503" tIns="44252" rIns="88503" bIns="44252" numCol="1" anchor="t" anchorCtr="0" compatLnSpc="1">
            <a:prstTxWarp prst="textNoShape">
              <a:avLst/>
            </a:prstTxWarp>
          </a:bodyPr>
          <a:lstStyle>
            <a:lvl1pPr algn="r" defTabSz="441414" eaLnBrk="1" hangingPunct="1">
              <a:lnSpc>
                <a:spcPct val="81000"/>
              </a:lnSpc>
              <a:buClr>
                <a:srgbClr val="000000"/>
              </a:buClr>
              <a:buSzPct val="100000"/>
              <a:buFont typeface="Arial" charset="0"/>
              <a:buNone/>
              <a:defRPr sz="1200">
                <a:solidFill>
                  <a:srgbClr val="000000"/>
                </a:solidFill>
                <a:ea typeface="굴림" pitchFamily="-80" charset="-128"/>
              </a:defRPr>
            </a:lvl1pPr>
          </a:lstStyle>
          <a:p>
            <a:pPr>
              <a:defRPr/>
            </a:pPr>
            <a:fld id="{EF5EF981-9D86-4909-AD88-4830EDA5B2B3}" type="datetime1">
              <a:rPr lang="ko-KR" altLang="en-US"/>
              <a:pPr>
                <a:defRPr/>
              </a:pPr>
              <a:t>2010-04-21</a:t>
            </a:fld>
            <a:endParaRPr lang="en-US" altLang="ko-KR"/>
          </a:p>
        </p:txBody>
      </p:sp>
      <p:sp>
        <p:nvSpPr>
          <p:cNvPr id="2764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77288"/>
            <a:ext cx="30130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503" tIns="44252" rIns="88503" bIns="44252" numCol="1" anchor="b" anchorCtr="0" compatLnSpc="1">
            <a:prstTxWarp prst="textNoShape">
              <a:avLst/>
            </a:prstTxWarp>
          </a:bodyPr>
          <a:lstStyle>
            <a:lvl1pPr defTabSz="441414" eaLnBrk="1" hangingPunct="1">
              <a:lnSpc>
                <a:spcPct val="81000"/>
              </a:lnSpc>
              <a:buClr>
                <a:srgbClr val="000000"/>
              </a:buClr>
              <a:buSzPct val="100000"/>
              <a:buFont typeface="Arial" charset="0"/>
              <a:buNone/>
              <a:defRPr sz="1200">
                <a:solidFill>
                  <a:srgbClr val="000000"/>
                </a:solidFill>
                <a:ea typeface="굴림" pitchFamily="-80" charset="-128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764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40175" y="8777288"/>
            <a:ext cx="30130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503" tIns="44252" rIns="88503" bIns="44252" numCol="1" anchor="b" anchorCtr="0" compatLnSpc="1">
            <a:prstTxWarp prst="textNoShape">
              <a:avLst/>
            </a:prstTxWarp>
          </a:bodyPr>
          <a:lstStyle>
            <a:lvl1pPr algn="r" defTabSz="441414" eaLnBrk="1" hangingPunct="1">
              <a:lnSpc>
                <a:spcPct val="81000"/>
              </a:lnSpc>
              <a:buClr>
                <a:srgbClr val="000000"/>
              </a:buClr>
              <a:buSzPct val="100000"/>
              <a:buFont typeface="Arial" charset="0"/>
              <a:buNone/>
              <a:defRPr sz="1200">
                <a:solidFill>
                  <a:srgbClr val="000000"/>
                </a:solidFill>
                <a:ea typeface="굴림" pitchFamily="-80" charset="-128"/>
              </a:defRPr>
            </a:lvl1pPr>
          </a:lstStyle>
          <a:p>
            <a:pPr>
              <a:defRPr/>
            </a:pPr>
            <a:fld id="{5BBCEE4C-25DA-4B14-8964-AB43FA15DF0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54838" cy="924083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360">
            <a:noFill/>
            <a:miter lim="800000"/>
            <a:headEnd/>
            <a:tailEnd/>
          </a:ln>
          <a:effectLst/>
        </p:spPr>
        <p:txBody>
          <a:bodyPr wrap="none" lIns="90805" tIns="45403" rIns="90805" bIns="45403" anchor="ctr"/>
          <a:lstStyle/>
          <a:p>
            <a:pPr>
              <a:defRPr/>
            </a:pPr>
            <a:endParaRPr lang="en-US"/>
          </a:p>
        </p:txBody>
      </p:sp>
      <p:sp>
        <p:nvSpPr>
          <p:cNvPr id="2050" name="AutoShape 2"/>
          <p:cNvSpPr>
            <a:spLocks noChangeArrowheads="1"/>
          </p:cNvSpPr>
          <p:nvPr/>
        </p:nvSpPr>
        <p:spPr bwMode="auto">
          <a:xfrm>
            <a:off x="0" y="0"/>
            <a:ext cx="6954838" cy="924083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0805" tIns="45403" rIns="90805" bIns="45403" anchor="ctr"/>
          <a:lstStyle/>
          <a:p>
            <a:pPr>
              <a:defRPr/>
            </a:pPr>
            <a:endParaRPr lang="en-US"/>
          </a:p>
        </p:txBody>
      </p:sp>
      <p:sp>
        <p:nvSpPr>
          <p:cNvPr id="33796" name="Rectangle 3"/>
          <p:cNvSpPr>
            <a:spLocks noGrp="1" noChangeArrowheads="1"/>
          </p:cNvSpPr>
          <p:nvPr>
            <p:ph type="sldImg"/>
          </p:nvPr>
        </p:nvSpPr>
        <p:spPr bwMode="auto">
          <a:xfrm>
            <a:off x="-9656763" y="-6538913"/>
            <a:ext cx="19313526" cy="144843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sp>
      <p:sp>
        <p:nvSpPr>
          <p:cNvPr id="2052" name="Rectangle 4"/>
          <p:cNvSpPr>
            <a:spLocks noGrp="1" noChangeArrowheads="1"/>
          </p:cNvSpPr>
          <p:nvPr>
            <p:ph type="body"/>
          </p:nvPr>
        </p:nvSpPr>
        <p:spPr bwMode="auto">
          <a:xfrm>
            <a:off x="695325" y="4391025"/>
            <a:ext cx="5559425" cy="41544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charset="0"/>
        <a:ea typeface="ヒラギノ角ゴ Pro W3" charset="-128"/>
        <a:cs typeface="ヒラギノ角ゴ Pro W3" charset="-128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charset="0"/>
        <a:ea typeface="ヒラギノ角ゴ Pro W3" charset="-128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charset="0"/>
        <a:ea typeface="ヒラギノ角ゴ Pro W3" charset="-128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charset="0"/>
        <a:ea typeface="ヒラギノ角ゴ Pro W3" charset="-128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charset="0"/>
        <a:ea typeface="ヒラギノ角ゴ Pro W3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1"/>
          <p:cNvSpPr txBox="1">
            <a:spLocks noChangeArrowheads="1"/>
          </p:cNvSpPr>
          <p:nvPr/>
        </p:nvSpPr>
        <p:spPr bwMode="auto">
          <a:xfrm>
            <a:off x="2173288" y="701675"/>
            <a:ext cx="2608262" cy="3465513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0805" tIns="45403" rIns="90805" bIns="45403" anchor="ctr"/>
          <a:lstStyle/>
          <a:p>
            <a:endParaRPr lang="en-US"/>
          </a:p>
        </p:txBody>
      </p:sp>
      <p:sp>
        <p:nvSpPr>
          <p:cNvPr id="34819" name="Text Box 2"/>
          <p:cNvSpPr>
            <a:spLocks noChangeArrowheads="1"/>
          </p:cNvSpPr>
          <p:nvPr>
            <p:ph type="body"/>
          </p:nvPr>
        </p:nvSpPr>
        <p:spPr>
          <a:xfrm>
            <a:off x="695325" y="4391025"/>
            <a:ext cx="5561013" cy="4156075"/>
          </a:xfrm>
          <a:noFill/>
          <a:ln/>
        </p:spPr>
        <p:txBody>
          <a:bodyPr wrap="none" lIns="90185" tIns="45092" rIns="90185" bIns="45092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Unicast</a:t>
            </a:r>
            <a:r>
              <a:rPr lang="en-US" dirty="0" smtClean="0"/>
              <a:t> model. Video hubs to viewers. </a:t>
            </a:r>
            <a:r>
              <a:rPr lang="en-US" sz="1200" b="1" kern="1200" dirty="0" smtClean="0">
                <a:solidFill>
                  <a:srgbClr val="000000"/>
                </a:solidFill>
                <a:latin typeface="Times New Roman" charset="0"/>
                <a:ea typeface="ヒラギノ角ゴ Pro W3" charset="-128"/>
                <a:cs typeface="ヒラギノ角ゴ Pro W3" charset="-128"/>
              </a:rPr>
              <a:t>Digital Subscriber Line Access Multiplexer (DSLAM) 1Gbps</a:t>
            </a:r>
            <a:r>
              <a:rPr lang="en-US" sz="1200" b="1" kern="1200" baseline="0" dirty="0" smtClean="0">
                <a:solidFill>
                  <a:srgbClr val="000000"/>
                </a:solidFill>
                <a:latin typeface="Times New Roman" charset="0"/>
                <a:ea typeface="ヒラギノ角ゴ Pro W3" charset="-128"/>
                <a:cs typeface="ヒラギノ角ゴ Pro W3" charset="-128"/>
              </a:rPr>
              <a:t> uplink From DSLAM to RS.</a:t>
            </a:r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Box 2"/>
          <p:cNvSpPr txBox="1">
            <a:spLocks noChangeArrowheads="1"/>
          </p:cNvSpPr>
          <p:nvPr/>
        </p:nvSpPr>
        <p:spPr bwMode="auto">
          <a:xfrm>
            <a:off x="0" y="-6538913"/>
            <a:ext cx="1588" cy="1448593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0805" tIns="45403" rIns="90805" bIns="45403" anchor="ctr"/>
          <a:lstStyle/>
          <a:p>
            <a:endParaRPr lang="en-US"/>
          </a:p>
        </p:txBody>
      </p:sp>
      <p:sp>
        <p:nvSpPr>
          <p:cNvPr id="35843" name="Text Box 3"/>
          <p:cNvSpPr>
            <a:spLocks noChangeArrowheads="1"/>
          </p:cNvSpPr>
          <p:nvPr>
            <p:ph type="body"/>
          </p:nvPr>
        </p:nvSpPr>
        <p:spPr>
          <a:xfrm>
            <a:off x="695325" y="4391025"/>
            <a:ext cx="5561013" cy="4156075"/>
          </a:xfrm>
          <a:noFill/>
          <a:ln/>
        </p:spPr>
        <p:txBody>
          <a:bodyPr wrap="none" lIns="90185" tIns="45092" rIns="90185" bIns="45092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 Box 1"/>
          <p:cNvSpPr txBox="1">
            <a:spLocks noChangeArrowheads="1"/>
          </p:cNvSpPr>
          <p:nvPr/>
        </p:nvSpPr>
        <p:spPr bwMode="auto">
          <a:xfrm>
            <a:off x="0" y="-6538913"/>
            <a:ext cx="1588" cy="1448593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0805" tIns="45403" rIns="90805" bIns="45403" anchor="ctr"/>
          <a:lstStyle/>
          <a:p>
            <a:endParaRPr lang="en-US"/>
          </a:p>
        </p:txBody>
      </p:sp>
      <p:sp>
        <p:nvSpPr>
          <p:cNvPr id="36867" name="Text Box 2"/>
          <p:cNvSpPr>
            <a:spLocks noChangeArrowheads="1"/>
          </p:cNvSpPr>
          <p:nvPr>
            <p:ph type="body"/>
          </p:nvPr>
        </p:nvSpPr>
        <p:spPr>
          <a:xfrm>
            <a:off x="695325" y="4391025"/>
            <a:ext cx="5561013" cy="4156075"/>
          </a:xfrm>
          <a:noFill/>
          <a:ln/>
        </p:spPr>
        <p:txBody>
          <a:bodyPr wrap="none" lIns="90185" tIns="45092" rIns="90185" bIns="45092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 Box 2"/>
          <p:cNvSpPr txBox="1">
            <a:spLocks noChangeArrowheads="1"/>
          </p:cNvSpPr>
          <p:nvPr/>
        </p:nvSpPr>
        <p:spPr bwMode="auto">
          <a:xfrm>
            <a:off x="0" y="-6538913"/>
            <a:ext cx="1588" cy="1448593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0805" tIns="45403" rIns="90805" bIns="45403" anchor="ctr"/>
          <a:lstStyle/>
          <a:p>
            <a:endParaRPr lang="en-US"/>
          </a:p>
        </p:txBody>
      </p:sp>
      <p:sp>
        <p:nvSpPr>
          <p:cNvPr id="37891" name="Text Box 3"/>
          <p:cNvSpPr>
            <a:spLocks noChangeArrowheads="1"/>
          </p:cNvSpPr>
          <p:nvPr>
            <p:ph type="body"/>
          </p:nvPr>
        </p:nvSpPr>
        <p:spPr>
          <a:xfrm>
            <a:off x="695325" y="4391025"/>
            <a:ext cx="5561013" cy="4156075"/>
          </a:xfrm>
          <a:noFill/>
          <a:ln/>
        </p:spPr>
        <p:txBody>
          <a:bodyPr wrap="none" lIns="90185" tIns="45092" rIns="90185" bIns="45092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226323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26324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charset="2"/>
              <a:buNone/>
              <a:defRPr sz="34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F63EB8-37F5-485F-9039-8E0AA9BABCB3}" type="datetime1">
              <a:rPr lang="ko-KR" altLang="en-US"/>
              <a:pPr>
                <a:defRPr/>
              </a:pPr>
              <a:t>2010-04-21</a:t>
            </a:fld>
            <a:endParaRPr lang="en-US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E4A6E7-A304-4FAF-AE37-7419DA5122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C380F8-A788-406E-A8A4-A267D753A7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B5A2E0-56BE-4E5D-B791-334F22392627}" type="datetime1">
              <a:rPr lang="ko-KR" altLang="en-US"/>
              <a:pPr>
                <a:defRPr/>
              </a:pPr>
              <a:t>2010-04-21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E7E5BE-6EB6-4177-BF02-72EDD57AC4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55FFD5-C9B5-4AAA-8E78-D46FCE6CFFF0}" type="datetime1">
              <a:rPr lang="ko-KR" altLang="en-US"/>
              <a:pPr>
                <a:defRPr/>
              </a:pPr>
              <a:t>2010-04-21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95FC5F-4808-4B66-A865-B7D457297F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373B62-326B-4E45-9153-83F444288A69}" type="datetime1">
              <a:rPr lang="ko-KR" altLang="en-US"/>
              <a:pPr>
                <a:defRPr/>
              </a:pPr>
              <a:t>2010-04-21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457200"/>
            <a:ext cx="8229600" cy="5410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551079-C4AD-429F-9D21-23CAAEF141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10A874-E2EC-445F-80B4-2D5A00EBC7AD}" type="datetime1">
              <a:rPr lang="ko-KR" altLang="en-US"/>
              <a:pPr>
                <a:defRPr/>
              </a:pPr>
              <a:t>2010-04-21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A9B14D-2EB9-468B-8FD8-64D4E3462D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F97AB5-FB3E-4BC9-97C7-65EF12FF54CE}" type="datetime1">
              <a:rPr lang="ko-KR" altLang="en-US"/>
              <a:pPr>
                <a:defRPr/>
              </a:pPr>
              <a:t>2010-04-21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697C64-48E0-4BDD-A36C-E12E3647B4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C6BD90-014A-48E7-9AE5-6621FFD4933C}" type="datetime1">
              <a:rPr lang="ko-KR" altLang="en-US"/>
              <a:pPr>
                <a:defRPr/>
              </a:pPr>
              <a:t>2010-04-21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D77C13-0737-49F6-AA86-9A5004531A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BDCFD3-9A27-488B-BB36-AC32E5E3ACFC}" type="datetime1">
              <a:rPr lang="ko-KR" altLang="en-US"/>
              <a:pPr>
                <a:defRPr/>
              </a:pPr>
              <a:t>2010-04-21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B0F163-D304-4A19-BB69-DAD15BF2FD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B01604-3D17-4EAF-A499-F1A76C9432EB}" type="datetime1">
              <a:rPr lang="ko-KR" altLang="en-US"/>
              <a:pPr>
                <a:defRPr/>
              </a:pPr>
              <a:t>2010-04-21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3F03D6-5ED9-41F6-8B4B-796C5082C6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5CC112-0BC9-410E-A225-7226FC7D3FD3}" type="datetime1">
              <a:rPr lang="ko-KR" altLang="en-US"/>
              <a:pPr>
                <a:defRPr/>
              </a:pPr>
              <a:t>2010-04-21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D974A9-3AA0-4B38-8DD0-E51B619D72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8EE14B-5976-4D69-9107-1085FB1CD2EA}" type="datetime1">
              <a:rPr lang="ko-KR" altLang="en-US"/>
              <a:pPr>
                <a:defRPr/>
              </a:pPr>
              <a:t>2010-04-21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FB8657-1AB9-4251-ACEF-EF7D3FD30A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B0F759-DAFE-48C0-A0DE-7434A2AAD87E}" type="datetime1">
              <a:rPr lang="ko-KR" altLang="en-US"/>
              <a:pPr>
                <a:defRPr/>
              </a:pPr>
              <a:t>2010-04-21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A8661B-4EA9-4CAC-A3EF-98BF9D6362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043D03-DC9D-451D-AC70-B7DCE891D343}" type="datetime1">
              <a:rPr lang="ko-KR" altLang="en-US"/>
              <a:pPr>
                <a:defRPr/>
              </a:pPr>
              <a:t>2010-04-21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2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283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itchFamily="34" charset="0"/>
              </a:defRPr>
            </a:lvl1pPr>
          </a:lstStyle>
          <a:p>
            <a:pPr>
              <a:defRPr/>
            </a:pPr>
            <a:fld id="{049CC818-52F3-49B0-A48B-C89CD35ADF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2052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225285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25286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25287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225288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225289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225290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225291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25292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225293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chemeClr val="accent2"/>
                </a:solidFill>
              </a:endParaRPr>
            </a:p>
          </p:txBody>
        </p:sp>
      </p:grpSp>
      <p:sp>
        <p:nvSpPr>
          <p:cNvPr id="2053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4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25296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a typeface="굴림" pitchFamily="-80" charset="-128"/>
              </a:defRPr>
            </a:lvl1pPr>
          </a:lstStyle>
          <a:p>
            <a:pPr>
              <a:defRPr/>
            </a:pPr>
            <a:fld id="{58A7E0A2-2AED-4CBD-9CA2-374E6E0379FB}" type="datetime1">
              <a:rPr lang="ko-KR" altLang="en-US"/>
              <a:pPr>
                <a:defRPr/>
              </a:pPr>
              <a:t>2010-04-21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9" r:id="rId1"/>
    <p:sldLayoutId id="2147483967" r:id="rId2"/>
    <p:sldLayoutId id="2147483968" r:id="rId3"/>
    <p:sldLayoutId id="2147483969" r:id="rId4"/>
    <p:sldLayoutId id="2147483970" r:id="rId5"/>
    <p:sldLayoutId id="2147483971" r:id="rId6"/>
    <p:sldLayoutId id="2147483972" r:id="rId7"/>
    <p:sldLayoutId id="2147483973" r:id="rId8"/>
    <p:sldLayoutId id="2147483974" r:id="rId9"/>
    <p:sldLayoutId id="2147483975" r:id="rId10"/>
    <p:sldLayoutId id="2147483976" r:id="rId11"/>
    <p:sldLayoutId id="2147483977" r:id="rId12"/>
    <p:sldLayoutId id="2147483978" r:id="rId13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ヒラギノ角ゴ Pro W3" charset="-128"/>
          <a:cs typeface="ヒラギノ角ゴ Pro W3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ヒラギノ角ゴ Pro W3" charset="-128"/>
          <a:cs typeface="ヒラギノ角ゴ Pro W3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ヒラギノ角ゴ Pro W3" charset="-128"/>
          <a:cs typeface="ヒラギノ角ゴ Pro W3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ヒラギノ角ゴ Pro W3" charset="-128"/>
          <a:cs typeface="ヒラギノ角ゴ Pro W3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ヒラギノ角ゴ Pro W3" charset="-128"/>
          <a:cs typeface="ヒラギノ角ゴ Pro W3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ヒラギノ角ゴ Pro W3" charset="-128"/>
          <a:cs typeface="ヒラギノ角ゴ Pro W3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  <a:ea typeface="ヒラギノ角ゴ Pro W3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ヒラギノ角ゴ Pro W3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  <a:ea typeface="ヒラギノ角ゴ Pro W3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ヒラギノ角ゴ Pro W3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charset="2"/>
        <a:buChar char="§"/>
        <a:defRPr sz="2000">
          <a:solidFill>
            <a:schemeClr val="tx1"/>
          </a:solidFill>
          <a:latin typeface="+mn-lt"/>
          <a:ea typeface="ヒラギノ角ゴ Pro W3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charset="2"/>
        <a:buChar char="§"/>
        <a:defRPr sz="2000">
          <a:solidFill>
            <a:schemeClr val="tx1"/>
          </a:solidFill>
          <a:latin typeface="+mn-lt"/>
          <a:ea typeface="ヒラギノ角ゴ Pro W3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charset="2"/>
        <a:buChar char="§"/>
        <a:defRPr sz="2000">
          <a:solidFill>
            <a:schemeClr val="tx1"/>
          </a:solidFill>
          <a:latin typeface="+mn-lt"/>
          <a:ea typeface="ヒラギノ角ゴ Pro W3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charset="2"/>
        <a:buChar char="§"/>
        <a:defRPr sz="2000">
          <a:solidFill>
            <a:schemeClr val="tx1"/>
          </a:solidFill>
          <a:latin typeface="+mn-lt"/>
          <a:ea typeface="ヒラギノ角ゴ Pro W3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9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7.png"/><Relationship Id="rId4" Type="http://schemas.openxmlformats.org/officeDocument/2006/relationships/image" Target="../media/image6.w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/>
          <p:cNvSpPr>
            <a:spLocks noGrp="1" noChangeArrowheads="1"/>
          </p:cNvSpPr>
          <p:nvPr>
            <p:ph type="title"/>
          </p:nvPr>
        </p:nvSpPr>
        <p:spPr>
          <a:xfrm>
            <a:off x="1371600" y="1973263"/>
            <a:ext cx="7620000" cy="2009775"/>
          </a:xfrm>
          <a:noFill/>
        </p:spPr>
        <p:txBody>
          <a:bodyPr lIns="0" tIns="0" rIns="0" bIns="0">
            <a:spAutoFit/>
          </a:bodyPr>
          <a:lstStyle/>
          <a:p>
            <a:pPr algn="ctr" eaLnBrk="1" hangingPunct="1">
              <a:lnSpc>
                <a:spcPct val="87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altLang="ko-KR" smtClean="0">
                <a:ea typeface="굴림" pitchFamily="-80" charset="-128"/>
              </a:rPr>
              <a:t>Storage Optimization for a Peer-to-Peer Video-On-Demand Network</a:t>
            </a: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325438" y="4324350"/>
            <a:ext cx="8601075" cy="1674813"/>
          </a:xfrm>
          <a:noFill/>
        </p:spPr>
        <p:txBody>
          <a:bodyPr lIns="0" tIns="0" rIns="0" bIns="0" anchor="ctr">
            <a:spAutoFit/>
          </a:bodyPr>
          <a:lstStyle/>
          <a:p>
            <a:pPr algn="ctr" eaLnBrk="1" hangingPunct="1">
              <a:buFont typeface="Wingdings" pitchFamily="2" charset="2"/>
              <a:buNone/>
            </a:pPr>
            <a:r>
              <a:rPr lang="en-GB" altLang="ko-KR" smtClean="0">
                <a:ea typeface="굴림" pitchFamily="-80" charset="-128"/>
              </a:rPr>
              <a:t>Jagadeesh M. Dyaberi, Vijay S. Pai, and Karthik Kannan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en-GB" altLang="ko-KR" smtClean="0">
                <a:ea typeface="굴림" pitchFamily="-80" charset="-128"/>
              </a:rPr>
              <a:t>Purdue University</a:t>
            </a:r>
            <a:endParaRPr lang="en-US" smtClean="0">
              <a:ea typeface="굴림" pitchFamily="-80" charset="-128"/>
            </a:endParaRPr>
          </a:p>
        </p:txBody>
      </p:sp>
      <p:pic>
        <p:nvPicPr>
          <p:cNvPr id="4100" name="Picture 4" descr="PU_signature_gif_print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92975" y="285750"/>
            <a:ext cx="1600200" cy="53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 advTm="1280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Content Placeholder 2"/>
          <p:cNvSpPr>
            <a:spLocks noGrp="1"/>
          </p:cNvSpPr>
          <p:nvPr>
            <p:ph idx="1"/>
          </p:nvPr>
        </p:nvSpPr>
        <p:spPr>
          <a:xfrm>
            <a:off x="457200" y="1441450"/>
            <a:ext cx="8229600" cy="4425950"/>
          </a:xfrm>
        </p:spPr>
        <p:txBody>
          <a:bodyPr/>
          <a:lstStyle/>
          <a:p>
            <a:r>
              <a:rPr lang="en-US" smtClean="0"/>
              <a:t>Viewing behavior influenced by content recency and external factors among others</a:t>
            </a:r>
          </a:p>
          <a:p>
            <a:r>
              <a:rPr lang="en-US" smtClean="0"/>
              <a:t>Nearly 47% of content overlapped between consecutive weeks</a:t>
            </a:r>
          </a:p>
          <a:p>
            <a:r>
              <a:rPr lang="en-US" smtClean="0"/>
              <a:t>Recently added content more popular</a:t>
            </a:r>
          </a:p>
          <a:p>
            <a:pPr lvl="1"/>
            <a:r>
              <a:rPr lang="en-US" smtClean="0"/>
              <a:t>Six of the top ten popular movies for the week were added at the beginning of the week</a:t>
            </a:r>
          </a:p>
        </p:txBody>
      </p:sp>
      <p:sp>
        <p:nvSpPr>
          <p:cNvPr id="11267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30430D74-FD3C-42BA-9486-78D99EC46CFF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11268" name="Rectangle 2"/>
          <p:cNvSpPr>
            <a:spLocks noGrp="1" noChangeArrowheads="1"/>
          </p:cNvSpPr>
          <p:nvPr>
            <p:ph type="title"/>
          </p:nvPr>
        </p:nvSpPr>
        <p:spPr>
          <a:xfrm>
            <a:off x="128588" y="722313"/>
            <a:ext cx="9015412" cy="536575"/>
          </a:xfrm>
        </p:spPr>
        <p:txBody>
          <a:bodyPr lIns="0" tIns="0" rIns="0" bIns="0">
            <a:spAutoFit/>
          </a:bodyPr>
          <a:lstStyle/>
          <a:p>
            <a:pPr eaLnBrk="1" hangingPunct="1">
              <a:lnSpc>
                <a:spcPct val="87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altLang="ko-KR" sz="3900" smtClean="0">
                <a:ea typeface="굴림" pitchFamily="-80" charset="-128"/>
              </a:rPr>
              <a:t>Background: IPTV Data Characteristics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1BAA39E8-F537-4734-99AD-87A7F2AC6AEC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69925"/>
            <a:ext cx="8229600" cy="582613"/>
          </a:xfrm>
        </p:spPr>
        <p:txBody>
          <a:bodyPr lIns="0" tIns="0" rIns="0" bIns="0">
            <a:spAutoFit/>
          </a:bodyPr>
          <a:lstStyle/>
          <a:p>
            <a:pPr eaLnBrk="1" hangingPunct="1">
              <a:lnSpc>
                <a:spcPct val="87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altLang="ko-KR" sz="4200" smtClean="0">
                <a:ea typeface="굴림" pitchFamily="-80" charset="-128"/>
              </a:rPr>
              <a:t>Background: BitTorrent (BT)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7513" y="1344613"/>
            <a:ext cx="8208962" cy="5400675"/>
          </a:xfrm>
        </p:spPr>
        <p:txBody>
          <a:bodyPr lIns="0" tIns="0" rIns="0" bIns="0">
            <a:spAutoFit/>
          </a:bodyPr>
          <a:lstStyle/>
          <a:p>
            <a:pPr eaLnBrk="1" hangingPunct="1">
              <a:lnSpc>
                <a:spcPct val="87000"/>
              </a:lnSpc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ko-KR" sz="2800" smtClean="0">
                <a:ea typeface="굴림" pitchFamily="-80" charset="-128"/>
              </a:rPr>
              <a:t>Popular P2P file distribution protocol on the Internet</a:t>
            </a:r>
          </a:p>
          <a:p>
            <a:pPr eaLnBrk="1" hangingPunct="1">
              <a:lnSpc>
                <a:spcPct val="87000"/>
              </a:lnSpc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ko-KR" sz="2800" smtClean="0">
                <a:ea typeface="굴림" pitchFamily="-80" charset="-128"/>
              </a:rPr>
              <a:t>Splits file into many pieces and downloads concurrently from multiple peers</a:t>
            </a:r>
          </a:p>
          <a:p>
            <a:pPr eaLnBrk="1" hangingPunct="1">
              <a:lnSpc>
                <a:spcPct val="87000"/>
              </a:lnSpc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ko-KR" sz="2800" smtClean="0">
                <a:ea typeface="굴림" pitchFamily="-80" charset="-128"/>
              </a:rPr>
              <a:t>Toast added VoD Server to BT P2P network</a:t>
            </a:r>
          </a:p>
          <a:p>
            <a:pPr lvl="1" eaLnBrk="1" hangingPunct="1">
              <a:lnSpc>
                <a:spcPct val="87000"/>
              </a:lnSpc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ko-KR" sz="2400" smtClean="0">
                <a:ea typeface="굴림" pitchFamily="-80" charset="-128"/>
              </a:rPr>
              <a:t>Server serves any piece upon request</a:t>
            </a:r>
          </a:p>
          <a:p>
            <a:pPr eaLnBrk="1" hangingPunct="1">
              <a:lnSpc>
                <a:spcPct val="87000"/>
              </a:lnSpc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ko-KR" sz="2800" smtClean="0">
                <a:ea typeface="굴림" pitchFamily="-80" charset="-128"/>
              </a:rPr>
              <a:t>Modified Client</a:t>
            </a:r>
          </a:p>
          <a:p>
            <a:pPr lvl="1" eaLnBrk="1" hangingPunct="1">
              <a:lnSpc>
                <a:spcPct val="87000"/>
              </a:lnSpc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ko-KR" sz="2400" smtClean="0">
                <a:ea typeface="굴림" pitchFamily="-80" charset="-128"/>
              </a:rPr>
              <a:t>Tracks current location in file stream</a:t>
            </a:r>
          </a:p>
          <a:p>
            <a:pPr lvl="1" eaLnBrk="1" hangingPunct="1">
              <a:lnSpc>
                <a:spcPct val="87000"/>
              </a:lnSpc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ko-KR" sz="2400" smtClean="0">
                <a:ea typeface="굴림" pitchFamily="-80" charset="-128"/>
              </a:rPr>
              <a:t>Requests upcoming missing pieces from server</a:t>
            </a:r>
          </a:p>
          <a:p>
            <a:pPr eaLnBrk="1" hangingPunct="1">
              <a:lnSpc>
                <a:spcPct val="87000"/>
              </a:lnSpc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ko-KR" sz="2800" smtClean="0">
                <a:ea typeface="굴림" pitchFamily="-80" charset="-128"/>
              </a:rPr>
              <a:t>Toast allows BitTorrent to operate normally, but still ensures clients have uninterrupted streams</a:t>
            </a:r>
          </a:p>
          <a:p>
            <a:pPr eaLnBrk="1" hangingPunct="1">
              <a:lnSpc>
                <a:spcPct val="87000"/>
              </a:lnSpc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GB" altLang="ko-KR" sz="2800" smtClean="0">
              <a:ea typeface="굴림" pitchFamily="-80" charset="-128"/>
            </a:endParaRPr>
          </a:p>
          <a:p>
            <a:pPr eaLnBrk="1" hangingPunct="1">
              <a:lnSpc>
                <a:spcPct val="87000"/>
              </a:lnSpc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GB" altLang="ko-KR" sz="2800" smtClean="0">
              <a:ea typeface="굴림" pitchFamily="-80" charset="-128"/>
            </a:endParaRPr>
          </a:p>
        </p:txBody>
      </p:sp>
    </p:spTree>
  </p:cSld>
  <p:clrMapOvr>
    <a:masterClrMapping/>
  </p:clrMapOvr>
  <p:transition spd="med" advTm="0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B85837C3-1E41-4133-A7D3-A290176ED839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13315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860425"/>
            <a:ext cx="8229600" cy="563563"/>
          </a:xfrm>
        </p:spPr>
        <p:txBody>
          <a:bodyPr lIns="0" tIns="0" rIns="0" bIns="0">
            <a:spAutoFit/>
          </a:bodyPr>
          <a:lstStyle/>
          <a:p>
            <a:pPr eaLnBrk="1" hangingPunct="1">
              <a:lnSpc>
                <a:spcPct val="87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altLang="ko-KR" sz="4200" smtClean="0">
                <a:ea typeface="굴림" pitchFamily="-80" charset="-128"/>
              </a:rPr>
              <a:t>Improving Toast with Pre-seeding</a:t>
            </a:r>
          </a:p>
        </p:txBody>
      </p:sp>
      <p:sp>
        <p:nvSpPr>
          <p:cNvPr id="13316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295275" y="1727200"/>
            <a:ext cx="8183563" cy="4283075"/>
          </a:xfrm>
        </p:spPr>
        <p:txBody>
          <a:bodyPr lIns="0" tIns="0" rIns="0" bIns="0">
            <a:spAutoFit/>
          </a:bodyPr>
          <a:lstStyle/>
          <a:p>
            <a:pPr eaLnBrk="1" hangingPunct="1">
              <a:lnSpc>
                <a:spcPct val="87000"/>
              </a:lnSpc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ko-KR" smtClean="0">
                <a:ea typeface="굴림" pitchFamily="-80" charset="-128"/>
              </a:rPr>
              <a:t>Toast deals with a single stream</a:t>
            </a:r>
          </a:p>
          <a:p>
            <a:pPr eaLnBrk="1" hangingPunct="1">
              <a:lnSpc>
                <a:spcPct val="87000"/>
              </a:lnSpc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ko-KR" smtClean="0">
                <a:ea typeface="굴림" pitchFamily="-80" charset="-128"/>
              </a:rPr>
              <a:t>Multiple streams result in fewer peers to download data from</a:t>
            </a:r>
          </a:p>
          <a:p>
            <a:pPr eaLnBrk="1" hangingPunct="1">
              <a:lnSpc>
                <a:spcPct val="87000"/>
              </a:lnSpc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ko-KR" smtClean="0">
                <a:ea typeface="굴림" pitchFamily="-80" charset="-128"/>
              </a:rPr>
              <a:t>Pre-seeding: distribute data ahead of time to improve data availability in the network </a:t>
            </a:r>
          </a:p>
          <a:p>
            <a:pPr eaLnBrk="1" hangingPunct="1">
              <a:lnSpc>
                <a:spcPct val="87000"/>
              </a:lnSpc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ko-KR" smtClean="0">
                <a:ea typeface="굴림" pitchFamily="-80" charset="-128"/>
              </a:rPr>
              <a:t>Pre-seeding done at low load cycle</a:t>
            </a:r>
            <a:r>
              <a:rPr lang="en-GB" altLang="ko-KR" sz="2800" smtClean="0">
                <a:ea typeface="굴림" pitchFamily="-80" charset="-128"/>
              </a:rPr>
              <a:t> </a:t>
            </a:r>
          </a:p>
          <a:p>
            <a:pPr eaLnBrk="1" hangingPunct="1">
              <a:lnSpc>
                <a:spcPct val="87000"/>
              </a:lnSpc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ko-KR" smtClean="0">
                <a:ea typeface="굴림" pitchFamily="-80" charset="-128"/>
              </a:rPr>
              <a:t>Centralized control obviates need for BitTorrent incentive mechanisms  </a:t>
            </a:r>
          </a:p>
          <a:p>
            <a:pPr eaLnBrk="1" hangingPunct="1">
              <a:lnSpc>
                <a:spcPct val="87000"/>
              </a:lnSpc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GB" altLang="ko-KR" sz="2800" smtClean="0">
              <a:ea typeface="굴림" pitchFamily="-80" charset="-128"/>
            </a:endParaRPr>
          </a:p>
        </p:txBody>
      </p:sp>
    </p:spTree>
  </p:cSld>
  <p:clrMapOvr>
    <a:masterClrMapping/>
  </p:clrMapOvr>
  <p:transition spd="med" advTm="2683"/>
  <p:timing>
    <p:tnLst>
      <p:par>
        <p:cTn id="1" dur="indefinite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457200" y="392113"/>
            <a:ext cx="8229600" cy="815975"/>
          </a:xfrm>
        </p:spPr>
        <p:txBody>
          <a:bodyPr/>
          <a:lstStyle/>
          <a:p>
            <a:r>
              <a:rPr lang="en-US" smtClean="0"/>
              <a:t>Analysis: VoD system load</a:t>
            </a:r>
          </a:p>
        </p:txBody>
      </p:sp>
      <p:sp>
        <p:nvSpPr>
          <p:cNvPr id="14339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6736852D-EFBA-4DDC-B6D9-A3D4A6F20502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14340" name="Text Box 7"/>
          <p:cNvSpPr txBox="1">
            <a:spLocks noChangeArrowheads="1"/>
          </p:cNvSpPr>
          <p:nvPr/>
        </p:nvSpPr>
        <p:spPr bwMode="auto">
          <a:xfrm>
            <a:off x="868363" y="5497513"/>
            <a:ext cx="7085012" cy="1360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>
              <a:spcBef>
                <a:spcPct val="50000"/>
              </a:spcBef>
              <a:buFont typeface="Wingdings" pitchFamily="2" charset="2"/>
              <a:buChar char="§"/>
            </a:pPr>
            <a:r>
              <a:rPr lang="en-US"/>
              <a:t> Low load between 2 am to 8 am</a:t>
            </a:r>
          </a:p>
          <a:p>
            <a:pPr defTabSz="914400">
              <a:spcBef>
                <a:spcPct val="50000"/>
              </a:spcBef>
              <a:buFont typeface="Wingdings" pitchFamily="2" charset="2"/>
              <a:buChar char="§"/>
            </a:pPr>
            <a:r>
              <a:rPr lang="en-US"/>
              <a:t> Exploit this low load cycle for pre-seeding</a:t>
            </a:r>
          </a:p>
          <a:p>
            <a:pPr defTabSz="914400">
              <a:spcBef>
                <a:spcPct val="50000"/>
              </a:spcBef>
              <a:buFont typeface="Wingdings" pitchFamily="2" charset="2"/>
              <a:buNone/>
            </a:pPr>
            <a:r>
              <a:rPr lang="en-US" sz="1400" i="1"/>
              <a:t>(Source: Zebroid: using IPTV data to support peer-assisted VoD content delivery, NOSSDAV 2009)</a:t>
            </a:r>
            <a:r>
              <a:rPr lang="en-US" sz="1400"/>
              <a:t> </a:t>
            </a:r>
          </a:p>
        </p:txBody>
      </p:sp>
      <p:pic>
        <p:nvPicPr>
          <p:cNvPr id="14341" name="Picture 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1938" y="1230313"/>
            <a:ext cx="8472487" cy="436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3D4EF28E-B179-41E7-A33B-C8AF1637262F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850900"/>
            <a:ext cx="8229600" cy="603250"/>
          </a:xfrm>
        </p:spPr>
        <p:txBody>
          <a:bodyPr lIns="0" tIns="0" rIns="0" bIns="0">
            <a:spAutoFit/>
          </a:bodyPr>
          <a:lstStyle/>
          <a:p>
            <a:pPr eaLnBrk="1" hangingPunct="1">
              <a:lnSpc>
                <a:spcPct val="87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altLang="ko-KR" smtClean="0">
                <a:ea typeface="굴림" pitchFamily="-80" charset="-128"/>
              </a:rPr>
              <a:t>Challenges in pre-seeding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73050" y="1727200"/>
            <a:ext cx="4386263" cy="3638550"/>
          </a:xfrm>
        </p:spPr>
        <p:txBody>
          <a:bodyPr lIns="0" tIns="0" rIns="0" bIns="0">
            <a:spAutoFit/>
          </a:bodyPr>
          <a:lstStyle/>
          <a:p>
            <a:pPr eaLnBrk="1" hangingPunct="1">
              <a:lnSpc>
                <a:spcPct val="87000"/>
              </a:lnSpc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altLang="ko-KR" sz="2800" smtClean="0">
                <a:ea typeface="굴림" pitchFamily="-80" charset="-128"/>
              </a:rPr>
              <a:t>Peers must be provider-controlled to avoid churn</a:t>
            </a:r>
          </a:p>
          <a:p>
            <a:pPr lvl="1" eaLnBrk="1" hangingPunct="1">
              <a:lnSpc>
                <a:spcPct val="87000"/>
              </a:lnSpc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altLang="ko-KR" sz="2000" smtClean="0">
                <a:ea typeface="굴림" pitchFamily="-80" charset="-128"/>
              </a:rPr>
              <a:t>(e.g., cable STBs)</a:t>
            </a:r>
          </a:p>
          <a:p>
            <a:pPr eaLnBrk="1" hangingPunct="1">
              <a:lnSpc>
                <a:spcPct val="87000"/>
              </a:lnSpc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altLang="ko-KR" sz="2400" smtClean="0">
                <a:ea typeface="굴림" pitchFamily="-80" charset="-128"/>
              </a:rPr>
              <a:t>System must consider capacity and bandwidth constraints of nodes, as well as object popularity</a:t>
            </a:r>
          </a:p>
          <a:p>
            <a:pPr lvl="1" eaLnBrk="1" hangingPunct="1">
              <a:lnSpc>
                <a:spcPct val="87000"/>
              </a:lnSpc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altLang="ko-KR" sz="2000" smtClean="0">
                <a:ea typeface="굴림" pitchFamily="-80" charset="-128"/>
              </a:rPr>
              <a:t>Heavily replicate most popular objects</a:t>
            </a:r>
          </a:p>
          <a:p>
            <a:pPr lvl="1" eaLnBrk="1" hangingPunct="1">
              <a:lnSpc>
                <a:spcPct val="87000"/>
              </a:lnSpc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altLang="ko-KR" sz="2000" smtClean="0">
                <a:ea typeface="굴림" pitchFamily="-80" charset="-128"/>
              </a:rPr>
              <a:t>Pre-seed less popular objects only if capacity remains</a:t>
            </a:r>
          </a:p>
        </p:txBody>
      </p:sp>
      <p:pic>
        <p:nvPicPr>
          <p:cNvPr id="15365" name="Picture 6" descr="C:\Documents and Settings\Jagadeesh\Local Settings\Temporary Internet Files\Content.IE5\ZZRA0V9Y\MCj03984470000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10313" y="4567238"/>
            <a:ext cx="406400" cy="239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6" name="Picture 6" descr="C:\Documents and Settings\Jagadeesh\Local Settings\Temporary Internet Files\Content.IE5\ZZRA0V9Y\MCj03984470000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16575" y="3003550"/>
            <a:ext cx="406400" cy="239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7" name="Picture 6" descr="C:\Documents and Settings\Jagadeesh\Local Settings\Temporary Internet Files\Content.IE5\ZZRA0V9Y\MCj03984470000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08725" y="2481263"/>
            <a:ext cx="406400" cy="239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8" name="Picture 6" descr="C:\Documents and Settings\Jagadeesh\Local Settings\Temporary Internet Files\Content.IE5\ZZRA0V9Y\MCj03984470000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26400" y="2657475"/>
            <a:ext cx="406400" cy="239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9" name="Picture 6" descr="C:\Documents and Settings\Jagadeesh\Local Settings\Temporary Internet Files\Content.IE5\ZZRA0V9Y\MCj03984470000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46988" y="4433888"/>
            <a:ext cx="406400" cy="239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70" name="Picture 6" descr="C:\Documents and Settings\Jagadeesh\Local Settings\Temporary Internet Files\Content.IE5\ZZRA0V9Y\MCj03984470000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08975" y="3573463"/>
            <a:ext cx="406400" cy="239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5371" name="AutoShape 17"/>
          <p:cNvCxnSpPr>
            <a:cxnSpLocks noChangeShapeType="1"/>
          </p:cNvCxnSpPr>
          <p:nvPr/>
        </p:nvCxnSpPr>
        <p:spPr bwMode="auto">
          <a:xfrm rot="-5400000">
            <a:off x="5863431" y="2558257"/>
            <a:ext cx="401637" cy="48895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15372" name="Arc 18"/>
          <p:cNvSpPr>
            <a:spLocks/>
          </p:cNvSpPr>
          <p:nvPr/>
        </p:nvSpPr>
        <p:spPr bwMode="auto">
          <a:xfrm>
            <a:off x="8259763" y="2855913"/>
            <a:ext cx="307975" cy="725487"/>
          </a:xfrm>
          <a:custGeom>
            <a:avLst/>
            <a:gdLst>
              <a:gd name="T0" fmla="*/ 2147483647 w 21600"/>
              <a:gd name="T1" fmla="*/ 0 h 21142"/>
              <a:gd name="T2" fmla="*/ 2147483647 w 21600"/>
              <a:gd name="T3" fmla="*/ 2147483647 h 21142"/>
              <a:gd name="T4" fmla="*/ 0 w 21600"/>
              <a:gd name="T5" fmla="*/ 2147483647 h 21142"/>
              <a:gd name="T6" fmla="*/ 0 60000 65536"/>
              <a:gd name="T7" fmla="*/ 0 60000 65536"/>
              <a:gd name="T8" fmla="*/ 0 60000 65536"/>
              <a:gd name="T9" fmla="*/ 0 w 21600"/>
              <a:gd name="T10" fmla="*/ 0 h 21142"/>
              <a:gd name="T11" fmla="*/ 21600 w 21600"/>
              <a:gd name="T12" fmla="*/ 21142 h 2114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142" fill="none" extrusionOk="0">
                <a:moveTo>
                  <a:pt x="4424" y="-1"/>
                </a:moveTo>
                <a:cubicBezTo>
                  <a:pt x="14431" y="2093"/>
                  <a:pt x="21600" y="10917"/>
                  <a:pt x="21600" y="21142"/>
                </a:cubicBezTo>
              </a:path>
              <a:path w="21600" h="21142" stroke="0" extrusionOk="0">
                <a:moveTo>
                  <a:pt x="4424" y="-1"/>
                </a:moveTo>
                <a:cubicBezTo>
                  <a:pt x="14431" y="2093"/>
                  <a:pt x="21600" y="10917"/>
                  <a:pt x="21600" y="21142"/>
                </a:cubicBezTo>
                <a:lnTo>
                  <a:pt x="0" y="21142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5373" name="AutoShape 19"/>
          <p:cNvCxnSpPr>
            <a:cxnSpLocks noChangeShapeType="1"/>
          </p:cNvCxnSpPr>
          <p:nvPr/>
        </p:nvCxnSpPr>
        <p:spPr bwMode="auto">
          <a:xfrm rot="5400000" flipH="1" flipV="1">
            <a:off x="7115176" y="4071937"/>
            <a:ext cx="133350" cy="1336675"/>
          </a:xfrm>
          <a:prstGeom prst="curvedConnector3">
            <a:avLst>
              <a:gd name="adj1" fmla="val -170236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5374" name="AutoShape 20"/>
          <p:cNvCxnSpPr>
            <a:cxnSpLocks noChangeShapeType="1"/>
          </p:cNvCxnSpPr>
          <p:nvPr/>
        </p:nvCxnSpPr>
        <p:spPr bwMode="auto">
          <a:xfrm rot="5400000" flipV="1">
            <a:off x="7282657" y="1710531"/>
            <a:ext cx="176212" cy="1717675"/>
          </a:xfrm>
          <a:prstGeom prst="curvedConnector3">
            <a:avLst>
              <a:gd name="adj1" fmla="val -12973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5375" name="AutoShape 21"/>
          <p:cNvCxnSpPr>
            <a:cxnSpLocks noChangeShapeType="1"/>
          </p:cNvCxnSpPr>
          <p:nvPr/>
        </p:nvCxnSpPr>
        <p:spPr bwMode="auto">
          <a:xfrm flipV="1">
            <a:off x="8053388" y="3813175"/>
            <a:ext cx="458787" cy="741363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15376" name="Line 22"/>
          <p:cNvSpPr>
            <a:spLocks noChangeShapeType="1"/>
          </p:cNvSpPr>
          <p:nvPr/>
        </p:nvSpPr>
        <p:spPr bwMode="auto">
          <a:xfrm flipV="1">
            <a:off x="6662738" y="2943225"/>
            <a:ext cx="1482725" cy="15065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5377" name="Line 23"/>
          <p:cNvSpPr>
            <a:spLocks noChangeShapeType="1"/>
          </p:cNvSpPr>
          <p:nvPr/>
        </p:nvSpPr>
        <p:spPr bwMode="auto">
          <a:xfrm>
            <a:off x="6078538" y="3313113"/>
            <a:ext cx="2136775" cy="368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5378" name="Line 24"/>
          <p:cNvSpPr>
            <a:spLocks noChangeShapeType="1"/>
          </p:cNvSpPr>
          <p:nvPr/>
        </p:nvSpPr>
        <p:spPr bwMode="auto">
          <a:xfrm flipH="1" flipV="1">
            <a:off x="6669088" y="2781300"/>
            <a:ext cx="1084262" cy="15986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5379" name="Line 25"/>
          <p:cNvSpPr>
            <a:spLocks noChangeShapeType="1"/>
          </p:cNvSpPr>
          <p:nvPr/>
        </p:nvSpPr>
        <p:spPr bwMode="auto">
          <a:xfrm flipV="1">
            <a:off x="6740525" y="4541838"/>
            <a:ext cx="892175" cy="92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5380" name="Line 26"/>
          <p:cNvSpPr>
            <a:spLocks noChangeShapeType="1"/>
          </p:cNvSpPr>
          <p:nvPr/>
        </p:nvSpPr>
        <p:spPr bwMode="auto">
          <a:xfrm>
            <a:off x="6792913" y="2665413"/>
            <a:ext cx="1474787" cy="9302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pic>
        <p:nvPicPr>
          <p:cNvPr id="15381" name="Picture 27" descr="MCj04348450000[1]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581650" y="3732213"/>
            <a:ext cx="500063" cy="515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82" name="Text Box 28"/>
          <p:cNvSpPr txBox="1">
            <a:spLocks noChangeArrowheads="1"/>
          </p:cNvSpPr>
          <p:nvPr/>
        </p:nvSpPr>
        <p:spPr bwMode="auto">
          <a:xfrm>
            <a:off x="5410200" y="4149725"/>
            <a:ext cx="6445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/>
              <a:t>Tracker</a:t>
            </a:r>
          </a:p>
        </p:txBody>
      </p:sp>
      <p:cxnSp>
        <p:nvCxnSpPr>
          <p:cNvPr id="15383" name="AutoShape 29"/>
          <p:cNvCxnSpPr>
            <a:cxnSpLocks noChangeShapeType="1"/>
          </p:cNvCxnSpPr>
          <p:nvPr/>
        </p:nvCxnSpPr>
        <p:spPr bwMode="auto">
          <a:xfrm rot="10800000">
            <a:off x="5754688" y="4318000"/>
            <a:ext cx="563562" cy="439738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5384" name="AutoShape 30"/>
          <p:cNvCxnSpPr>
            <a:cxnSpLocks noChangeShapeType="1"/>
          </p:cNvCxnSpPr>
          <p:nvPr/>
        </p:nvCxnSpPr>
        <p:spPr bwMode="auto">
          <a:xfrm rot="10800000" flipH="1">
            <a:off x="5581650" y="3124200"/>
            <a:ext cx="34925" cy="866775"/>
          </a:xfrm>
          <a:prstGeom prst="curvedConnector3">
            <a:avLst>
              <a:gd name="adj1" fmla="val -654546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15385" name="Line 31"/>
          <p:cNvSpPr>
            <a:spLocks noChangeShapeType="1"/>
          </p:cNvSpPr>
          <p:nvPr/>
        </p:nvSpPr>
        <p:spPr bwMode="auto">
          <a:xfrm flipH="1" flipV="1">
            <a:off x="6048375" y="4165600"/>
            <a:ext cx="474663" cy="3444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5386" name="Line 32"/>
          <p:cNvSpPr>
            <a:spLocks noChangeShapeType="1"/>
          </p:cNvSpPr>
          <p:nvPr/>
        </p:nvSpPr>
        <p:spPr bwMode="auto">
          <a:xfrm>
            <a:off x="5846763" y="3295650"/>
            <a:ext cx="0" cy="3619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5387" name="Text Box 33"/>
          <p:cNvSpPr txBox="1">
            <a:spLocks noChangeArrowheads="1"/>
          </p:cNvSpPr>
          <p:nvPr/>
        </p:nvSpPr>
        <p:spPr bwMode="auto">
          <a:xfrm>
            <a:off x="6954838" y="2511425"/>
            <a:ext cx="1128712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>
              <a:spcBef>
                <a:spcPct val="50000"/>
              </a:spcBef>
            </a:pPr>
            <a:r>
              <a:rPr lang="en-US" sz="1000"/>
              <a:t>BitTorrent Peers</a:t>
            </a:r>
          </a:p>
        </p:txBody>
      </p:sp>
    </p:spTree>
  </p:cSld>
  <p:clrMapOvr>
    <a:masterClrMapping/>
  </p:clrMapOvr>
  <p:transition spd="med" advTm="2683"/>
  <p:timing>
    <p:tnLst>
      <p:par>
        <p:cTn id="1" dur="indefinite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Pre-seeding strategies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457200" y="1739900"/>
            <a:ext cx="8229600" cy="3886200"/>
          </a:xfrm>
        </p:spPr>
        <p:txBody>
          <a:bodyPr/>
          <a:lstStyle/>
          <a:p>
            <a:r>
              <a:rPr lang="en-US" smtClean="0"/>
              <a:t>Random seeding</a:t>
            </a:r>
          </a:p>
          <a:p>
            <a:r>
              <a:rPr lang="en-US" smtClean="0"/>
              <a:t>Popularity-weighted random</a:t>
            </a:r>
          </a:p>
          <a:p>
            <a:r>
              <a:rPr lang="en-US" smtClean="0"/>
              <a:t>Optimal strategy</a:t>
            </a:r>
          </a:p>
          <a:p>
            <a:pPr lvl="1"/>
            <a:r>
              <a:rPr lang="en-US" smtClean="0"/>
              <a:t>Optimization framework with objective function (minimize server load) and constraints (bandwidth and capacity utilization at nodes)</a:t>
            </a:r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AFED0E75-0142-49CB-9FCC-D0309374003D}" type="slidenum">
              <a:rPr lang="en-US" smtClean="0"/>
              <a:pPr/>
              <a:t>15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A59424BB-F983-41B7-998A-F27592528470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Outline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Introduction and Contributions</a:t>
            </a:r>
          </a:p>
          <a:p>
            <a:pPr eaLnBrk="1" hangingPunct="1"/>
            <a:r>
              <a:rPr lang="en-US" smtClean="0"/>
              <a:t>Background</a:t>
            </a:r>
          </a:p>
          <a:p>
            <a:pPr eaLnBrk="1" hangingPunct="1"/>
            <a:r>
              <a:rPr lang="en-US" smtClean="0">
                <a:solidFill>
                  <a:srgbClr val="A50021"/>
                </a:solidFill>
              </a:rPr>
              <a:t>Optimization Formulation</a:t>
            </a:r>
          </a:p>
          <a:p>
            <a:pPr eaLnBrk="1" hangingPunct="1"/>
            <a:r>
              <a:rPr lang="en-US" smtClean="0"/>
              <a:t>Results and Conclusion</a:t>
            </a:r>
          </a:p>
        </p:txBody>
      </p:sp>
    </p:spTree>
  </p:cSld>
  <p:clrMapOvr>
    <a:masterClrMapping/>
  </p:clrMapOvr>
  <p:transition advTm="0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Optimization Formulation</a:t>
            </a:r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FC6F5AD4-FC78-49A8-AFAC-5F158B47854A}" type="slidenum">
              <a:rPr lang="en-US" smtClean="0"/>
              <a:pPr/>
              <a:t>17</a:t>
            </a:fld>
            <a:endParaRPr lang="en-US" smtClean="0"/>
          </a:p>
        </p:txBody>
      </p:sp>
      <p:pic>
        <p:nvPicPr>
          <p:cNvPr id="18436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5788" y="1787525"/>
            <a:ext cx="7991475" cy="436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/>
          </p:cNvSpPr>
          <p:nvPr/>
        </p:nvSpPr>
        <p:spPr bwMode="auto">
          <a:xfrm>
            <a:off x="457200" y="457200"/>
            <a:ext cx="8229600" cy="1033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defTabSz="914400"/>
            <a:r>
              <a:rPr lang="en-US" sz="4400"/>
              <a:t>Optimization Formulation</a:t>
            </a:r>
          </a:p>
        </p:txBody>
      </p:sp>
      <p:pic>
        <p:nvPicPr>
          <p:cNvPr id="52229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22513" y="1550988"/>
            <a:ext cx="5233987" cy="78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2230" name="Rectangle 6"/>
          <p:cNvSpPr>
            <a:spLocks noChangeArrowheads="1"/>
          </p:cNvSpPr>
          <p:nvPr/>
        </p:nvSpPr>
        <p:spPr bwMode="auto">
          <a:xfrm>
            <a:off x="2300288" y="1695450"/>
            <a:ext cx="5429250" cy="630238"/>
          </a:xfrm>
          <a:prstGeom prst="rect">
            <a:avLst/>
          </a:prstGeom>
          <a:noFill/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25413" y="1866900"/>
            <a:ext cx="20780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i="1">
                <a:solidFill>
                  <a:schemeClr val="bg2"/>
                </a:solidFill>
              </a:rPr>
              <a:t>Objective function</a:t>
            </a:r>
          </a:p>
        </p:txBody>
      </p:sp>
      <p:cxnSp>
        <p:nvCxnSpPr>
          <p:cNvPr id="7" name="Straight Arrow Connector 6"/>
          <p:cNvCxnSpPr>
            <a:cxnSpLocks noChangeShapeType="1"/>
          </p:cNvCxnSpPr>
          <p:nvPr/>
        </p:nvCxnSpPr>
        <p:spPr bwMode="auto">
          <a:xfrm rot="5400000" flipH="1" flipV="1">
            <a:off x="3330575" y="2281238"/>
            <a:ext cx="557213" cy="211137"/>
          </a:xfrm>
          <a:prstGeom prst="straightConnector1">
            <a:avLst/>
          </a:prstGeom>
          <a:noFill/>
          <a:ln w="15875" algn="ctr">
            <a:solidFill>
              <a:srgbClr val="00B050"/>
            </a:solidFill>
            <a:round/>
            <a:headEnd/>
            <a:tailEnd type="arrow" w="med" len="med"/>
          </a:ln>
        </p:spPr>
      </p:cxn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2182813" y="2684463"/>
            <a:ext cx="225901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i="1">
                <a:solidFill>
                  <a:schemeClr val="bg2"/>
                </a:solidFill>
              </a:rPr>
              <a:t>Probability of request for object </a:t>
            </a:r>
            <a:r>
              <a:rPr lang="en-US" sz="1600" i="1">
                <a:solidFill>
                  <a:schemeClr val="bg2"/>
                </a:solidFill>
                <a:latin typeface="Monotype Corsiva" pitchFamily="66" charset="0"/>
              </a:rPr>
              <a:t>i</a:t>
            </a:r>
            <a:r>
              <a:rPr lang="en-US" sz="1600" i="1">
                <a:solidFill>
                  <a:schemeClr val="bg2"/>
                </a:solidFill>
              </a:rPr>
              <a:t> </a:t>
            </a:r>
          </a:p>
        </p:txBody>
      </p:sp>
      <p:cxnSp>
        <p:nvCxnSpPr>
          <p:cNvPr id="11" name="Straight Arrow Connector 10"/>
          <p:cNvCxnSpPr>
            <a:cxnSpLocks noChangeShapeType="1"/>
          </p:cNvCxnSpPr>
          <p:nvPr/>
        </p:nvCxnSpPr>
        <p:spPr bwMode="auto">
          <a:xfrm rot="16200000" flipV="1">
            <a:off x="4864100" y="2246313"/>
            <a:ext cx="541337" cy="319088"/>
          </a:xfrm>
          <a:prstGeom prst="straightConnector1">
            <a:avLst/>
          </a:prstGeom>
          <a:noFill/>
          <a:ln w="15875" algn="ctr">
            <a:solidFill>
              <a:srgbClr val="00B050"/>
            </a:solidFill>
            <a:round/>
            <a:headEnd/>
            <a:tailEnd type="arrow" w="med" len="med"/>
          </a:ln>
        </p:spPr>
      </p:cxn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4572000" y="2686050"/>
            <a:ext cx="2624138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i="1">
                <a:solidFill>
                  <a:schemeClr val="bg2"/>
                </a:solidFill>
              </a:rPr>
              <a:t>Probability that node </a:t>
            </a:r>
            <a:r>
              <a:rPr lang="en-US" sz="1600" i="1">
                <a:solidFill>
                  <a:schemeClr val="bg2"/>
                </a:solidFill>
                <a:latin typeface="Monotype Corsiva" pitchFamily="66" charset="0"/>
              </a:rPr>
              <a:t>j</a:t>
            </a:r>
            <a:r>
              <a:rPr lang="en-US" sz="1600" i="1">
                <a:solidFill>
                  <a:schemeClr val="bg2"/>
                </a:solidFill>
              </a:rPr>
              <a:t> is serving object </a:t>
            </a:r>
            <a:r>
              <a:rPr lang="en-US" sz="1600" i="1">
                <a:solidFill>
                  <a:schemeClr val="bg2"/>
                </a:solidFill>
                <a:latin typeface="Monotype Corsiva" pitchFamily="66" charset="0"/>
              </a:rPr>
              <a:t>i</a:t>
            </a:r>
            <a:r>
              <a:rPr lang="en-US" sz="1600" i="1">
                <a:solidFill>
                  <a:schemeClr val="bg2"/>
                </a:solidFill>
              </a:rPr>
              <a:t> 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479425" y="3319463"/>
            <a:ext cx="8145463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i="1">
                <a:solidFill>
                  <a:srgbClr val="008000"/>
                </a:solidFill>
              </a:rPr>
              <a:t>Function tries to minimize the probability a request is served by the server </a:t>
            </a:r>
          </a:p>
        </p:txBody>
      </p:sp>
      <p:pic>
        <p:nvPicPr>
          <p:cNvPr id="52231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89275" y="4213225"/>
            <a:ext cx="4524375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Rectangle 6"/>
          <p:cNvSpPr>
            <a:spLocks noChangeArrowheads="1"/>
          </p:cNvSpPr>
          <p:nvPr/>
        </p:nvSpPr>
        <p:spPr bwMode="auto">
          <a:xfrm>
            <a:off x="2646363" y="4244975"/>
            <a:ext cx="5129212" cy="779463"/>
          </a:xfrm>
          <a:prstGeom prst="rect">
            <a:avLst/>
          </a:prstGeom>
          <a:noFill/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9" name="Straight Arrow Connector 18"/>
          <p:cNvCxnSpPr>
            <a:cxnSpLocks noChangeShapeType="1"/>
          </p:cNvCxnSpPr>
          <p:nvPr/>
        </p:nvCxnSpPr>
        <p:spPr bwMode="auto">
          <a:xfrm rot="5400000" flipH="1" flipV="1">
            <a:off x="2982913" y="4975225"/>
            <a:ext cx="557212" cy="211138"/>
          </a:xfrm>
          <a:prstGeom prst="straightConnector1">
            <a:avLst/>
          </a:prstGeom>
          <a:noFill/>
          <a:ln w="15875" algn="ctr">
            <a:solidFill>
              <a:srgbClr val="00B050"/>
            </a:solidFill>
            <a:round/>
            <a:headEnd/>
            <a:tailEnd type="arrow" w="med" len="med"/>
          </a:ln>
        </p:spPr>
      </p:cxn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2085975" y="5386388"/>
            <a:ext cx="2166938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i="1">
                <a:solidFill>
                  <a:schemeClr val="bg2"/>
                </a:solidFill>
              </a:rPr>
              <a:t>Node </a:t>
            </a:r>
            <a:r>
              <a:rPr lang="en-US" i="1">
                <a:solidFill>
                  <a:schemeClr val="bg2"/>
                </a:solidFill>
                <a:latin typeface="Monotype Corsiva" pitchFamily="66" charset="0"/>
              </a:rPr>
              <a:t>j</a:t>
            </a:r>
            <a:r>
              <a:rPr lang="en-US" sz="1600" i="1">
                <a:solidFill>
                  <a:schemeClr val="bg2"/>
                </a:solidFill>
              </a:rPr>
              <a:t> is free to serve an object</a:t>
            </a:r>
          </a:p>
        </p:txBody>
      </p:sp>
      <p:cxnSp>
        <p:nvCxnSpPr>
          <p:cNvPr id="21" name="Straight Arrow Connector 20"/>
          <p:cNvCxnSpPr>
            <a:cxnSpLocks noChangeShapeType="1"/>
          </p:cNvCxnSpPr>
          <p:nvPr/>
        </p:nvCxnSpPr>
        <p:spPr bwMode="auto">
          <a:xfrm rot="16200000" flipV="1">
            <a:off x="4376737" y="4876801"/>
            <a:ext cx="550863" cy="417512"/>
          </a:xfrm>
          <a:prstGeom prst="straightConnector1">
            <a:avLst/>
          </a:prstGeom>
          <a:noFill/>
          <a:ln w="15875" algn="ctr">
            <a:solidFill>
              <a:srgbClr val="00B050"/>
            </a:solidFill>
            <a:round/>
            <a:headEnd/>
            <a:tailEnd type="arrow" w="med" len="med"/>
          </a:ln>
        </p:spPr>
      </p:cxn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4633913" y="5375275"/>
            <a:ext cx="2168525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i="1">
                <a:solidFill>
                  <a:schemeClr val="bg2"/>
                </a:solidFill>
              </a:rPr>
              <a:t>Probability there are </a:t>
            </a:r>
            <a:r>
              <a:rPr lang="en-US" sz="1600" i="1">
                <a:solidFill>
                  <a:schemeClr val="bg2"/>
                </a:solidFill>
                <a:latin typeface="Monotype Corsiva" pitchFamily="66" charset="0"/>
              </a:rPr>
              <a:t>n</a:t>
            </a:r>
            <a:r>
              <a:rPr lang="en-US" sz="1600" i="1">
                <a:solidFill>
                  <a:schemeClr val="bg2"/>
                </a:solidFill>
              </a:rPr>
              <a:t> requests  </a:t>
            </a: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458788" y="6051550"/>
            <a:ext cx="814387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i="1">
                <a:solidFill>
                  <a:srgbClr val="008000"/>
                </a:solidFill>
              </a:rPr>
              <a:t>Node is free if it does not server any object over all possible requests</a:t>
            </a: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258763" y="4454525"/>
            <a:ext cx="20780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i="1">
                <a:solidFill>
                  <a:schemeClr val="bg2"/>
                </a:solidFill>
              </a:rPr>
              <a:t>Constraint </a:t>
            </a: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152400" y="2647950"/>
            <a:ext cx="183991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i="1">
                <a:solidFill>
                  <a:schemeClr val="bg2"/>
                </a:solidFill>
              </a:rPr>
              <a:t>Object </a:t>
            </a:r>
            <a:r>
              <a:rPr lang="en-US" i="1">
                <a:solidFill>
                  <a:schemeClr val="bg2"/>
                </a:solidFill>
                <a:latin typeface="Monotype Corsiva" pitchFamily="66" charset="0"/>
              </a:rPr>
              <a:t>i </a:t>
            </a:r>
            <a:r>
              <a:rPr lang="en-US" sz="1600" i="1">
                <a:solidFill>
                  <a:srgbClr val="00007D"/>
                </a:solidFill>
              </a:rPr>
              <a:t>is present at node </a:t>
            </a:r>
            <a:r>
              <a:rPr lang="en-US" i="1">
                <a:solidFill>
                  <a:schemeClr val="bg2"/>
                </a:solidFill>
                <a:latin typeface="Monotype Corsiva" pitchFamily="66" charset="0"/>
              </a:rPr>
              <a:t>j</a:t>
            </a:r>
            <a:r>
              <a:rPr lang="en-US" sz="1600" i="1">
                <a:solidFill>
                  <a:schemeClr val="bg2"/>
                </a:solidFill>
              </a:rPr>
              <a:t> </a:t>
            </a:r>
          </a:p>
        </p:txBody>
      </p:sp>
      <p:cxnSp>
        <p:nvCxnSpPr>
          <p:cNvPr id="26" name="Straight Arrow Connector 25"/>
          <p:cNvCxnSpPr>
            <a:cxnSpLocks noChangeShapeType="1"/>
          </p:cNvCxnSpPr>
          <p:nvPr/>
        </p:nvCxnSpPr>
        <p:spPr bwMode="auto">
          <a:xfrm flipV="1">
            <a:off x="1466850" y="2198688"/>
            <a:ext cx="982663" cy="466725"/>
          </a:xfrm>
          <a:prstGeom prst="straightConnector1">
            <a:avLst/>
          </a:prstGeom>
          <a:noFill/>
          <a:ln w="15875" algn="ctr">
            <a:solidFill>
              <a:srgbClr val="00B050"/>
            </a:solidFill>
            <a:round/>
            <a:headEnd/>
            <a:tailEnd type="arrow" w="med" len="med"/>
          </a:ln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30" grpId="0" animBg="1"/>
      <p:bldP spid="5" grpId="0"/>
      <p:bldP spid="10" grpId="0"/>
      <p:bldP spid="13" grpId="0"/>
      <p:bldP spid="16" grpId="0"/>
      <p:bldP spid="18" grpId="0" animBg="1"/>
      <p:bldP spid="20" grpId="0"/>
      <p:bldP spid="23" grpId="0"/>
      <p:bldP spid="24" grpId="0"/>
      <p:bldP spid="25" grpId="0"/>
      <p:bldP spid="2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/>
          </p:cNvSpPr>
          <p:nvPr/>
        </p:nvSpPr>
        <p:spPr bwMode="auto">
          <a:xfrm>
            <a:off x="457200" y="457200"/>
            <a:ext cx="8229600" cy="1033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defTabSz="914400"/>
            <a:r>
              <a:rPr lang="en-US" sz="4400"/>
              <a:t>Optimization Formulation</a:t>
            </a:r>
          </a:p>
        </p:txBody>
      </p:sp>
      <p:sp>
        <p:nvSpPr>
          <p:cNvPr id="52230" name="Rectangle 6"/>
          <p:cNvSpPr>
            <a:spLocks noChangeArrowheads="1"/>
          </p:cNvSpPr>
          <p:nvPr/>
        </p:nvSpPr>
        <p:spPr bwMode="auto">
          <a:xfrm>
            <a:off x="2598738" y="1695450"/>
            <a:ext cx="5130800" cy="701675"/>
          </a:xfrm>
          <a:prstGeom prst="rect">
            <a:avLst/>
          </a:prstGeom>
          <a:noFill/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460375" y="3087688"/>
            <a:ext cx="8143875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i="1">
                <a:solidFill>
                  <a:srgbClr val="008000"/>
                </a:solidFill>
              </a:rPr>
              <a:t>Node </a:t>
            </a:r>
            <a:r>
              <a:rPr lang="en-US" i="1">
                <a:solidFill>
                  <a:srgbClr val="008000"/>
                </a:solidFill>
                <a:latin typeface="Monotype Corsiva" pitchFamily="66" charset="0"/>
              </a:rPr>
              <a:t>j</a:t>
            </a:r>
            <a:r>
              <a:rPr lang="en-US" i="1">
                <a:solidFill>
                  <a:srgbClr val="008000"/>
                </a:solidFill>
              </a:rPr>
              <a:t> will serve object </a:t>
            </a:r>
            <a:r>
              <a:rPr lang="en-US" i="1">
                <a:solidFill>
                  <a:srgbClr val="008000"/>
                </a:solidFill>
                <a:latin typeface="Monotype Corsiva" pitchFamily="66" charset="0"/>
              </a:rPr>
              <a:t>i</a:t>
            </a:r>
            <a:r>
              <a:rPr lang="en-US" i="1">
                <a:solidFill>
                  <a:srgbClr val="008000"/>
                </a:solidFill>
              </a:rPr>
              <a:t> if</a:t>
            </a:r>
          </a:p>
          <a:p>
            <a:pPr lvl="1">
              <a:buFont typeface="Arial" charset="0"/>
              <a:buChar char="•"/>
            </a:pPr>
            <a:r>
              <a:rPr lang="en-US" i="1">
                <a:solidFill>
                  <a:srgbClr val="008000"/>
                </a:solidFill>
              </a:rPr>
              <a:t> object </a:t>
            </a:r>
            <a:r>
              <a:rPr lang="en-US" i="1">
                <a:solidFill>
                  <a:srgbClr val="008000"/>
                </a:solidFill>
                <a:latin typeface="Monotype Corsiva" pitchFamily="66" charset="0"/>
              </a:rPr>
              <a:t>i</a:t>
            </a:r>
            <a:r>
              <a:rPr lang="en-US" i="1">
                <a:solidFill>
                  <a:srgbClr val="008000"/>
                </a:solidFill>
              </a:rPr>
              <a:t> is present at node </a:t>
            </a:r>
            <a:r>
              <a:rPr lang="en-US" i="1">
                <a:solidFill>
                  <a:srgbClr val="008000"/>
                </a:solidFill>
                <a:latin typeface="Monotype Corsiva" pitchFamily="66" charset="0"/>
              </a:rPr>
              <a:t>j</a:t>
            </a:r>
          </a:p>
          <a:p>
            <a:pPr lvl="1">
              <a:buFont typeface="Arial" charset="0"/>
              <a:buChar char="•"/>
            </a:pPr>
            <a:r>
              <a:rPr lang="en-US" i="1">
                <a:solidFill>
                  <a:srgbClr val="008000"/>
                </a:solidFill>
              </a:rPr>
              <a:t> node </a:t>
            </a:r>
            <a:r>
              <a:rPr lang="en-US" i="1">
                <a:solidFill>
                  <a:srgbClr val="008000"/>
                </a:solidFill>
                <a:latin typeface="Monotype Corsiva" pitchFamily="66" charset="0"/>
              </a:rPr>
              <a:t>j</a:t>
            </a:r>
            <a:r>
              <a:rPr lang="en-US" i="1">
                <a:solidFill>
                  <a:srgbClr val="008000"/>
                </a:solidFill>
              </a:rPr>
              <a:t> is free</a:t>
            </a:r>
          </a:p>
          <a:p>
            <a:pPr lvl="1">
              <a:buFont typeface="Arial" charset="0"/>
              <a:buChar char="•"/>
            </a:pPr>
            <a:r>
              <a:rPr lang="en-US" i="1">
                <a:solidFill>
                  <a:srgbClr val="008000"/>
                </a:solidFill>
              </a:rPr>
              <a:t> no lower-numbered node can serve the object	</a:t>
            </a:r>
          </a:p>
        </p:txBody>
      </p:sp>
      <p:sp>
        <p:nvSpPr>
          <p:cNvPr id="18" name="Rectangle 6"/>
          <p:cNvSpPr>
            <a:spLocks noChangeArrowheads="1"/>
          </p:cNvSpPr>
          <p:nvPr/>
        </p:nvSpPr>
        <p:spPr bwMode="auto">
          <a:xfrm>
            <a:off x="2646363" y="4600575"/>
            <a:ext cx="5129212" cy="779463"/>
          </a:xfrm>
          <a:prstGeom prst="rect">
            <a:avLst/>
          </a:prstGeom>
          <a:noFill/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3883025" y="5732463"/>
            <a:ext cx="1844675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i="1">
                <a:solidFill>
                  <a:schemeClr val="bg2"/>
                </a:solidFill>
              </a:rPr>
              <a:t>Capacity of node</a:t>
            </a: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249238" y="4686300"/>
            <a:ext cx="207803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i="1">
                <a:solidFill>
                  <a:schemeClr val="bg2"/>
                </a:solidFill>
              </a:rPr>
              <a:t>Constraint </a:t>
            </a:r>
          </a:p>
        </p:txBody>
      </p:sp>
      <p:pic>
        <p:nvPicPr>
          <p:cNvPr id="532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13075" y="1731963"/>
            <a:ext cx="4672013" cy="62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9" name="TextBox 21"/>
          <p:cNvSpPr txBox="1">
            <a:spLocks noChangeArrowheads="1"/>
          </p:cNvSpPr>
          <p:nvPr/>
        </p:nvSpPr>
        <p:spPr bwMode="auto">
          <a:xfrm>
            <a:off x="217488" y="1825625"/>
            <a:ext cx="20796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i="1">
                <a:solidFill>
                  <a:schemeClr val="bg2"/>
                </a:solidFill>
              </a:rPr>
              <a:t>Constraint </a:t>
            </a:r>
          </a:p>
        </p:txBody>
      </p:sp>
      <p:pic>
        <p:nvPicPr>
          <p:cNvPr id="532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41663" y="4668838"/>
            <a:ext cx="4476750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7" name="Straight Arrow Connector 26"/>
          <p:cNvCxnSpPr>
            <a:cxnSpLocks noChangeShapeType="1"/>
          </p:cNvCxnSpPr>
          <p:nvPr/>
        </p:nvCxnSpPr>
        <p:spPr bwMode="auto">
          <a:xfrm rot="16200000" flipV="1">
            <a:off x="4341813" y="5303838"/>
            <a:ext cx="520700" cy="190500"/>
          </a:xfrm>
          <a:prstGeom prst="straightConnector1">
            <a:avLst/>
          </a:prstGeom>
          <a:noFill/>
          <a:ln w="15875" algn="ctr">
            <a:solidFill>
              <a:srgbClr val="00B050"/>
            </a:solidFill>
            <a:round/>
            <a:headEnd/>
            <a:tailEnd type="arrow" w="med" len="med"/>
          </a:ln>
        </p:spPr>
      </p:cxnSp>
      <p:cxnSp>
        <p:nvCxnSpPr>
          <p:cNvPr id="11" name="Straight Arrow Connector 10"/>
          <p:cNvCxnSpPr>
            <a:cxnSpLocks noChangeShapeType="1"/>
          </p:cNvCxnSpPr>
          <p:nvPr/>
        </p:nvCxnSpPr>
        <p:spPr bwMode="auto">
          <a:xfrm flipV="1">
            <a:off x="2911475" y="2074863"/>
            <a:ext cx="323850" cy="385762"/>
          </a:xfrm>
          <a:prstGeom prst="straightConnector1">
            <a:avLst/>
          </a:prstGeom>
          <a:noFill/>
          <a:ln w="15875" algn="ctr">
            <a:solidFill>
              <a:srgbClr val="00B050"/>
            </a:solidFill>
            <a:round/>
            <a:headEnd/>
            <a:tailEnd type="arrow" w="med" len="med"/>
          </a:ln>
        </p:spPr>
      </p:cxn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1882775" y="2446338"/>
            <a:ext cx="2624138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i="1">
                <a:solidFill>
                  <a:schemeClr val="bg2"/>
                </a:solidFill>
              </a:rPr>
              <a:t>Probability that node </a:t>
            </a:r>
            <a:r>
              <a:rPr lang="en-US" sz="1600" i="1">
                <a:solidFill>
                  <a:schemeClr val="bg2"/>
                </a:solidFill>
                <a:latin typeface="Monotype Corsiva" pitchFamily="66" charset="0"/>
              </a:rPr>
              <a:t>j</a:t>
            </a:r>
            <a:r>
              <a:rPr lang="en-US" sz="1600" i="1">
                <a:solidFill>
                  <a:schemeClr val="bg2"/>
                </a:solidFill>
              </a:rPr>
              <a:t> is serving object </a:t>
            </a:r>
            <a:r>
              <a:rPr lang="en-US" sz="1600" i="1">
                <a:solidFill>
                  <a:schemeClr val="bg2"/>
                </a:solidFill>
                <a:latin typeface="Monotype Corsiva" pitchFamily="66" charset="0"/>
              </a:rPr>
              <a:t>i</a:t>
            </a:r>
            <a:r>
              <a:rPr lang="en-US" sz="1600" i="1">
                <a:solidFill>
                  <a:schemeClr val="bg2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30" grpId="0" animBg="1"/>
      <p:bldP spid="16" grpId="0"/>
      <p:bldP spid="18" grpId="0" animBg="1"/>
      <p:bldP spid="23" grpId="0"/>
      <p:bldP spid="25" grpId="0"/>
      <p:bldP spid="20489" grpId="0"/>
      <p:bldP spid="1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74A0CA23-1B81-4F4B-B362-D81C018DCF5A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Introduction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752600"/>
            <a:ext cx="4292600" cy="426243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Video-on-Demand (VoD) is commercially important (video anytime, anywhere)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Huge growth in VoD subscribers and requests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HDTV-quality streams enabled by increasing downlink bandwidth</a:t>
            </a:r>
          </a:p>
          <a:p>
            <a:pPr eaLnBrk="1" hangingPunct="1">
              <a:lnSpc>
                <a:spcPct val="90000"/>
              </a:lnSpc>
            </a:pPr>
            <a:endParaRPr lang="en-US" sz="2800" smtClean="0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>
            <p:ph sz="half" idx="2"/>
          </p:nvPr>
        </p:nvGraphicFramePr>
        <p:xfrm>
          <a:off x="5006975" y="2259013"/>
          <a:ext cx="3443288" cy="3214687"/>
        </p:xfrm>
        <a:graphic>
          <a:graphicData uri="http://schemas.openxmlformats.org/presentationml/2006/ole">
            <p:oleObj spid="_x0000_s1026" name="Visio" r:id="rId3" imgW="3566654" imgH="3329879" progId="Visio.Drawing.11">
              <p:embed/>
            </p:oleObj>
          </a:graphicData>
        </a:graphic>
      </p:graphicFrame>
    </p:spTree>
  </p:cSld>
  <p:clrMapOvr>
    <a:masterClrMapping/>
  </p:clrMapOvr>
  <p:transition advTm="0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862013"/>
          </a:xfrm>
        </p:spPr>
        <p:txBody>
          <a:bodyPr/>
          <a:lstStyle/>
          <a:p>
            <a:r>
              <a:rPr lang="en-US" sz="4200" smtClean="0"/>
              <a:t>Formulation Simplification</a:t>
            </a:r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66FA7D7F-4D47-4626-8B64-D54888F789E9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21508" name="Content Placeholder 2"/>
          <p:cNvSpPr>
            <a:spLocks noGrp="1"/>
          </p:cNvSpPr>
          <p:nvPr>
            <p:ph idx="1"/>
          </p:nvPr>
        </p:nvSpPr>
        <p:spPr>
          <a:xfrm>
            <a:off x="466725" y="1347788"/>
            <a:ext cx="8229600" cy="1482725"/>
          </a:xfrm>
        </p:spPr>
        <p:txBody>
          <a:bodyPr/>
          <a:lstStyle/>
          <a:p>
            <a:r>
              <a:rPr lang="en-US" sz="2800" smtClean="0"/>
              <a:t>Poisson request arrival (rate of arrival </a:t>
            </a:r>
            <a:r>
              <a:rPr lang="el-GR" sz="2800" smtClean="0">
                <a:latin typeface="Monotype Corsiva" pitchFamily="66" charset="0"/>
              </a:rPr>
              <a:t>λ</a:t>
            </a:r>
            <a:r>
              <a:rPr lang="en-US" sz="2800" smtClean="0">
                <a:latin typeface="Monotype Corsiva" pitchFamily="66" charset="0"/>
              </a:rPr>
              <a:t> </a:t>
            </a:r>
            <a:r>
              <a:rPr lang="en-US" sz="2800" smtClean="0"/>
              <a:t> and service time </a:t>
            </a:r>
            <a:r>
              <a:rPr lang="en-US" sz="3000" smtClean="0">
                <a:latin typeface="Monotype Corsiva" pitchFamily="66" charset="0"/>
              </a:rPr>
              <a:t>t</a:t>
            </a:r>
            <a:r>
              <a:rPr lang="en-US" sz="2800" smtClean="0"/>
              <a:t>) and Taylor series expansion </a:t>
            </a:r>
          </a:p>
          <a:p>
            <a:r>
              <a:rPr lang="en-US" sz="2800" smtClean="0"/>
              <a:t>Simplify Equation (2) to 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579438" y="4264025"/>
            <a:ext cx="8229600" cy="684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/>
            </a:pPr>
            <a:r>
              <a:rPr lang="en-US" sz="2800" kern="0" dirty="0" err="1">
                <a:latin typeface="+mn-lt"/>
                <a:cs typeface="ヒラギノ角ゴ Pro W3" charset="-128"/>
              </a:rPr>
              <a:t>Linearize</a:t>
            </a:r>
            <a:r>
              <a:rPr lang="en-US" sz="2800" kern="0" dirty="0">
                <a:latin typeface="+mn-lt"/>
                <a:cs typeface="ヒラギノ角ゴ Pro W3" charset="-128"/>
              </a:rPr>
              <a:t> Equation(3) to </a:t>
            </a:r>
          </a:p>
        </p:txBody>
      </p:sp>
      <p:sp>
        <p:nvSpPr>
          <p:cNvPr id="21510" name="Content Placeholder 2"/>
          <p:cNvSpPr txBox="1">
            <a:spLocks/>
          </p:cNvSpPr>
          <p:nvPr/>
        </p:nvSpPr>
        <p:spPr bwMode="auto">
          <a:xfrm>
            <a:off x="646113" y="5951538"/>
            <a:ext cx="8229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en-US" sz="2800"/>
              <a:t>Unlike real BitTorrent, self-service keeps a node busy</a:t>
            </a:r>
          </a:p>
        </p:txBody>
      </p:sp>
      <p:pic>
        <p:nvPicPr>
          <p:cNvPr id="21511" name="Picture 1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85963" y="2808288"/>
            <a:ext cx="4649787" cy="1416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2" name="Picture 1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19325" y="4757738"/>
            <a:ext cx="4600575" cy="1247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959776AD-8A57-4B8F-ABEA-B50EC3EE7F98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Outline</a:t>
            </a:r>
          </a:p>
        </p:txBody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Introduction and Contributions</a:t>
            </a:r>
          </a:p>
          <a:p>
            <a:pPr eaLnBrk="1" hangingPunct="1"/>
            <a:r>
              <a:rPr lang="en-US" smtClean="0"/>
              <a:t>Background</a:t>
            </a:r>
          </a:p>
          <a:p>
            <a:pPr eaLnBrk="1" hangingPunct="1"/>
            <a:r>
              <a:rPr lang="en-US" smtClean="0"/>
              <a:t>Optimization Formulation</a:t>
            </a:r>
          </a:p>
          <a:p>
            <a:pPr eaLnBrk="1" hangingPunct="1"/>
            <a:r>
              <a:rPr lang="en-US" smtClean="0">
                <a:solidFill>
                  <a:srgbClr val="A50021"/>
                </a:solidFill>
              </a:rPr>
              <a:t>Results and Conclusion</a:t>
            </a:r>
          </a:p>
        </p:txBody>
      </p:sp>
    </p:spTree>
  </p:cSld>
  <p:clrMapOvr>
    <a:masterClrMapping/>
  </p:clrMapOvr>
  <p:transition advTm="0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677863"/>
          </a:xfrm>
        </p:spPr>
        <p:txBody>
          <a:bodyPr/>
          <a:lstStyle/>
          <a:p>
            <a:r>
              <a:rPr lang="en-US" sz="4000" smtClean="0"/>
              <a:t>Experimental Evaluation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47775"/>
            <a:ext cx="8229600" cy="4859338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defRPr/>
            </a:pPr>
            <a:r>
              <a:rPr lang="en-US" dirty="0" smtClean="0"/>
              <a:t>Optimization problem solved using GAMS/BARON</a:t>
            </a:r>
          </a:p>
          <a:p>
            <a:pPr lvl="1">
              <a:lnSpc>
                <a:spcPct val="90000"/>
              </a:lnSpc>
              <a:defRPr/>
            </a:pPr>
            <a:r>
              <a:rPr lang="en-US" dirty="0" smtClean="0"/>
              <a:t>Time limit leads to good but not always optimal solution</a:t>
            </a:r>
          </a:p>
          <a:p>
            <a:pPr>
              <a:lnSpc>
                <a:spcPct val="90000"/>
              </a:lnSpc>
              <a:defRPr/>
            </a:pPr>
            <a:r>
              <a:rPr lang="en-US" dirty="0" smtClean="0"/>
              <a:t>Extended </a:t>
            </a:r>
            <a:r>
              <a:rPr lang="en-US" dirty="0" err="1" smtClean="0"/>
              <a:t>BitTorrent</a:t>
            </a:r>
            <a:r>
              <a:rPr lang="en-US" dirty="0" smtClean="0"/>
              <a:t> simulator developed by </a:t>
            </a:r>
            <a:r>
              <a:rPr lang="en-US" dirty="0" err="1" smtClean="0"/>
              <a:t>Bharambe</a:t>
            </a:r>
            <a:r>
              <a:rPr lang="en-US" dirty="0" smtClean="0"/>
              <a:t> et.al., from Microsoft Research</a:t>
            </a:r>
          </a:p>
          <a:p>
            <a:pPr>
              <a:lnSpc>
                <a:spcPct val="90000"/>
              </a:lnSpc>
              <a:defRPr/>
            </a:pPr>
            <a:r>
              <a:rPr lang="en-US" dirty="0" smtClean="0"/>
              <a:t>No tit-for-tat, choking/</a:t>
            </a:r>
            <a:r>
              <a:rPr lang="en-US" dirty="0" err="1" smtClean="0"/>
              <a:t>unchoking</a:t>
            </a:r>
            <a:endParaRPr lang="en-US" dirty="0" smtClean="0"/>
          </a:p>
          <a:p>
            <a:pPr>
              <a:lnSpc>
                <a:spcPct val="90000"/>
              </a:lnSpc>
              <a:defRPr/>
            </a:pPr>
            <a:r>
              <a:rPr lang="en-US" dirty="0" smtClean="0"/>
              <a:t>“In-order” piece selection</a:t>
            </a:r>
          </a:p>
          <a:p>
            <a:pPr>
              <a:lnSpc>
                <a:spcPct val="90000"/>
              </a:lnSpc>
              <a:defRPr/>
            </a:pPr>
            <a:r>
              <a:rPr lang="en-US" dirty="0" smtClean="0"/>
              <a:t>Pre-seeding capacity of 2 streams per STB</a:t>
            </a:r>
          </a:p>
          <a:p>
            <a:pPr>
              <a:lnSpc>
                <a:spcPct val="90000"/>
              </a:lnSpc>
              <a:defRPr/>
            </a:pPr>
            <a:endParaRPr lang="en-US" dirty="0" smtClean="0"/>
          </a:p>
          <a:p>
            <a:pPr>
              <a:lnSpc>
                <a:spcPct val="90000"/>
              </a:lnSpc>
              <a:defRPr/>
            </a:pPr>
            <a:endParaRPr lang="en-US" dirty="0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7879C5AE-D490-4500-842E-ACC6109F11E2}" type="slidenum">
              <a:rPr lang="en-US" smtClean="0"/>
              <a:pPr/>
              <a:t>22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B6C99B33-D25B-4BE6-9A56-5EF82657D8C3}" type="slidenum">
              <a:rPr lang="en-US" smtClean="0"/>
              <a:pPr/>
              <a:t>23</a:t>
            </a:fld>
            <a:endParaRPr lang="en-US" smtClean="0"/>
          </a:p>
        </p:txBody>
      </p:sp>
      <p:sp>
        <p:nvSpPr>
          <p:cNvPr id="24579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677863"/>
          </a:xfrm>
        </p:spPr>
        <p:txBody>
          <a:bodyPr/>
          <a:lstStyle/>
          <a:p>
            <a:r>
              <a:rPr lang="en-US" sz="4000" smtClean="0"/>
              <a:t>Experimental Evaluation</a:t>
            </a:r>
          </a:p>
        </p:txBody>
      </p:sp>
      <p:sp>
        <p:nvSpPr>
          <p:cNvPr id="24580" name="Content Placeholder 2"/>
          <p:cNvSpPr>
            <a:spLocks noGrp="1"/>
          </p:cNvSpPr>
          <p:nvPr>
            <p:ph idx="1"/>
          </p:nvPr>
        </p:nvSpPr>
        <p:spPr>
          <a:xfrm>
            <a:off x="468313" y="1100138"/>
            <a:ext cx="8229600" cy="5384800"/>
          </a:xfrm>
        </p:spPr>
        <p:txBody>
          <a:bodyPr/>
          <a:lstStyle/>
          <a:p>
            <a:r>
              <a:rPr lang="en-US" smtClean="0"/>
              <a:t>Upload rate of 1 Mbps</a:t>
            </a:r>
          </a:p>
          <a:p>
            <a:r>
              <a:rPr lang="en-US" smtClean="0"/>
              <a:t>Download rate of 22 Mbps</a:t>
            </a:r>
          </a:p>
          <a:p>
            <a:r>
              <a:rPr lang="en-US" smtClean="0"/>
              <a:t>Bit rate of 2 Mbps</a:t>
            </a:r>
          </a:p>
          <a:p>
            <a:r>
              <a:rPr lang="en-US" smtClean="0"/>
              <a:t>Movie stream size of 1GB</a:t>
            </a:r>
          </a:p>
          <a:p>
            <a:r>
              <a:rPr lang="en-US" smtClean="0"/>
              <a:t>40 clients and 120 streams</a:t>
            </a:r>
          </a:p>
          <a:p>
            <a:r>
              <a:rPr lang="en-US" smtClean="0"/>
              <a:t>Movie popularity Zipf curve with α = 1</a:t>
            </a:r>
          </a:p>
          <a:p>
            <a:r>
              <a:rPr lang="en-US" smtClean="0"/>
              <a:t>Three pre-seeding strategies</a:t>
            </a:r>
          </a:p>
          <a:p>
            <a:r>
              <a:rPr lang="en-US" smtClean="0"/>
              <a:t>Solver solution for different time limit – 4 and 2.5 hours</a:t>
            </a:r>
          </a:p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57263"/>
          </a:xfrm>
        </p:spPr>
        <p:txBody>
          <a:bodyPr/>
          <a:lstStyle/>
          <a:p>
            <a:r>
              <a:rPr lang="en-US" sz="4300" smtClean="0"/>
              <a:t>Solver allocation for 4 hour limit</a:t>
            </a:r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4B3EF01E-10E7-4F4E-817A-C92B7E15D27F}" type="slidenum">
              <a:rPr lang="en-US" smtClean="0"/>
              <a:pPr/>
              <a:t>24</a:t>
            </a:fld>
            <a:endParaRPr lang="en-US" smtClean="0"/>
          </a:p>
        </p:txBody>
      </p:sp>
      <p:pic>
        <p:nvPicPr>
          <p:cNvPr id="25604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06488" y="1414463"/>
            <a:ext cx="7056437" cy="504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784225"/>
          </a:xfrm>
        </p:spPr>
        <p:txBody>
          <a:bodyPr/>
          <a:lstStyle/>
          <a:p>
            <a:r>
              <a:rPr lang="en-US" smtClean="0"/>
              <a:t>Full Load</a:t>
            </a:r>
          </a:p>
        </p:txBody>
      </p:sp>
      <p:sp>
        <p:nvSpPr>
          <p:cNvPr id="26627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952561D0-8431-4B12-A06D-52E606B98CA2}" type="slidenum">
              <a:rPr lang="en-US" smtClean="0"/>
              <a:pPr/>
              <a:t>25</a:t>
            </a:fld>
            <a:endParaRPr lang="en-US" smtClean="0"/>
          </a:p>
        </p:txBody>
      </p:sp>
      <p:pic>
        <p:nvPicPr>
          <p:cNvPr id="26628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5413" y="1165225"/>
            <a:ext cx="8836025" cy="524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>
          <a:xfrm>
            <a:off x="457200" y="390525"/>
            <a:ext cx="8229600" cy="995363"/>
          </a:xfrm>
        </p:spPr>
        <p:txBody>
          <a:bodyPr/>
          <a:lstStyle/>
          <a:p>
            <a:r>
              <a:rPr lang="en-US" sz="4000" smtClean="0"/>
              <a:t>Varying load level in the network</a:t>
            </a:r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68D6A6F8-EFF7-4E33-BA02-02274F22662E}" type="slidenum">
              <a:rPr lang="en-US" smtClean="0"/>
              <a:pPr/>
              <a:t>26</a:t>
            </a:fld>
            <a:endParaRPr lang="en-US" smtClean="0"/>
          </a:p>
        </p:txBody>
      </p:sp>
      <p:pic>
        <p:nvPicPr>
          <p:cNvPr id="2765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1613" y="1250950"/>
            <a:ext cx="8759825" cy="5033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573088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sz="4200" dirty="0" smtClean="0"/>
              <a:t>Load Balance – Optimized   </a:t>
            </a:r>
          </a:p>
        </p:txBody>
      </p:sp>
      <p:sp>
        <p:nvSpPr>
          <p:cNvPr id="28675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BFE81296-FD4B-48A5-A916-24D7B8A5E262}" type="slidenum">
              <a:rPr lang="en-US" smtClean="0"/>
              <a:pPr/>
              <a:t>27</a:t>
            </a:fld>
            <a:endParaRPr lang="en-US" smtClean="0"/>
          </a:p>
        </p:txBody>
      </p:sp>
      <p:pic>
        <p:nvPicPr>
          <p:cNvPr id="28676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44563" y="1200150"/>
            <a:ext cx="7327900" cy="426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9" name="Content Placeholder 2"/>
          <p:cNvSpPr>
            <a:spLocks noGrp="1"/>
          </p:cNvSpPr>
          <p:nvPr>
            <p:ph idx="1"/>
          </p:nvPr>
        </p:nvSpPr>
        <p:spPr>
          <a:xfrm>
            <a:off x="466725" y="5583238"/>
            <a:ext cx="8229600" cy="855662"/>
          </a:xfrm>
        </p:spPr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lang="en-US" dirty="0" smtClean="0"/>
              <a:t>Standard Deviation of 30 chunks</a:t>
            </a:r>
          </a:p>
          <a:p>
            <a:pPr>
              <a:defRPr/>
            </a:pPr>
            <a:r>
              <a:rPr lang="en-US" dirty="0" smtClean="0"/>
              <a:t>Max to Min Ratio: 2.8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0DF9AFE5-5B17-483B-95EE-BA076A77DE3B}" type="slidenum">
              <a:rPr lang="en-US" smtClean="0"/>
              <a:pPr/>
              <a:t>28</a:t>
            </a:fld>
            <a:endParaRPr lang="en-US" smtClean="0"/>
          </a:p>
        </p:txBody>
      </p:sp>
      <p:sp>
        <p:nvSpPr>
          <p:cNvPr id="29699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369300" cy="573088"/>
          </a:xfrm>
        </p:spPr>
        <p:txBody>
          <a:bodyPr/>
          <a:lstStyle/>
          <a:p>
            <a:r>
              <a:rPr lang="en-US" sz="4100" smtClean="0"/>
              <a:t>Load Balance – Weighted Random</a:t>
            </a:r>
          </a:p>
        </p:txBody>
      </p:sp>
      <p:pic>
        <p:nvPicPr>
          <p:cNvPr id="2970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47738" y="1309688"/>
            <a:ext cx="7358062" cy="414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3" name="Content Placeholder 2"/>
          <p:cNvSpPr>
            <a:spLocks noGrp="1"/>
          </p:cNvSpPr>
          <p:nvPr>
            <p:ph idx="1"/>
          </p:nvPr>
        </p:nvSpPr>
        <p:spPr>
          <a:xfrm>
            <a:off x="466725" y="5583238"/>
            <a:ext cx="8229600" cy="865187"/>
          </a:xfrm>
        </p:spPr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lang="en-US" dirty="0" smtClean="0"/>
              <a:t>Standard Deviation of 38 chunks</a:t>
            </a:r>
          </a:p>
          <a:p>
            <a:pPr>
              <a:defRPr/>
            </a:pPr>
            <a:r>
              <a:rPr lang="en-US" dirty="0" smtClean="0"/>
              <a:t>Max to Min Ratio : 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495300"/>
          </a:xfrm>
        </p:spPr>
        <p:txBody>
          <a:bodyPr/>
          <a:lstStyle/>
          <a:p>
            <a:r>
              <a:rPr lang="en-US" sz="4200" smtClean="0"/>
              <a:t>System Robustness</a:t>
            </a:r>
          </a:p>
        </p:txBody>
      </p:sp>
      <p:sp>
        <p:nvSpPr>
          <p:cNvPr id="30723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47E8CCC0-AC4A-4CAB-8E65-D9767D85F6AD}" type="slidenum">
              <a:rPr lang="en-US" smtClean="0"/>
              <a:pPr/>
              <a:t>29</a:t>
            </a:fld>
            <a:endParaRPr lang="en-US" smtClean="0"/>
          </a:p>
        </p:txBody>
      </p:sp>
      <p:pic>
        <p:nvPicPr>
          <p:cNvPr id="3072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1688" y="1830388"/>
            <a:ext cx="7581900" cy="4697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7" name="Content Placeholder 2"/>
          <p:cNvSpPr>
            <a:spLocks noGrp="1"/>
          </p:cNvSpPr>
          <p:nvPr>
            <p:ph idx="1"/>
          </p:nvPr>
        </p:nvSpPr>
        <p:spPr>
          <a:xfrm>
            <a:off x="495300" y="1019175"/>
            <a:ext cx="8229600" cy="762000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  <a:defRPr/>
            </a:pPr>
            <a:r>
              <a:rPr lang="en-US" sz="2800" smtClean="0"/>
              <a:t>Reduced problem size (25 nodes and 50 objects)  for fully optimal solution</a:t>
            </a:r>
          </a:p>
          <a:p>
            <a:pPr lvl="1">
              <a:lnSpc>
                <a:spcPct val="80000"/>
              </a:lnSpc>
              <a:defRPr/>
            </a:pPr>
            <a:endParaRPr 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IPTV definition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The official definition approved by the International Telecommunication Union focus group on IPTV (ITU-T FG IPTV) is as follows: </a:t>
            </a:r>
            <a:r>
              <a:rPr lang="en-US" sz="2800" i="1" dirty="0" smtClean="0">
                <a:solidFill>
                  <a:schemeClr val="accent5">
                    <a:lumMod val="50000"/>
                  </a:schemeClr>
                </a:solidFill>
              </a:rPr>
              <a:t>"IPTV is defined as multimedia services such as television/video/audio/text/graphics/data delivered over IP based networks managed to provide the required level of quality of service and experience, security, interactivity and reliability." </a:t>
            </a:r>
            <a:r>
              <a:rPr lang="en-US" sz="2800" i="1" dirty="0" smtClean="0">
                <a:solidFill>
                  <a:schemeClr val="accent5">
                    <a:lumMod val="50000"/>
                  </a:schemeClr>
                </a:solidFill>
              </a:rPr>
              <a:t> (e.g., Amazon </a:t>
            </a:r>
            <a:r>
              <a:rPr lang="en-US" sz="2800" i="1" dirty="0" err="1" smtClean="0">
                <a:solidFill>
                  <a:schemeClr val="accent5">
                    <a:lumMod val="50000"/>
                  </a:schemeClr>
                </a:solidFill>
              </a:rPr>
              <a:t>VoD</a:t>
            </a:r>
            <a:r>
              <a:rPr lang="en-US" sz="2800" i="1" dirty="0" smtClean="0">
                <a:solidFill>
                  <a:schemeClr val="accent5">
                    <a:lumMod val="50000"/>
                  </a:schemeClr>
                </a:solidFill>
              </a:rPr>
              <a:t>; </a:t>
            </a:r>
            <a:r>
              <a:rPr lang="en-US" sz="2800" i="1" dirty="0" err="1" smtClean="0">
                <a:solidFill>
                  <a:schemeClr val="accent5">
                    <a:lumMod val="50000"/>
                  </a:schemeClr>
                </a:solidFill>
              </a:rPr>
              <a:t>Hulu</a:t>
            </a:r>
            <a:r>
              <a:rPr lang="en-US" sz="2800" i="1" dirty="0" smtClean="0">
                <a:solidFill>
                  <a:schemeClr val="accent5">
                    <a:lumMod val="50000"/>
                  </a:schemeClr>
                </a:solidFill>
              </a:rPr>
              <a:t>; YouTube)</a:t>
            </a:r>
            <a:endParaRPr lang="en-US" sz="28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195FC5F-4808-4B66-A865-B7D457297F3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Summary</a:t>
            </a:r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>
          <a:xfrm>
            <a:off x="393700" y="1557338"/>
            <a:ext cx="8229600" cy="4281487"/>
          </a:xfrm>
        </p:spPr>
        <p:txBody>
          <a:bodyPr/>
          <a:lstStyle/>
          <a:p>
            <a:r>
              <a:rPr lang="en-US" smtClean="0"/>
              <a:t>Provider-controlled pre-seeding can help to reduce server load beyond basic P2P</a:t>
            </a:r>
          </a:p>
          <a:p>
            <a:r>
              <a:rPr lang="en-US" smtClean="0"/>
              <a:t>For best impact, must consider node capacity and bandwidth constraints, as well as object popularity</a:t>
            </a:r>
          </a:p>
          <a:p>
            <a:r>
              <a:rPr lang="en-US" smtClean="0"/>
              <a:t>Constrained optimization framework shown to outperform heuristics</a:t>
            </a:r>
          </a:p>
          <a:p>
            <a:r>
              <a:rPr lang="en-US" smtClean="0"/>
              <a:t>Reduction in server load up to 50%</a:t>
            </a:r>
          </a:p>
          <a:p>
            <a:r>
              <a:rPr lang="en-US" smtClean="0"/>
              <a:t>System robust to external events</a:t>
            </a:r>
          </a:p>
          <a:p>
            <a:pPr lvl="1"/>
            <a:endParaRPr lang="en-US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D6E9B90A-953C-421A-ADA3-08979ACF82D4}" type="slidenum">
              <a:rPr lang="en-US" smtClean="0"/>
              <a:pPr/>
              <a:t>30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Questions?</a:t>
            </a:r>
          </a:p>
        </p:txBody>
      </p:sp>
    </p:spTree>
  </p:cSld>
  <p:clrMapOvr>
    <a:masterClrMapping/>
  </p:clrMapOvr>
  <p:transition advTm="2184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43562DBD-9BE8-4892-91FC-DE961BA0098B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576263"/>
          </a:xfrm>
        </p:spPr>
        <p:txBody>
          <a:bodyPr/>
          <a:lstStyle/>
          <a:p>
            <a:pPr eaLnBrk="1" hangingPunct="1"/>
            <a:r>
              <a:rPr lang="en-US" smtClean="0"/>
              <a:t>VoD Growth</a:t>
            </a:r>
          </a:p>
        </p:txBody>
      </p:sp>
      <p:pic>
        <p:nvPicPr>
          <p:cNvPr id="5124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60900" y="1425575"/>
            <a:ext cx="4483100" cy="3636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436688"/>
            <a:ext cx="4672013" cy="3875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6" name="TextBox 13"/>
          <p:cNvSpPr txBox="1">
            <a:spLocks noChangeArrowheads="1"/>
          </p:cNvSpPr>
          <p:nvPr/>
        </p:nvSpPr>
        <p:spPr bwMode="auto">
          <a:xfrm>
            <a:off x="773113" y="5170488"/>
            <a:ext cx="298291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(a) Subscriber growth</a:t>
            </a:r>
          </a:p>
        </p:txBody>
      </p:sp>
      <p:sp>
        <p:nvSpPr>
          <p:cNvPr id="5127" name="TextBox 14"/>
          <p:cNvSpPr txBox="1">
            <a:spLocks noChangeArrowheads="1"/>
          </p:cNvSpPr>
          <p:nvPr/>
        </p:nvSpPr>
        <p:spPr bwMode="auto">
          <a:xfrm>
            <a:off x="5661025" y="5148263"/>
            <a:ext cx="298291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(b) # of VoD requests</a:t>
            </a:r>
          </a:p>
        </p:txBody>
      </p:sp>
      <p:sp>
        <p:nvSpPr>
          <p:cNvPr id="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9575" y="5781675"/>
            <a:ext cx="7434263" cy="744538"/>
          </a:xfrm>
        </p:spPr>
        <p:txBody>
          <a:bodyPr>
            <a:normAutofit fontScale="70000" lnSpcReduction="20000"/>
          </a:bodyPr>
          <a:lstStyle/>
          <a:p>
            <a:pPr eaLnBrk="1" hangingPunct="1">
              <a:defRPr/>
            </a:pPr>
            <a:r>
              <a:rPr lang="en-US" sz="2400" dirty="0" smtClean="0"/>
              <a:t>Data analysis of logs from a nationwide IPTV service </a:t>
            </a:r>
            <a:r>
              <a:rPr lang="en-US" sz="2400" dirty="0" smtClean="0"/>
              <a:t>provider (Amazon </a:t>
            </a:r>
            <a:r>
              <a:rPr lang="en-US" sz="2400" dirty="0" err="1" smtClean="0"/>
              <a:t>VoD</a:t>
            </a:r>
            <a:r>
              <a:rPr lang="en-US" sz="2400" dirty="0" smtClean="0"/>
              <a:t> 7.5% per month; 75% more requests per day July 2009; spike on weekend)</a:t>
            </a:r>
            <a:endParaRPr lang="en-US" sz="2400" dirty="0" smtClean="0"/>
          </a:p>
        </p:txBody>
      </p:sp>
    </p:spTree>
  </p:cSld>
  <p:clrMapOvr>
    <a:masterClrMapping/>
  </p:clrMapOvr>
  <p:transition advTm="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12838"/>
          </a:xfrm>
        </p:spPr>
        <p:txBody>
          <a:bodyPr/>
          <a:lstStyle/>
          <a:p>
            <a:r>
              <a:rPr lang="en-US" smtClean="0"/>
              <a:t>IPTV Architecture</a:t>
            </a:r>
          </a:p>
        </p:txBody>
      </p:sp>
      <p:sp>
        <p:nvSpPr>
          <p:cNvPr id="6147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91E46D5B-1EFE-4308-8F76-5365690E701A}" type="slidenum">
              <a:rPr lang="en-US" smtClean="0"/>
              <a:pPr/>
              <a:t>5</a:t>
            </a:fld>
            <a:endParaRPr lang="en-US" smtClean="0"/>
          </a:p>
        </p:txBody>
      </p:sp>
      <p:cxnSp>
        <p:nvCxnSpPr>
          <p:cNvPr id="8" name="Straight Arrow Connector 7"/>
          <p:cNvCxnSpPr>
            <a:cxnSpLocks noChangeShapeType="1"/>
          </p:cNvCxnSpPr>
          <p:nvPr/>
        </p:nvCxnSpPr>
        <p:spPr bwMode="auto">
          <a:xfrm rot="16200000" flipH="1">
            <a:off x="2391569" y="2677319"/>
            <a:ext cx="549275" cy="639763"/>
          </a:xfrm>
          <a:prstGeom prst="straightConnector1">
            <a:avLst/>
          </a:prstGeom>
          <a:noFill/>
          <a:ln w="19050" algn="ctr">
            <a:solidFill>
              <a:srgbClr val="C00000"/>
            </a:solidFill>
            <a:round/>
            <a:headEnd/>
            <a:tailEnd type="arrow" w="med" len="med"/>
          </a:ln>
        </p:spPr>
      </p:cxn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1460500" y="2341563"/>
            <a:ext cx="1292225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300" b="1"/>
              <a:t>Constrained </a:t>
            </a:r>
          </a:p>
          <a:p>
            <a:r>
              <a:rPr lang="en-US" sz="1300" b="1"/>
              <a:t>Servers</a:t>
            </a:r>
          </a:p>
        </p:txBody>
      </p:sp>
      <p:pic>
        <p:nvPicPr>
          <p:cNvPr id="6150" name="Picture 5" descr="C:\Documents and Settings\Jagadeesh\Local Settings\Temporary Internet Files\Content.IE5\M87MLWSH\MCj04260500000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81338" y="3073400"/>
            <a:ext cx="738187" cy="85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1" name="Picture 6" descr="C:\Documents and Settings\Jagadeesh\Local Settings\Temporary Internet Files\Content.IE5\ZZRA0V9Y\MCj03984470000[1]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092325" y="5526088"/>
            <a:ext cx="406400" cy="239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52" name="server"/>
          <p:cNvSpPr>
            <a:spLocks noEditPoints="1" noChangeArrowheads="1"/>
          </p:cNvSpPr>
          <p:nvPr/>
        </p:nvSpPr>
        <p:spPr bwMode="auto">
          <a:xfrm>
            <a:off x="4495800" y="1652588"/>
            <a:ext cx="538163" cy="865187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0 h 21600"/>
              <a:gd name="T4" fmla="*/ 2147483647 w 21600"/>
              <a:gd name="T5" fmla="*/ 0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0 w 21600"/>
              <a:gd name="T13" fmla="*/ 2147483647 h 21600"/>
              <a:gd name="T14" fmla="*/ 0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761 w 21600"/>
              <a:gd name="T25" fmla="*/ 22454 h 21600"/>
              <a:gd name="T26" fmla="*/ 21069 w 21600"/>
              <a:gd name="T27" fmla="*/ 28282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 extrusionOk="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  <a:path w="21600" h="21600" extrusionOk="0">
                <a:moveTo>
                  <a:pt x="1662" y="1709"/>
                </a:moveTo>
                <a:lnTo>
                  <a:pt x="9046" y="1709"/>
                </a:lnTo>
                <a:lnTo>
                  <a:pt x="9046" y="2331"/>
                </a:lnTo>
                <a:lnTo>
                  <a:pt x="1662" y="2331"/>
                </a:lnTo>
                <a:lnTo>
                  <a:pt x="1662" y="1709"/>
                </a:lnTo>
                <a:moveTo>
                  <a:pt x="0" y="4351"/>
                </a:moveTo>
                <a:lnTo>
                  <a:pt x="10892" y="4351"/>
                </a:lnTo>
                <a:lnTo>
                  <a:pt x="10892" y="14141"/>
                </a:lnTo>
                <a:lnTo>
                  <a:pt x="21600" y="14141"/>
                </a:lnTo>
                <a:moveTo>
                  <a:pt x="11631" y="1243"/>
                </a:moveTo>
                <a:lnTo>
                  <a:pt x="20492" y="1243"/>
                </a:lnTo>
                <a:lnTo>
                  <a:pt x="20492" y="1554"/>
                </a:lnTo>
                <a:lnTo>
                  <a:pt x="11631" y="1554"/>
                </a:lnTo>
                <a:lnTo>
                  <a:pt x="11631" y="1243"/>
                </a:lnTo>
                <a:moveTo>
                  <a:pt x="11631" y="3263"/>
                </a:moveTo>
                <a:lnTo>
                  <a:pt x="20492" y="3263"/>
                </a:lnTo>
                <a:lnTo>
                  <a:pt x="20492" y="3574"/>
                </a:lnTo>
                <a:lnTo>
                  <a:pt x="11631" y="3574"/>
                </a:lnTo>
                <a:lnTo>
                  <a:pt x="11631" y="3263"/>
                </a:lnTo>
                <a:moveTo>
                  <a:pt x="11631" y="6060"/>
                </a:moveTo>
                <a:lnTo>
                  <a:pt x="20492" y="6060"/>
                </a:lnTo>
                <a:lnTo>
                  <a:pt x="20492" y="6371"/>
                </a:lnTo>
                <a:lnTo>
                  <a:pt x="11631" y="6371"/>
                </a:lnTo>
                <a:lnTo>
                  <a:pt x="11631" y="6060"/>
                </a:lnTo>
                <a:moveTo>
                  <a:pt x="11631" y="8081"/>
                </a:moveTo>
                <a:lnTo>
                  <a:pt x="20308" y="8081"/>
                </a:lnTo>
                <a:lnTo>
                  <a:pt x="20308" y="8391"/>
                </a:lnTo>
                <a:lnTo>
                  <a:pt x="11631" y="8391"/>
                </a:lnTo>
                <a:lnTo>
                  <a:pt x="11631" y="8081"/>
                </a:lnTo>
                <a:moveTo>
                  <a:pt x="11631" y="4196"/>
                </a:moveTo>
                <a:lnTo>
                  <a:pt x="12369" y="4196"/>
                </a:lnTo>
                <a:lnTo>
                  <a:pt x="12369" y="4817"/>
                </a:lnTo>
                <a:lnTo>
                  <a:pt x="11631" y="4817"/>
                </a:lnTo>
                <a:lnTo>
                  <a:pt x="11631" y="4196"/>
                </a:lnTo>
                <a:moveTo>
                  <a:pt x="14400" y="4196"/>
                </a:moveTo>
                <a:lnTo>
                  <a:pt x="15138" y="4196"/>
                </a:lnTo>
                <a:lnTo>
                  <a:pt x="15138" y="4817"/>
                </a:lnTo>
                <a:lnTo>
                  <a:pt x="14400" y="4817"/>
                </a:lnTo>
                <a:lnTo>
                  <a:pt x="14400" y="4196"/>
                </a:lnTo>
                <a:moveTo>
                  <a:pt x="16985" y="4196"/>
                </a:moveTo>
                <a:lnTo>
                  <a:pt x="17723" y="4196"/>
                </a:lnTo>
                <a:lnTo>
                  <a:pt x="17723" y="4817"/>
                </a:lnTo>
                <a:lnTo>
                  <a:pt x="16985" y="4817"/>
                </a:lnTo>
                <a:lnTo>
                  <a:pt x="16985" y="4196"/>
                </a:lnTo>
                <a:moveTo>
                  <a:pt x="19754" y="4196"/>
                </a:moveTo>
                <a:lnTo>
                  <a:pt x="20492" y="4196"/>
                </a:lnTo>
                <a:lnTo>
                  <a:pt x="20492" y="4817"/>
                </a:lnTo>
                <a:lnTo>
                  <a:pt x="19754" y="4817"/>
                </a:lnTo>
                <a:lnTo>
                  <a:pt x="19754" y="4196"/>
                </a:lnTo>
                <a:moveTo>
                  <a:pt x="11631" y="9635"/>
                </a:moveTo>
                <a:lnTo>
                  <a:pt x="12369" y="9635"/>
                </a:lnTo>
                <a:lnTo>
                  <a:pt x="12369" y="10256"/>
                </a:lnTo>
                <a:lnTo>
                  <a:pt x="11631" y="10256"/>
                </a:lnTo>
                <a:lnTo>
                  <a:pt x="11631" y="9635"/>
                </a:lnTo>
                <a:moveTo>
                  <a:pt x="14400" y="9635"/>
                </a:moveTo>
                <a:lnTo>
                  <a:pt x="15138" y="9635"/>
                </a:lnTo>
                <a:lnTo>
                  <a:pt x="15138" y="10256"/>
                </a:lnTo>
                <a:lnTo>
                  <a:pt x="14400" y="10256"/>
                </a:lnTo>
                <a:lnTo>
                  <a:pt x="14400" y="9635"/>
                </a:lnTo>
                <a:moveTo>
                  <a:pt x="16985" y="9635"/>
                </a:moveTo>
                <a:lnTo>
                  <a:pt x="17723" y="9635"/>
                </a:lnTo>
                <a:lnTo>
                  <a:pt x="17723" y="10256"/>
                </a:lnTo>
                <a:lnTo>
                  <a:pt x="16985" y="10256"/>
                </a:lnTo>
                <a:lnTo>
                  <a:pt x="16985" y="9635"/>
                </a:lnTo>
                <a:moveTo>
                  <a:pt x="19754" y="9635"/>
                </a:moveTo>
                <a:lnTo>
                  <a:pt x="20492" y="9635"/>
                </a:lnTo>
                <a:lnTo>
                  <a:pt x="20492" y="10256"/>
                </a:lnTo>
                <a:lnTo>
                  <a:pt x="19754" y="10256"/>
                </a:lnTo>
                <a:lnTo>
                  <a:pt x="19754" y="9635"/>
                </a:lnTo>
                <a:moveTo>
                  <a:pt x="10892" y="14141"/>
                </a:moveTo>
                <a:lnTo>
                  <a:pt x="10892" y="15384"/>
                </a:lnTo>
                <a:lnTo>
                  <a:pt x="10892" y="20046"/>
                </a:lnTo>
                <a:lnTo>
                  <a:pt x="10892" y="21600"/>
                </a:lnTo>
                <a:lnTo>
                  <a:pt x="10892" y="14141"/>
                </a:lnTo>
                <a:moveTo>
                  <a:pt x="10892" y="4351"/>
                </a:moveTo>
                <a:lnTo>
                  <a:pt x="10892" y="3574"/>
                </a:lnTo>
                <a:lnTo>
                  <a:pt x="10892" y="932"/>
                </a:lnTo>
                <a:lnTo>
                  <a:pt x="10892" y="0"/>
                </a:lnTo>
                <a:lnTo>
                  <a:pt x="10892" y="4351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6153" name="Picture 5" descr="C:\Documents and Settings\Jagadeesh\Local Settings\Temporary Internet Files\Content.IE5\M87MLWSH\MCj04260500000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38813" y="3065463"/>
            <a:ext cx="604837" cy="700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4" name="Picture 8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753100" y="4416425"/>
            <a:ext cx="612775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5" name="Picture 8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141663" y="4397375"/>
            <a:ext cx="623887" cy="4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6" name="Picture 6" descr="C:\Documents and Settings\Jagadeesh\Local Settings\Temporary Internet Files\Content.IE5\ZZRA0V9Y\MCj03984470000[1]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782888" y="5538788"/>
            <a:ext cx="404812" cy="239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7" name="Picture 6" descr="C:\Documents and Settings\Jagadeesh\Local Settings\Temporary Internet Files\Content.IE5\ZZRA0V9Y\MCj03984470000[1]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462338" y="5529263"/>
            <a:ext cx="404812" cy="239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8" name="Picture 6" descr="C:\Documents and Settings\Jagadeesh\Local Settings\Temporary Internet Files\Content.IE5\ZZRA0V9Y\MCj03984470000[1]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119563" y="5519738"/>
            <a:ext cx="406400" cy="24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159" name="Straight Connector 23"/>
          <p:cNvCxnSpPr>
            <a:cxnSpLocks noChangeShapeType="1"/>
            <a:stCxn id="6152" idx="5"/>
          </p:cNvCxnSpPr>
          <p:nvPr/>
        </p:nvCxnSpPr>
        <p:spPr bwMode="auto">
          <a:xfrm flipH="1">
            <a:off x="3449638" y="2517775"/>
            <a:ext cx="1316037" cy="555625"/>
          </a:xfrm>
          <a:prstGeom prst="line">
            <a:avLst/>
          </a:prstGeom>
          <a:noFill/>
          <a:ln w="19050" algn="ctr">
            <a:solidFill>
              <a:srgbClr val="00B0F0"/>
            </a:solidFill>
            <a:round/>
            <a:headEnd/>
            <a:tailEnd/>
          </a:ln>
        </p:spPr>
      </p:cxnSp>
      <p:cxnSp>
        <p:nvCxnSpPr>
          <p:cNvPr id="6160" name="Straight Connector 28"/>
          <p:cNvCxnSpPr>
            <a:cxnSpLocks noChangeShapeType="1"/>
            <a:stCxn id="6152" idx="5"/>
          </p:cNvCxnSpPr>
          <p:nvPr/>
        </p:nvCxnSpPr>
        <p:spPr bwMode="auto">
          <a:xfrm>
            <a:off x="4765675" y="2517775"/>
            <a:ext cx="1276350" cy="547688"/>
          </a:xfrm>
          <a:prstGeom prst="line">
            <a:avLst/>
          </a:prstGeom>
          <a:noFill/>
          <a:ln w="19050" algn="ctr">
            <a:solidFill>
              <a:srgbClr val="00B0F0"/>
            </a:solidFill>
            <a:round/>
            <a:headEnd/>
            <a:tailEnd/>
          </a:ln>
        </p:spPr>
      </p:cxnSp>
      <p:cxnSp>
        <p:nvCxnSpPr>
          <p:cNvPr id="6161" name="Straight Connector 30"/>
          <p:cNvCxnSpPr>
            <a:cxnSpLocks noChangeShapeType="1"/>
          </p:cNvCxnSpPr>
          <p:nvPr/>
        </p:nvCxnSpPr>
        <p:spPr bwMode="auto">
          <a:xfrm rot="16200000" flipH="1">
            <a:off x="3217070" y="4161631"/>
            <a:ext cx="468312" cy="3175"/>
          </a:xfrm>
          <a:prstGeom prst="line">
            <a:avLst/>
          </a:prstGeom>
          <a:noFill/>
          <a:ln w="19050" algn="ctr">
            <a:solidFill>
              <a:srgbClr val="00B0F0"/>
            </a:solidFill>
            <a:round/>
            <a:headEnd/>
            <a:tailEnd/>
          </a:ln>
        </p:spPr>
      </p:cxnSp>
      <p:cxnSp>
        <p:nvCxnSpPr>
          <p:cNvPr id="6162" name="Straight Connector 31"/>
          <p:cNvCxnSpPr>
            <a:cxnSpLocks noChangeShapeType="1"/>
          </p:cNvCxnSpPr>
          <p:nvPr/>
        </p:nvCxnSpPr>
        <p:spPr bwMode="auto">
          <a:xfrm rot="16200000" flipH="1">
            <a:off x="5725319" y="4082256"/>
            <a:ext cx="650875" cy="17463"/>
          </a:xfrm>
          <a:prstGeom prst="line">
            <a:avLst/>
          </a:prstGeom>
          <a:noFill/>
          <a:ln w="19050" algn="ctr">
            <a:solidFill>
              <a:srgbClr val="00B0F0"/>
            </a:solidFill>
            <a:round/>
            <a:headEnd/>
            <a:tailEnd/>
          </a:ln>
        </p:spPr>
      </p:cxnSp>
      <p:cxnSp>
        <p:nvCxnSpPr>
          <p:cNvPr id="6163" name="Straight Connector 37"/>
          <p:cNvCxnSpPr>
            <a:cxnSpLocks noChangeShapeType="1"/>
          </p:cNvCxnSpPr>
          <p:nvPr/>
        </p:nvCxnSpPr>
        <p:spPr bwMode="auto">
          <a:xfrm rot="5400000">
            <a:off x="2531269" y="4604544"/>
            <a:ext cx="685800" cy="1157288"/>
          </a:xfrm>
          <a:prstGeom prst="line">
            <a:avLst/>
          </a:prstGeom>
          <a:noFill/>
          <a:ln w="19050" algn="ctr">
            <a:solidFill>
              <a:srgbClr val="00B0F0"/>
            </a:solidFill>
            <a:round/>
            <a:headEnd/>
            <a:tailEnd/>
          </a:ln>
        </p:spPr>
      </p:cxnSp>
      <p:cxnSp>
        <p:nvCxnSpPr>
          <p:cNvPr id="6164" name="Straight Connector 39"/>
          <p:cNvCxnSpPr>
            <a:cxnSpLocks noChangeShapeType="1"/>
          </p:cNvCxnSpPr>
          <p:nvPr/>
        </p:nvCxnSpPr>
        <p:spPr bwMode="auto">
          <a:xfrm rot="5400000">
            <a:off x="2870201" y="4956175"/>
            <a:ext cx="698500" cy="466725"/>
          </a:xfrm>
          <a:prstGeom prst="line">
            <a:avLst/>
          </a:prstGeom>
          <a:noFill/>
          <a:ln w="19050" algn="ctr">
            <a:solidFill>
              <a:srgbClr val="00B0F0"/>
            </a:solidFill>
            <a:round/>
            <a:headEnd/>
            <a:tailEnd/>
          </a:ln>
        </p:spPr>
      </p:cxnSp>
      <p:cxnSp>
        <p:nvCxnSpPr>
          <p:cNvPr id="6165" name="Straight Connector 41"/>
          <p:cNvCxnSpPr>
            <a:cxnSpLocks noChangeShapeType="1"/>
          </p:cNvCxnSpPr>
          <p:nvPr/>
        </p:nvCxnSpPr>
        <p:spPr bwMode="auto">
          <a:xfrm rot="16200000" flipH="1">
            <a:off x="3214688" y="5078413"/>
            <a:ext cx="688975" cy="212725"/>
          </a:xfrm>
          <a:prstGeom prst="line">
            <a:avLst/>
          </a:prstGeom>
          <a:noFill/>
          <a:ln w="19050" algn="ctr">
            <a:solidFill>
              <a:srgbClr val="00B0F0"/>
            </a:solidFill>
            <a:round/>
            <a:headEnd/>
            <a:tailEnd/>
          </a:ln>
        </p:spPr>
      </p:cxnSp>
      <p:cxnSp>
        <p:nvCxnSpPr>
          <p:cNvPr id="6166" name="Straight Connector 43"/>
          <p:cNvCxnSpPr>
            <a:cxnSpLocks noChangeShapeType="1"/>
          </p:cNvCxnSpPr>
          <p:nvPr/>
        </p:nvCxnSpPr>
        <p:spPr bwMode="auto">
          <a:xfrm rot="16200000" flipH="1">
            <a:off x="3548063" y="4745038"/>
            <a:ext cx="679450" cy="869950"/>
          </a:xfrm>
          <a:prstGeom prst="line">
            <a:avLst/>
          </a:prstGeom>
          <a:noFill/>
          <a:ln w="19050" algn="ctr">
            <a:solidFill>
              <a:srgbClr val="00B0F0"/>
            </a:solidFill>
            <a:round/>
            <a:headEnd/>
            <a:tailEnd/>
          </a:ln>
        </p:spPr>
      </p:cxnSp>
      <p:sp>
        <p:nvSpPr>
          <p:cNvPr id="6167" name="TextBox 44"/>
          <p:cNvSpPr txBox="1">
            <a:spLocks noChangeArrowheads="1"/>
          </p:cNvSpPr>
          <p:nvPr/>
        </p:nvSpPr>
        <p:spPr bwMode="auto">
          <a:xfrm>
            <a:off x="5173663" y="1743075"/>
            <a:ext cx="164623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/>
              <a:t>National Server</a:t>
            </a:r>
          </a:p>
        </p:txBody>
      </p:sp>
      <p:sp>
        <p:nvSpPr>
          <p:cNvPr id="6168" name="TextBox 45"/>
          <p:cNvSpPr txBox="1">
            <a:spLocks noChangeArrowheads="1"/>
          </p:cNvSpPr>
          <p:nvPr/>
        </p:nvSpPr>
        <p:spPr bwMode="auto">
          <a:xfrm>
            <a:off x="3938588" y="3282950"/>
            <a:ext cx="164623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/>
              <a:t>Regional Servers</a:t>
            </a:r>
          </a:p>
        </p:txBody>
      </p:sp>
      <p:sp>
        <p:nvSpPr>
          <p:cNvPr id="6169" name="TextBox 46"/>
          <p:cNvSpPr txBox="1">
            <a:spLocks noChangeArrowheads="1"/>
          </p:cNvSpPr>
          <p:nvPr/>
        </p:nvSpPr>
        <p:spPr bwMode="auto">
          <a:xfrm>
            <a:off x="3925888" y="4410075"/>
            <a:ext cx="1785937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300" b="1"/>
              <a:t>Community Switch/ DSLAM</a:t>
            </a:r>
          </a:p>
        </p:txBody>
      </p:sp>
      <p:sp>
        <p:nvSpPr>
          <p:cNvPr id="6170" name="TextBox 47"/>
          <p:cNvSpPr txBox="1">
            <a:spLocks noChangeArrowheads="1"/>
          </p:cNvSpPr>
          <p:nvPr/>
        </p:nvSpPr>
        <p:spPr bwMode="auto">
          <a:xfrm>
            <a:off x="1925638" y="5938838"/>
            <a:ext cx="612775" cy="306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/>
              <a:t>STB</a:t>
            </a:r>
          </a:p>
        </p:txBody>
      </p:sp>
      <p:sp>
        <p:nvSpPr>
          <p:cNvPr id="6171" name="TextBox 48"/>
          <p:cNvSpPr txBox="1">
            <a:spLocks noChangeArrowheads="1"/>
          </p:cNvSpPr>
          <p:nvPr/>
        </p:nvSpPr>
        <p:spPr bwMode="auto">
          <a:xfrm>
            <a:off x="2659063" y="5951538"/>
            <a:ext cx="612775" cy="306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/>
              <a:t>STB</a:t>
            </a:r>
          </a:p>
        </p:txBody>
      </p:sp>
      <p:cxnSp>
        <p:nvCxnSpPr>
          <p:cNvPr id="50" name="Straight Arrow Connector 49"/>
          <p:cNvCxnSpPr>
            <a:cxnSpLocks noChangeShapeType="1"/>
          </p:cNvCxnSpPr>
          <p:nvPr/>
        </p:nvCxnSpPr>
        <p:spPr bwMode="auto">
          <a:xfrm>
            <a:off x="2430463" y="4184650"/>
            <a:ext cx="869950" cy="14288"/>
          </a:xfrm>
          <a:prstGeom prst="straightConnector1">
            <a:avLst/>
          </a:prstGeom>
          <a:noFill/>
          <a:ln w="19050" algn="ctr">
            <a:solidFill>
              <a:srgbClr val="C00000"/>
            </a:solidFill>
            <a:round/>
            <a:headEnd/>
            <a:tailEnd type="arrow" w="med" len="med"/>
          </a:ln>
        </p:spPr>
      </p:cxnSp>
      <p:sp>
        <p:nvSpPr>
          <p:cNvPr id="53" name="TextBox 52"/>
          <p:cNvSpPr txBox="1">
            <a:spLocks noChangeArrowheads="1"/>
          </p:cNvSpPr>
          <p:nvPr/>
        </p:nvSpPr>
        <p:spPr bwMode="auto">
          <a:xfrm>
            <a:off x="1398588" y="3894138"/>
            <a:ext cx="129222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300" b="1"/>
              <a:t>Constrained </a:t>
            </a:r>
          </a:p>
          <a:p>
            <a:r>
              <a:rPr lang="en-US" sz="1300" b="1"/>
              <a:t>Link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5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5B7B7574-BDD5-4DA2-A3D6-D8B2BB8E355C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Network trends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41488"/>
            <a:ext cx="4760913" cy="4567237"/>
          </a:xfrm>
        </p:spPr>
        <p:txBody>
          <a:bodyPr/>
          <a:lstStyle/>
          <a:p>
            <a:pPr eaLnBrk="1" hangingPunct="1"/>
            <a:r>
              <a:rPr lang="en-US" sz="2800" smtClean="0"/>
              <a:t>Client-server model alone is not scalable</a:t>
            </a:r>
          </a:p>
          <a:p>
            <a:pPr eaLnBrk="1" hangingPunct="1"/>
            <a:r>
              <a:rPr lang="en-US" sz="2800" smtClean="0"/>
              <a:t>Inter-client (peer to peer) data transfers can help</a:t>
            </a:r>
          </a:p>
          <a:p>
            <a:pPr lvl="1" eaLnBrk="1" hangingPunct="1"/>
            <a:r>
              <a:rPr lang="en-US" sz="2400" smtClean="0"/>
              <a:t>Especially under ISP-level control!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2400" smtClean="0"/>
              <a:t>	(e.g., cable operator)</a:t>
            </a:r>
          </a:p>
          <a:p>
            <a:pPr eaLnBrk="1" hangingPunct="1"/>
            <a:r>
              <a:rPr lang="en-US" sz="2800" smtClean="0"/>
              <a:t>Demand varies cyclically during day</a:t>
            </a:r>
          </a:p>
        </p:txBody>
      </p:sp>
      <p:grpSp>
        <p:nvGrpSpPr>
          <p:cNvPr id="7173" name="Group 25"/>
          <p:cNvGrpSpPr>
            <a:grpSpLocks/>
          </p:cNvGrpSpPr>
          <p:nvPr/>
        </p:nvGrpSpPr>
        <p:grpSpPr bwMode="auto">
          <a:xfrm>
            <a:off x="5564188" y="2511425"/>
            <a:ext cx="3165475" cy="2422525"/>
            <a:chOff x="3505" y="1582"/>
            <a:chExt cx="1951" cy="1381"/>
          </a:xfrm>
        </p:grpSpPr>
        <p:pic>
          <p:nvPicPr>
            <p:cNvPr id="7175" name="Picture 6" descr="C:\Documents and Settings\Jagadeesh\Local Settings\Temporary Internet Files\Content.IE5\ZZRA0V9Y\MCj03984470000[1].wmf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825" y="2721"/>
              <a:ext cx="256" cy="1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176" name="Picture 6" descr="C:\Documents and Settings\Jagadeesh\Local Settings\Temporary Internet Files\Content.IE5\ZZRA0V9Y\MCj03984470000[1].wmf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505" y="2182"/>
              <a:ext cx="256" cy="1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177" name="Picture 6" descr="C:\Documents and Settings\Jagadeesh\Local Settings\Temporary Internet Files\Content.IE5\ZZRA0V9Y\MCj03984470000[1].wmf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940" y="1582"/>
              <a:ext cx="256" cy="1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178" name="Picture 6" descr="C:\Documents and Settings\Jagadeesh\Local Settings\Temporary Internet Files\Content.IE5\ZZRA0V9Y\MCj03984470000[1].wmf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5022" y="1693"/>
              <a:ext cx="256" cy="1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179" name="Picture 6" descr="C:\Documents and Settings\Jagadeesh\Local Settings\Temporary Internet Files\Content.IE5\ZZRA0V9Y\MCj03984470000[1].wmf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783" y="2812"/>
              <a:ext cx="256" cy="1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180" name="Picture 6" descr="C:\Documents and Settings\Jagadeesh\Local Settings\Temporary Internet Files\Content.IE5\ZZRA0V9Y\MCj03984470000[1].wmf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5200" y="2270"/>
              <a:ext cx="256" cy="1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7181" name="AutoShape 13"/>
            <p:cNvCxnSpPr>
              <a:cxnSpLocks noChangeShapeType="1"/>
            </p:cNvCxnSpPr>
            <p:nvPr/>
          </p:nvCxnSpPr>
          <p:spPr bwMode="auto">
            <a:xfrm rot="-5400000">
              <a:off x="3525" y="1766"/>
              <a:ext cx="524" cy="307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7182" name="AutoShape 14"/>
            <p:cNvCxnSpPr>
              <a:cxnSpLocks noChangeShapeType="1"/>
            </p:cNvCxnSpPr>
            <p:nvPr/>
          </p:nvCxnSpPr>
          <p:spPr bwMode="auto">
            <a:xfrm rot="16200000" flipH="1">
              <a:off x="3495" y="2466"/>
              <a:ext cx="464" cy="197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7183" name="Arc 15"/>
            <p:cNvSpPr>
              <a:spLocks/>
            </p:cNvSpPr>
            <p:nvPr/>
          </p:nvSpPr>
          <p:spPr bwMode="auto">
            <a:xfrm>
              <a:off x="5169" y="1818"/>
              <a:ext cx="194" cy="457"/>
            </a:xfrm>
            <a:custGeom>
              <a:avLst/>
              <a:gdLst>
                <a:gd name="T0" fmla="*/ 0 w 21600"/>
                <a:gd name="T1" fmla="*/ 0 h 21142"/>
                <a:gd name="T2" fmla="*/ 0 w 21600"/>
                <a:gd name="T3" fmla="*/ 0 h 21142"/>
                <a:gd name="T4" fmla="*/ 0 w 21600"/>
                <a:gd name="T5" fmla="*/ 0 h 21142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142"/>
                <a:gd name="T11" fmla="*/ 21600 w 21600"/>
                <a:gd name="T12" fmla="*/ 21142 h 2114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142" fill="none" extrusionOk="0">
                  <a:moveTo>
                    <a:pt x="4424" y="-1"/>
                  </a:moveTo>
                  <a:cubicBezTo>
                    <a:pt x="14431" y="2093"/>
                    <a:pt x="21600" y="10917"/>
                    <a:pt x="21600" y="21142"/>
                  </a:cubicBezTo>
                </a:path>
                <a:path w="21600" h="21142" stroke="0" extrusionOk="0">
                  <a:moveTo>
                    <a:pt x="4424" y="-1"/>
                  </a:moveTo>
                  <a:cubicBezTo>
                    <a:pt x="14431" y="2093"/>
                    <a:pt x="21600" y="10917"/>
                    <a:pt x="21600" y="21142"/>
                  </a:cubicBezTo>
                  <a:lnTo>
                    <a:pt x="0" y="21142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7184" name="AutoShape 16"/>
            <p:cNvCxnSpPr>
              <a:cxnSpLocks noChangeShapeType="1"/>
            </p:cNvCxnSpPr>
            <p:nvPr/>
          </p:nvCxnSpPr>
          <p:spPr bwMode="auto">
            <a:xfrm rot="16200000" flipH="1">
              <a:off x="4386" y="2439"/>
              <a:ext cx="91" cy="958"/>
            </a:xfrm>
            <a:prstGeom prst="curvedConnector3">
              <a:avLst>
                <a:gd name="adj1" fmla="val 257144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7185" name="AutoShape 17"/>
            <p:cNvCxnSpPr>
              <a:cxnSpLocks noChangeShapeType="1"/>
            </p:cNvCxnSpPr>
            <p:nvPr/>
          </p:nvCxnSpPr>
          <p:spPr bwMode="auto">
            <a:xfrm rot="5400000" flipV="1">
              <a:off x="4553" y="1097"/>
              <a:ext cx="111" cy="1082"/>
            </a:xfrm>
            <a:prstGeom prst="curvedConnector3">
              <a:avLst>
                <a:gd name="adj1" fmla="val -129731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7186" name="AutoShape 18"/>
            <p:cNvCxnSpPr>
              <a:cxnSpLocks noChangeShapeType="1"/>
            </p:cNvCxnSpPr>
            <p:nvPr/>
          </p:nvCxnSpPr>
          <p:spPr bwMode="auto">
            <a:xfrm flipV="1">
              <a:off x="5039" y="2421"/>
              <a:ext cx="289" cy="467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7187" name="Line 19"/>
            <p:cNvSpPr>
              <a:spLocks noChangeShapeType="1"/>
            </p:cNvSpPr>
            <p:nvPr/>
          </p:nvSpPr>
          <p:spPr bwMode="auto">
            <a:xfrm flipV="1">
              <a:off x="4066" y="1873"/>
              <a:ext cx="944" cy="81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88" name="Line 20"/>
            <p:cNvSpPr>
              <a:spLocks noChangeShapeType="1"/>
            </p:cNvSpPr>
            <p:nvPr/>
          </p:nvSpPr>
          <p:spPr bwMode="auto">
            <a:xfrm flipV="1">
              <a:off x="3785" y="1752"/>
              <a:ext cx="319" cy="47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89" name="Line 21"/>
            <p:cNvSpPr>
              <a:spLocks noChangeShapeType="1"/>
            </p:cNvSpPr>
            <p:nvPr/>
          </p:nvSpPr>
          <p:spPr bwMode="auto">
            <a:xfrm>
              <a:off x="3819" y="2270"/>
              <a:ext cx="1341" cy="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90" name="Line 22"/>
            <p:cNvSpPr>
              <a:spLocks noChangeShapeType="1"/>
            </p:cNvSpPr>
            <p:nvPr/>
          </p:nvSpPr>
          <p:spPr bwMode="auto">
            <a:xfrm flipH="1" flipV="1">
              <a:off x="4167" y="1771"/>
              <a:ext cx="683" cy="100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91" name="Line 23"/>
            <p:cNvSpPr>
              <a:spLocks noChangeShapeType="1"/>
            </p:cNvSpPr>
            <p:nvPr/>
          </p:nvSpPr>
          <p:spPr bwMode="auto">
            <a:xfrm>
              <a:off x="4114" y="2797"/>
              <a:ext cx="649" cy="8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92" name="Line 24"/>
            <p:cNvSpPr>
              <a:spLocks noChangeShapeType="1"/>
            </p:cNvSpPr>
            <p:nvPr/>
          </p:nvSpPr>
          <p:spPr bwMode="auto">
            <a:xfrm>
              <a:off x="4245" y="1698"/>
              <a:ext cx="929" cy="58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174" name="Text Box 26"/>
          <p:cNvSpPr txBox="1">
            <a:spLocks noChangeArrowheads="1"/>
          </p:cNvSpPr>
          <p:nvPr/>
        </p:nvSpPr>
        <p:spPr bwMode="auto">
          <a:xfrm>
            <a:off x="5716588" y="1895475"/>
            <a:ext cx="1898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>
              <a:spcBef>
                <a:spcPct val="50000"/>
              </a:spcBef>
            </a:pPr>
            <a:r>
              <a:rPr lang="en-US" sz="1100"/>
              <a:t>Peer-to-Peer (P2P) System</a:t>
            </a:r>
            <a:r>
              <a:rPr lang="en-US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D41AF6E2-5DF5-4687-8865-45BBE9A5D1B4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904875"/>
          </a:xfrm>
        </p:spPr>
        <p:txBody>
          <a:bodyPr/>
          <a:lstStyle/>
          <a:p>
            <a:pPr eaLnBrk="1" hangingPunct="1"/>
            <a:r>
              <a:rPr lang="en-US" smtClean="0"/>
              <a:t>Contributions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12738" y="1325563"/>
            <a:ext cx="7434262" cy="4710112"/>
          </a:xfrm>
        </p:spPr>
        <p:txBody>
          <a:bodyPr/>
          <a:lstStyle/>
          <a:p>
            <a:pPr eaLnBrk="1" hangingPunct="1"/>
            <a:r>
              <a:rPr lang="en-US" sz="3100" smtClean="0"/>
              <a:t>Present mathematical model to optimize data allocation and retrieval</a:t>
            </a:r>
          </a:p>
          <a:p>
            <a:pPr eaLnBrk="1" hangingPunct="1"/>
            <a:r>
              <a:rPr lang="en-US" sz="3100" smtClean="0"/>
              <a:t>Pre-populate data during low-load phase</a:t>
            </a:r>
          </a:p>
          <a:p>
            <a:pPr eaLnBrk="1" hangingPunct="1"/>
            <a:r>
              <a:rPr lang="en-US" sz="3100" smtClean="0"/>
              <a:t>Simulation results show reduction in server load up to 50% </a:t>
            </a:r>
          </a:p>
          <a:p>
            <a:pPr eaLnBrk="1" hangingPunct="1"/>
            <a:endParaRPr lang="en-US" sz="2800" smtClean="0"/>
          </a:p>
          <a:p>
            <a:pPr eaLnBrk="1" hangingPunct="1"/>
            <a:endParaRPr lang="en-US" sz="2800" smtClean="0"/>
          </a:p>
        </p:txBody>
      </p:sp>
    </p:spTree>
  </p:cSld>
  <p:clrMapOvr>
    <a:masterClrMapping/>
  </p:clrMapOvr>
  <p:transition advTm="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1BA063C1-53DB-4E4B-88DD-E4C2ED970FCE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Outline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Introduction and Contributions</a:t>
            </a:r>
          </a:p>
          <a:p>
            <a:pPr eaLnBrk="1" hangingPunct="1"/>
            <a:r>
              <a:rPr lang="en-US" smtClean="0">
                <a:solidFill>
                  <a:srgbClr val="A50021"/>
                </a:solidFill>
              </a:rPr>
              <a:t>Background</a:t>
            </a:r>
          </a:p>
          <a:p>
            <a:pPr eaLnBrk="1" hangingPunct="1"/>
            <a:r>
              <a:rPr lang="en-US" smtClean="0"/>
              <a:t>Optimization Formulation</a:t>
            </a:r>
          </a:p>
          <a:p>
            <a:pPr eaLnBrk="1" hangingPunct="1"/>
            <a:r>
              <a:rPr lang="en-US" smtClean="0"/>
              <a:t>Results and Conclusion</a:t>
            </a:r>
          </a:p>
        </p:txBody>
      </p:sp>
    </p:spTree>
  </p:cSld>
  <p:clrMapOvr>
    <a:masterClrMapping/>
  </p:clrMapOvr>
  <p:transition advTm="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FE71A17B-9411-4C77-B520-5EB83B5715B5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841375"/>
            <a:ext cx="8229600" cy="576263"/>
          </a:xfrm>
        </p:spPr>
        <p:txBody>
          <a:bodyPr lIns="0" tIns="0" rIns="0" bIns="0">
            <a:spAutoFit/>
          </a:bodyPr>
          <a:lstStyle/>
          <a:p>
            <a:pPr eaLnBrk="1" hangingPunct="1">
              <a:lnSpc>
                <a:spcPct val="87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altLang="ko-KR" sz="4300" smtClean="0">
                <a:ea typeface="굴림" pitchFamily="-80" charset="-128"/>
              </a:rPr>
              <a:t>Background: IPTV Characteristics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457200" y="1768475"/>
            <a:ext cx="8308975" cy="425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342900" indent="-342900" defTabSz="914400" eaLnBrk="1" hangingPunct="1">
              <a:lnSpc>
                <a:spcPct val="87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/>
            </a:pPr>
            <a:r>
              <a:rPr lang="en-GB" altLang="ko-KR" sz="3100" kern="0" dirty="0">
                <a:latin typeface="+mn-lt"/>
                <a:ea typeface="굴림" pitchFamily="-80" charset="-128"/>
                <a:cs typeface="ヒラギノ角ゴ Pro W3" charset="-128"/>
              </a:rPr>
              <a:t>Customers are provided with a Set-top Box(STB) to access IPTV service</a:t>
            </a:r>
          </a:p>
          <a:p>
            <a:pPr marL="342900" indent="-342900" defTabSz="914400" eaLnBrk="1" hangingPunct="1">
              <a:lnSpc>
                <a:spcPct val="87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/>
            </a:pPr>
            <a:r>
              <a:rPr lang="en-GB" altLang="ko-KR" sz="3100" kern="0" dirty="0">
                <a:latin typeface="+mn-lt"/>
                <a:ea typeface="굴림" pitchFamily="-80" charset="-128"/>
                <a:cs typeface="ヒラギノ角ゴ Pro W3" charset="-128"/>
              </a:rPr>
              <a:t>Built in hard-drive for DVR purposes</a:t>
            </a:r>
          </a:p>
          <a:p>
            <a:pPr marL="342900" indent="-342900" defTabSz="914400" eaLnBrk="1" hangingPunct="1">
              <a:lnSpc>
                <a:spcPct val="87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/>
            </a:pPr>
            <a:r>
              <a:rPr lang="en-GB" altLang="ko-KR" sz="3100" kern="0" dirty="0">
                <a:latin typeface="+mn-lt"/>
                <a:ea typeface="굴림" pitchFamily="-80" charset="-128"/>
                <a:cs typeface="ヒラギノ角ゴ Pro W3" charset="-128"/>
              </a:rPr>
              <a:t>Hard-drive capacity of STBs currently exceeds 100 GB</a:t>
            </a:r>
          </a:p>
          <a:p>
            <a:pPr marL="342900" indent="-342900" defTabSz="914400" eaLnBrk="1" hangingPunct="1">
              <a:lnSpc>
                <a:spcPct val="87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/>
            </a:pPr>
            <a:r>
              <a:rPr lang="en-GB" altLang="ko-KR" sz="3100" kern="0" dirty="0">
                <a:latin typeface="+mn-lt"/>
                <a:ea typeface="굴림" pitchFamily="-80" charset="-128"/>
                <a:cs typeface="ヒラギノ角ゴ Pro W3" charset="-128"/>
              </a:rPr>
              <a:t>STBs are always on (no “churn”)</a:t>
            </a:r>
          </a:p>
          <a:p>
            <a:pPr marL="342900" indent="-342900" defTabSz="914400" eaLnBrk="1" hangingPunct="1">
              <a:lnSpc>
                <a:spcPct val="87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/>
            </a:pPr>
            <a:r>
              <a:rPr lang="en-GB" altLang="ko-KR" sz="3100" kern="0" dirty="0">
                <a:latin typeface="+mn-lt"/>
                <a:ea typeface="굴림" pitchFamily="-80" charset="-128"/>
                <a:cs typeface="ヒラギノ角ゴ Pro W3" charset="-128"/>
              </a:rPr>
              <a:t>STBs centrally controlled</a:t>
            </a:r>
          </a:p>
          <a:p>
            <a:pPr marL="342900" indent="-342900" defTabSz="914400" eaLnBrk="1" hangingPunct="1">
              <a:lnSpc>
                <a:spcPct val="87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/>
            </a:pPr>
            <a:endParaRPr lang="en-GB" altLang="ko-KR" sz="3100" kern="0" dirty="0">
              <a:latin typeface="+mn-lt"/>
              <a:ea typeface="굴림" pitchFamily="-80" charset="-128"/>
              <a:cs typeface="ヒラギノ角ゴ Pro W3" charset="-128"/>
            </a:endParaRPr>
          </a:p>
          <a:p>
            <a:pPr marL="742950" lvl="1" indent="-285750" defTabSz="914400" eaLnBrk="1" hangingPunct="1">
              <a:lnSpc>
                <a:spcPct val="87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/>
            </a:pPr>
            <a:endParaRPr lang="en-GB" altLang="ko-KR" sz="2800" kern="0" dirty="0">
              <a:latin typeface="+mn-lt"/>
              <a:ea typeface="굴림" pitchFamily="-8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46066</TotalTime>
  <Words>943</Words>
  <Application>Microsoft Office PowerPoint</Application>
  <PresentationFormat>On-screen Show (4:3)</PresentationFormat>
  <Paragraphs>179</Paragraphs>
  <Slides>31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40" baseType="lpstr">
      <vt:lpstr>Arial</vt:lpstr>
      <vt:lpstr>ヒラギノ角ゴ Pro W3</vt:lpstr>
      <vt:lpstr>Wingdings</vt:lpstr>
      <vt:lpstr>Times New Roman</vt:lpstr>
      <vt:lpstr>Arial Black</vt:lpstr>
      <vt:lpstr>굴림</vt:lpstr>
      <vt:lpstr>Monotype Corsiva</vt:lpstr>
      <vt:lpstr>Pixel</vt:lpstr>
      <vt:lpstr>Microsoft Visio Drawing</vt:lpstr>
      <vt:lpstr>Storage Optimization for a Peer-to-Peer Video-On-Demand Network</vt:lpstr>
      <vt:lpstr>Introduction</vt:lpstr>
      <vt:lpstr>IPTV definition</vt:lpstr>
      <vt:lpstr>VoD Growth</vt:lpstr>
      <vt:lpstr>IPTV Architecture</vt:lpstr>
      <vt:lpstr>Network trends</vt:lpstr>
      <vt:lpstr>Contributions</vt:lpstr>
      <vt:lpstr>Outline</vt:lpstr>
      <vt:lpstr>Background: IPTV Characteristics</vt:lpstr>
      <vt:lpstr>Background: IPTV Data Characteristics</vt:lpstr>
      <vt:lpstr>Background: BitTorrent (BT)</vt:lpstr>
      <vt:lpstr>Improving Toast with Pre-seeding</vt:lpstr>
      <vt:lpstr>Analysis: VoD system load</vt:lpstr>
      <vt:lpstr>Challenges in pre-seeding</vt:lpstr>
      <vt:lpstr>Pre-seeding strategies</vt:lpstr>
      <vt:lpstr>Outline</vt:lpstr>
      <vt:lpstr>Optimization Formulation</vt:lpstr>
      <vt:lpstr>Slide 18</vt:lpstr>
      <vt:lpstr>Slide 19</vt:lpstr>
      <vt:lpstr>Formulation Simplification</vt:lpstr>
      <vt:lpstr>Outline</vt:lpstr>
      <vt:lpstr>Experimental Evaluation</vt:lpstr>
      <vt:lpstr>Experimental Evaluation</vt:lpstr>
      <vt:lpstr>Solver allocation for 4 hour limit</vt:lpstr>
      <vt:lpstr>Full Load</vt:lpstr>
      <vt:lpstr>Varying load level in the network</vt:lpstr>
      <vt:lpstr>Load Balance – Optimized   </vt:lpstr>
      <vt:lpstr>Load Balance – Weighted Random</vt:lpstr>
      <vt:lpstr>System Robustness</vt:lpstr>
      <vt:lpstr>Summary</vt:lpstr>
      <vt:lpstr>Questions?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Adapting BitTorrent to Support VOD</dc:title>
  <dc:creator>Edward Chow</dc:creator>
  <cp:lastModifiedBy>chow</cp:lastModifiedBy>
  <cp:revision>599</cp:revision>
  <cp:lastPrinted>2007-09-13T16:09:22Z</cp:lastPrinted>
  <dcterms:modified xsi:type="dcterms:W3CDTF">2010-04-21T23:29:47Z</dcterms:modified>
</cp:coreProperties>
</file>