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65" r:id="rId3"/>
    <p:sldId id="258" r:id="rId4"/>
    <p:sldId id="261" r:id="rId5"/>
    <p:sldId id="263" r:id="rId6"/>
    <p:sldId id="259" r:id="rId7"/>
    <p:sldId id="262" r:id="rId8"/>
    <p:sldId id="260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0FF7F-AA17-4EBB-8079-6AD505910FD9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E35CE-44DC-48F9-9A9C-CD4927D38D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BCBBD-8894-426C-B258-A6479E68AE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B71388-1F3D-4321-9ADA-99A5430E3623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5EC92A-46BA-46D7-BE96-F684C42E5CC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Synthetic Data for Face Recognition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CS525</a:t>
            </a:r>
          </a:p>
          <a:p>
            <a:r>
              <a:rPr lang="en-US" dirty="0" smtClean="0"/>
              <a:t>Vijay </a:t>
            </a:r>
            <a:r>
              <a:rPr lang="en-US" dirty="0" err="1" smtClean="0"/>
              <a:t>Iyer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Face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342900" lvl="1" indent="-342900"/>
            <a:r>
              <a:rPr lang="en-US" sz="3200" dirty="0" smtClean="0"/>
              <a:t>Current </a:t>
            </a:r>
            <a:r>
              <a:rPr lang="en-US" sz="3200" dirty="0" smtClean="0"/>
              <a:t>databases </a:t>
            </a:r>
            <a:r>
              <a:rPr lang="en-US" sz="3200" dirty="0" smtClean="0"/>
              <a:t>(CMU PIE, FRGC/FRVT, FERET)</a:t>
            </a:r>
          </a:p>
          <a:p>
            <a:pPr lvl="1"/>
            <a:r>
              <a:rPr lang="en-US" dirty="0" smtClean="0"/>
              <a:t>Short range</a:t>
            </a:r>
          </a:p>
          <a:p>
            <a:pPr lvl="1"/>
            <a:r>
              <a:rPr lang="en-US" dirty="0" smtClean="0"/>
              <a:t>Indoors</a:t>
            </a:r>
          </a:p>
          <a:p>
            <a:pPr lvl="1"/>
            <a:r>
              <a:rPr lang="en-US" dirty="0" smtClean="0"/>
              <a:t>Artificial Light</a:t>
            </a:r>
          </a:p>
          <a:p>
            <a:r>
              <a:rPr lang="en-US" dirty="0" smtClean="0"/>
              <a:t>Only one known attempt  at creating long range outdoor  database</a:t>
            </a:r>
          </a:p>
          <a:p>
            <a:r>
              <a:rPr lang="en-US" dirty="0" smtClean="0"/>
              <a:t>CMU </a:t>
            </a:r>
            <a:r>
              <a:rPr lang="en-US" dirty="0" smtClean="0"/>
              <a:t>PIE small but very controlled dataset</a:t>
            </a:r>
          </a:p>
          <a:p>
            <a:r>
              <a:rPr lang="en-US" dirty="0" smtClean="0"/>
              <a:t>FERET , FRGC/FRVT large but sacrifice </a:t>
            </a:r>
            <a:r>
              <a:rPr lang="en-US" dirty="0" smtClean="0"/>
              <a:t>control</a:t>
            </a:r>
          </a:p>
          <a:p>
            <a:r>
              <a:rPr lang="en-US" dirty="0" smtClean="0"/>
              <a:t>We need more databases to further face recognition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Synthetic?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Long term cost is cheaper(still costly so this is not a deciding factor</a:t>
            </a:r>
            <a:r>
              <a:rPr lang="en-US" sz="3200" dirty="0" smtClean="0"/>
              <a:t>)</a:t>
            </a:r>
            <a:endParaRPr lang="en-US" sz="32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More </a:t>
            </a:r>
            <a:r>
              <a:rPr lang="en-US" sz="3200" dirty="0" smtClean="0"/>
              <a:t>experimental </a:t>
            </a:r>
            <a:r>
              <a:rPr lang="en-US" sz="3200" dirty="0" smtClean="0"/>
              <a:t>control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Explore </a:t>
            </a:r>
            <a:r>
              <a:rPr lang="en-US" sz="3200" dirty="0" smtClean="0"/>
              <a:t>more conditions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Can also be used to validate changes in systems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200" dirty="0" smtClean="0"/>
          </a:p>
          <a:p>
            <a:pPr marL="342900" lvl="1" indent="-34290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4D</a:t>
            </a:r>
            <a:r>
              <a:rPr lang="en-US" dirty="0" smtClean="0"/>
              <a:t> </a:t>
            </a:r>
            <a:r>
              <a:rPr lang="en-US" dirty="0" err="1" smtClean="0"/>
              <a:t>Photohead</a:t>
            </a:r>
            <a:r>
              <a:rPr lang="en-US" dirty="0" smtClean="0"/>
              <a:t>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Custom Display Software </a:t>
            </a:r>
          </a:p>
          <a:p>
            <a:pPr lvl="1"/>
            <a:r>
              <a:rPr lang="en-US" dirty="0" smtClean="0"/>
              <a:t>Allows for simple scripted animation</a:t>
            </a:r>
          </a:p>
          <a:p>
            <a:r>
              <a:rPr lang="en-US" dirty="0" smtClean="0"/>
              <a:t>3D Models</a:t>
            </a:r>
          </a:p>
          <a:p>
            <a:pPr lvl="1"/>
            <a:r>
              <a:rPr lang="en-US" dirty="0" smtClean="0"/>
              <a:t>Generate models from CMU PIE</a:t>
            </a:r>
            <a:endParaRPr lang="en-US" dirty="0" smtClean="0"/>
          </a:p>
          <a:p>
            <a:pPr lvl="1"/>
            <a:r>
              <a:rPr lang="en-US" dirty="0" smtClean="0"/>
              <a:t>Created with </a:t>
            </a:r>
            <a:r>
              <a:rPr lang="en-US" dirty="0" err="1" smtClean="0"/>
              <a:t>Animetrics</a:t>
            </a:r>
            <a:r>
              <a:rPr lang="en-US" dirty="0" smtClean="0"/>
              <a:t> </a:t>
            </a:r>
            <a:r>
              <a:rPr lang="en-US" dirty="0" err="1" smtClean="0"/>
              <a:t>Forensica</a:t>
            </a:r>
            <a:r>
              <a:rPr lang="en-US" dirty="0" smtClean="0"/>
              <a:t> software</a:t>
            </a:r>
          </a:p>
          <a:p>
            <a:r>
              <a:rPr lang="en-US" dirty="0" smtClean="0"/>
              <a:t>Custom Display Hardware</a:t>
            </a:r>
          </a:p>
          <a:p>
            <a:pPr lvl="1"/>
            <a:r>
              <a:rPr lang="en-US" dirty="0" smtClean="0"/>
              <a:t>High power projector (3000 lumens)</a:t>
            </a:r>
          </a:p>
          <a:p>
            <a:pPr lvl="1"/>
            <a:r>
              <a:rPr lang="en-US" dirty="0" smtClean="0"/>
              <a:t>Cover blocks out light to improve visibility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4D </a:t>
            </a:r>
            <a:r>
              <a:rPr lang="en-US" dirty="0" err="1" smtClean="0"/>
              <a:t>Photohead</a:t>
            </a:r>
            <a:r>
              <a:rPr lang="en-US" dirty="0" smtClean="0"/>
              <a:t> Software</a:t>
            </a:r>
            <a:endParaRPr lang="en-US" dirty="0"/>
          </a:p>
        </p:txBody>
      </p:sp>
      <p:pic>
        <p:nvPicPr>
          <p:cNvPr id="4" name="Content Placeholder 3" descr="40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971439"/>
            <a:ext cx="3200400" cy="1678789"/>
          </a:xfrm>
        </p:spPr>
      </p:pic>
      <p:pic>
        <p:nvPicPr>
          <p:cNvPr id="5" name="Picture 4" descr="4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886200"/>
            <a:ext cx="3200400" cy="1678789"/>
          </a:xfrm>
          <a:prstGeom prst="rect">
            <a:avLst/>
          </a:prstGeom>
        </p:spPr>
      </p:pic>
      <p:pic>
        <p:nvPicPr>
          <p:cNvPr id="7" name="Picture 6" descr=" ~-photoheadC-photohead-c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1905000"/>
            <a:ext cx="5453108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067800" cy="914400"/>
          </a:xfrm>
        </p:spPr>
        <p:txBody>
          <a:bodyPr/>
          <a:lstStyle/>
          <a:p>
            <a:r>
              <a:rPr lang="en-US" dirty="0" smtClean="0"/>
              <a:t>Model Validation </a:t>
            </a:r>
            <a:endParaRPr lang="en-US" dirty="0"/>
          </a:p>
        </p:txBody>
      </p:sp>
      <p:pic>
        <p:nvPicPr>
          <p:cNvPr id="538627" name="Picture 3"/>
          <p:cNvPicPr>
            <a:picLocks noChangeAspect="1" noChangeArrowheads="1"/>
          </p:cNvPicPr>
          <p:nvPr/>
        </p:nvPicPr>
        <p:blipFill>
          <a:blip r:embed="rId2"/>
          <a:srcRect r="8829"/>
          <a:stretch>
            <a:fillRect/>
          </a:stretch>
        </p:blipFill>
        <p:spPr bwMode="auto">
          <a:xfrm>
            <a:off x="1066800" y="4191000"/>
            <a:ext cx="73914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8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219200"/>
            <a:ext cx="1247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86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1219200"/>
            <a:ext cx="1247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86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219200"/>
            <a:ext cx="1247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86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1219200"/>
            <a:ext cx="1247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8632" name="Picture 8"/>
          <p:cNvPicPr>
            <a:picLocks noChangeAspect="1" noChangeArrowheads="1"/>
          </p:cNvPicPr>
          <p:nvPr/>
        </p:nvPicPr>
        <p:blipFill>
          <a:blip r:embed="rId7">
            <a:lum bright="12000"/>
          </a:blip>
          <a:srcRect/>
          <a:stretch>
            <a:fillRect/>
          </a:stretch>
        </p:blipFill>
        <p:spPr bwMode="auto">
          <a:xfrm>
            <a:off x="6705600" y="1219200"/>
            <a:ext cx="1247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8633" name="Rectangle 9"/>
          <p:cNvSpPr>
            <a:spLocks noChangeArrowheads="1"/>
          </p:cNvSpPr>
          <p:nvPr/>
        </p:nvSpPr>
        <p:spPr bwMode="auto">
          <a:xfrm>
            <a:off x="990600" y="3200400"/>
            <a:ext cx="327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57200" eaLnBrk="1" hangingPunct="1">
              <a:buClr>
                <a:srgbClr val="AA934D"/>
              </a:buClr>
              <a:buSzPct val="100000"/>
              <a:buFont typeface="Times New Roman" pitchFamily="18" charset="0"/>
              <a:buNone/>
            </a:pPr>
            <a:r>
              <a:rPr lang="en-US" sz="4400" dirty="0" smtClean="0">
                <a:solidFill>
                  <a:srgbClr val="000000"/>
                </a:solidFill>
                <a:latin typeface="Arial" pitchFamily="34" charset="0"/>
              </a:rPr>
              <a:t>100%</a:t>
            </a:r>
            <a:endParaRPr lang="en-US" sz="4400" b="0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133600" y="898525"/>
            <a:ext cx="2743200" cy="396875"/>
            <a:chOff x="1344" y="566"/>
            <a:chExt cx="1728" cy="250"/>
          </a:xfrm>
        </p:grpSpPr>
        <p:sp>
          <p:nvSpPr>
            <p:cNvPr id="538634" name="Text Box 10"/>
            <p:cNvSpPr txBox="1">
              <a:spLocks noChangeArrowheads="1"/>
            </p:cNvSpPr>
            <p:nvPr/>
          </p:nvSpPr>
          <p:spPr bwMode="auto">
            <a:xfrm>
              <a:off x="1344" y="566"/>
              <a:ext cx="8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tx1"/>
                  </a:solidFill>
                </a:rPr>
                <a:t>Animetrics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38635" name="Text Box 11"/>
            <p:cNvSpPr txBox="1">
              <a:spLocks noChangeArrowheads="1"/>
            </p:cNvSpPr>
            <p:nvPr/>
          </p:nvSpPr>
          <p:spPr bwMode="auto">
            <a:xfrm>
              <a:off x="2352" y="56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tx1"/>
                  </a:solidFill>
                </a:rPr>
                <a:t>FaceGen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4953000" y="3200400"/>
            <a:ext cx="327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57200" eaLnBrk="1" hangingPunct="1">
              <a:buClr>
                <a:srgbClr val="AA934D"/>
              </a:buClr>
              <a:buSzPct val="100000"/>
              <a:buFont typeface="Times New Roman" pitchFamily="18" charset="0"/>
              <a:buNone/>
            </a:pPr>
            <a:r>
              <a:rPr lang="en-US" sz="4400" dirty="0" smtClean="0">
                <a:solidFill>
                  <a:srgbClr val="000000"/>
                </a:solidFill>
                <a:latin typeface="Arial" pitchFamily="34" charset="0"/>
              </a:rPr>
              <a:t>47.76%</a:t>
            </a:r>
            <a:endParaRPr lang="en-US" sz="4400" b="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8633" grpId="0" autoUpdateAnimBg="0"/>
      <p:bldP spid="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Capture/Display </a:t>
            </a:r>
            <a:br>
              <a:rPr lang="en-US" dirty="0" smtClean="0"/>
            </a:br>
            <a:r>
              <a:rPr lang="en-US" dirty="0" smtClean="0"/>
              <a:t>Hardware</a:t>
            </a:r>
            <a:endParaRPr lang="en-US" dirty="0"/>
          </a:p>
        </p:txBody>
      </p:sp>
      <p:pic>
        <p:nvPicPr>
          <p:cNvPr id="3" name="Picture 2" descr="OutdoorDispl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295400"/>
            <a:ext cx="3454400" cy="2590800"/>
          </a:xfrm>
          <a:prstGeom prst="rect">
            <a:avLst/>
          </a:prstGeom>
        </p:spPr>
      </p:pic>
      <p:pic>
        <p:nvPicPr>
          <p:cNvPr id="4" name="Picture 3" descr="4013Cap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225" y="3962400"/>
            <a:ext cx="4114051" cy="2738212"/>
          </a:xfrm>
          <a:prstGeom prst="rect">
            <a:avLst/>
          </a:prstGeom>
        </p:spPr>
      </p:pic>
      <p:pic>
        <p:nvPicPr>
          <p:cNvPr id="5" name="Picture 4" descr="OutdoorDisplayCame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914400"/>
            <a:ext cx="3556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Initial Results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81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DataSet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Distance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Comm.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FRGC Screen Shots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FaceGenScreenShots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AnimetricsScreenShots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PIE-3D-20100210B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PIE-3D-20100224A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PIE-3D-20100224B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PIE-3D-20100224C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PIE-3D-20100224D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Securics-1-02242010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Securics-2-02242010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Securics-3-02242010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Summary/Conclusions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Created </a:t>
            </a:r>
            <a:r>
              <a:rPr lang="en-US" dirty="0" smtClean="0"/>
              <a:t>an end to end framework which is validated to work with frontal </a:t>
            </a:r>
            <a:r>
              <a:rPr lang="en-US" dirty="0" smtClean="0"/>
              <a:t>poses</a:t>
            </a:r>
          </a:p>
          <a:p>
            <a:r>
              <a:rPr lang="en-US" dirty="0" smtClean="0"/>
              <a:t>Scientifically validated that the models facing forward are equivalent to human beings for ROI of face recognition</a:t>
            </a:r>
            <a:endParaRPr lang="en-US" dirty="0" smtClean="0"/>
          </a:p>
          <a:p>
            <a:r>
              <a:rPr lang="en-US" dirty="0" smtClean="0"/>
              <a:t>Shown how synthetic data takes out or controls many existing variables in facial recognition. </a:t>
            </a:r>
          </a:p>
          <a:p>
            <a:r>
              <a:rPr lang="en-US" dirty="0" smtClean="0"/>
              <a:t>Recent </a:t>
            </a:r>
            <a:r>
              <a:rPr lang="en-US" dirty="0" smtClean="0"/>
              <a:t>publication in the upcoming AMFG workshop </a:t>
            </a:r>
            <a:r>
              <a:rPr lang="en-US" dirty="0" smtClean="0"/>
              <a:t>shows the biometric research community has interest in developing this technique further.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274</Words>
  <Application>Microsoft Office PowerPoint</Application>
  <PresentationFormat>On-screen Show (4:3)</PresentationFormat>
  <Paragraphs>102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Synthetic Data for Face Recognition</vt:lpstr>
      <vt:lpstr>Face Databases</vt:lpstr>
      <vt:lpstr>Why Synthetic?</vt:lpstr>
      <vt:lpstr>4D Photohead Framework</vt:lpstr>
      <vt:lpstr>4D Photohead Software</vt:lpstr>
      <vt:lpstr>Model Validation </vt:lpstr>
      <vt:lpstr>Capture/Display  Hardware</vt:lpstr>
      <vt:lpstr>Initial Results</vt:lpstr>
      <vt:lpstr>Summary/Conclusions</vt:lpstr>
    </vt:vector>
  </TitlesOfParts>
  <Company>Vast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Vijay</dc:creator>
  <cp:lastModifiedBy>Vijay</cp:lastModifiedBy>
  <cp:revision>8</cp:revision>
  <dcterms:created xsi:type="dcterms:W3CDTF">2010-05-02T01:26:49Z</dcterms:created>
  <dcterms:modified xsi:type="dcterms:W3CDTF">2010-05-02T03:11:06Z</dcterms:modified>
</cp:coreProperties>
</file>