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4660"/>
  </p:normalViewPr>
  <p:slideViewPr>
    <p:cSldViewPr>
      <p:cViewPr varScale="1">
        <p:scale>
          <a:sx n="97" d="100"/>
          <a:sy n="97" d="100"/>
        </p:scale>
        <p:origin x="-109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cs525\speechRecog.wm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STUDY ON SPEECH RECOGNITION USING DYNAMIC TIME WARPING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 525 : Project Presentation </a:t>
            </a:r>
          </a:p>
          <a:p>
            <a:r>
              <a:rPr lang="en-US" dirty="0" smtClean="0"/>
              <a:t>PALDEN LAMA and MOUNIKA NAMBURU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time warping : Find optimal assignment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75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05000"/>
            <a:ext cx="47244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681288"/>
            <a:ext cx="3962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/>
          <a:lstStyle/>
          <a:p>
            <a:r>
              <a:rPr lang="en-US" dirty="0" smtClean="0"/>
              <a:t>Dynamic time warping : Find optimal assignment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1"/>
            <a:ext cx="7239000" cy="526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/>
          <a:lstStyle/>
          <a:p>
            <a:r>
              <a:rPr lang="en-US" dirty="0" smtClean="0"/>
              <a:t>DTW : Recognizing connected words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95400"/>
            <a:ext cx="7010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MATLAB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PRE-PROCESSING</a:t>
            </a:r>
          </a:p>
          <a:p>
            <a:r>
              <a:rPr lang="en-US" dirty="0" err="1" smtClean="0"/>
              <a:t>recordMelMatrix</a:t>
            </a:r>
            <a:r>
              <a:rPr lang="en-US" dirty="0" smtClean="0"/>
              <a:t>(3)</a:t>
            </a:r>
          </a:p>
          <a:p>
            <a:pPr lvl="1"/>
            <a:r>
              <a:rPr lang="en-US" dirty="0" smtClean="0"/>
              <a:t>S = </a:t>
            </a:r>
            <a:r>
              <a:rPr lang="en-US" dirty="0" err="1" smtClean="0"/>
              <a:t>wavread</a:t>
            </a:r>
            <a:r>
              <a:rPr lang="en-US" dirty="0" smtClean="0"/>
              <a:t>(“speech.wav”)</a:t>
            </a:r>
          </a:p>
          <a:p>
            <a:pPr lvl="1"/>
            <a:r>
              <a:rPr lang="en-US" dirty="0" smtClean="0"/>
              <a:t>C = </a:t>
            </a:r>
            <a:r>
              <a:rPr lang="en-US" dirty="0" err="1" smtClean="0"/>
              <a:t>Melfiltermatrix</a:t>
            </a:r>
            <a:r>
              <a:rPr lang="en-US" dirty="0" smtClean="0"/>
              <a:t>(S, N, K)</a:t>
            </a:r>
          </a:p>
          <a:p>
            <a:pPr lvl="1"/>
            <a:r>
              <a:rPr lang="en-US" dirty="0" err="1" smtClean="0"/>
              <a:t>computeMelSpectrum</a:t>
            </a:r>
            <a:r>
              <a:rPr lang="en-US" dirty="0" smtClean="0"/>
              <a:t>( C,S);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DISPLAY FEATURES</a:t>
            </a:r>
          </a:p>
          <a:p>
            <a:r>
              <a:rPr lang="en-US" dirty="0" err="1" smtClean="0"/>
              <a:t>Featuredisp.m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WORD RECOGNITION</a:t>
            </a:r>
          </a:p>
          <a:p>
            <a:r>
              <a:rPr lang="en-US" dirty="0" err="1" smtClean="0"/>
              <a:t>dp_asym</a:t>
            </a:r>
            <a:r>
              <a:rPr lang="en-US" dirty="0" smtClean="0"/>
              <a:t>(vector1, vector2)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153400" cy="838200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27" name="Picture 3" descr="C:\Users\jumta\Desktop\cs525\helloSpectru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37930"/>
            <a:ext cx="4648200" cy="6120070"/>
          </a:xfrm>
          <a:prstGeom prst="rect">
            <a:avLst/>
          </a:prstGeom>
          <a:noFill/>
        </p:spPr>
      </p:pic>
      <p:pic>
        <p:nvPicPr>
          <p:cNvPr id="1030" name="Picture 6" descr="C:\Users\jumta\Desktop\cs525\hello1Spectru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35178"/>
            <a:ext cx="4572000" cy="612282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905000" y="457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hello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48400" y="457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hello1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 descr="C:\Users\jumta\Desktop\cs525\librarySpectru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0049"/>
            <a:ext cx="4572000" cy="64579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77000" y="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library</a:t>
            </a:r>
            <a:endParaRPr lang="en-US" dirty="0"/>
          </a:p>
        </p:txBody>
      </p:sp>
      <p:pic>
        <p:nvPicPr>
          <p:cNvPr id="8" name="Picture 3" descr="C:\Users\jumta\Desktop\cs525\helloSpectru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"/>
            <a:ext cx="4648200" cy="6477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905000" y="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hello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jumta\Desktop\cs525\comput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400050"/>
            <a:ext cx="4648200" cy="64579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48400" y="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computer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hello</a:t>
            </a:r>
            <a:endParaRPr lang="en-US" dirty="0"/>
          </a:p>
        </p:txBody>
      </p:sp>
      <p:pic>
        <p:nvPicPr>
          <p:cNvPr id="7" name="Picture 3" descr="C:\Users\jumta\Desktop\cs525\helloSpectru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"/>
            <a:ext cx="4648200" cy="647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jumta\Desktop\cs525\speechrecog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33800" y="19812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3.0304e+003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27432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3.5820e+003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36576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3.4499e+003</a:t>
            </a:r>
            <a:endParaRPr lang="en-US" sz="2000" dirty="0"/>
          </a:p>
        </p:txBody>
      </p:sp>
      <p:cxnSp>
        <p:nvCxnSpPr>
          <p:cNvPr id="9" name="Straight Arrow Connector 8"/>
          <p:cNvCxnSpPr>
            <a:endCxn id="5" idx="1"/>
          </p:cNvCxnSpPr>
          <p:nvPr/>
        </p:nvCxnSpPr>
        <p:spPr>
          <a:xfrm flipV="1">
            <a:off x="2895600" y="2181255"/>
            <a:ext cx="838200" cy="1047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895600" y="2971800"/>
            <a:ext cx="838200" cy="120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895600" y="3886200"/>
            <a:ext cx="838200" cy="120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 descr="C:\Users\jumta\Desktop\cs525\welcomehom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"/>
            <a:ext cx="4724400" cy="6457950"/>
          </a:xfrm>
          <a:prstGeom prst="rect">
            <a:avLst/>
          </a:prstGeom>
          <a:noFill/>
        </p:spPr>
      </p:pic>
      <p:pic>
        <p:nvPicPr>
          <p:cNvPr id="3077" name="Picture 5" descr="C:\Users\jumta\Desktop\cs525\welcomehome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00050"/>
            <a:ext cx="4648200" cy="6457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95400" y="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home (male)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38800" y="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home (female)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jumta\Desktop\cs525\welcomehom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"/>
            <a:ext cx="4572000" cy="6457950"/>
          </a:xfrm>
          <a:prstGeom prst="rect">
            <a:avLst/>
          </a:prstGeom>
          <a:noFill/>
        </p:spPr>
      </p:pic>
      <p:pic>
        <p:nvPicPr>
          <p:cNvPr id="4099" name="Picture 3" descr="C:\Users\jumta\Desktop\cs525\welcomebac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00050"/>
            <a:ext cx="4724400" cy="64579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3000" y="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home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back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Learn how it works !</a:t>
            </a:r>
          </a:p>
          <a:p>
            <a:r>
              <a:rPr lang="en-US" dirty="0" smtClean="0"/>
              <a:t>Focus: </a:t>
            </a:r>
          </a:p>
          <a:p>
            <a:pPr lvl="1"/>
            <a:r>
              <a:rPr lang="en-US" dirty="0" smtClean="0"/>
              <a:t>Pre-Processing</a:t>
            </a:r>
          </a:p>
          <a:p>
            <a:pPr lvl="1"/>
            <a:r>
              <a:rPr lang="en-US" dirty="0" smtClean="0"/>
              <a:t>Dynamic Time Warping/Dynamic Programming</a:t>
            </a:r>
          </a:p>
          <a:p>
            <a:r>
              <a:rPr lang="en-US" dirty="0" smtClean="0"/>
              <a:t>Verify using MATLAB</a:t>
            </a:r>
          </a:p>
          <a:p>
            <a:r>
              <a:rPr lang="en-US" dirty="0" smtClean="0"/>
              <a:t>Build a simple Voice to Text Converter application.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jumta\Desktop\cs525\welcomehom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"/>
            <a:ext cx="5105400" cy="6457950"/>
          </a:xfrm>
          <a:prstGeom prst="rect">
            <a:avLst/>
          </a:prstGeom>
          <a:noFill/>
        </p:spPr>
      </p:pic>
      <p:pic>
        <p:nvPicPr>
          <p:cNvPr id="6148" name="Picture 4" descr="C:\Users\jumta\Desktop\cs525\computerscienc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00050"/>
            <a:ext cx="5029200" cy="64579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3000" y="0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home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Computer Science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jumta\Desktop\cs525\welcomeba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"/>
            <a:ext cx="4648199" cy="6457950"/>
          </a:xfrm>
          <a:prstGeom prst="rect">
            <a:avLst/>
          </a:prstGeom>
          <a:noFill/>
        </p:spPr>
      </p:pic>
      <p:pic>
        <p:nvPicPr>
          <p:cNvPr id="7171" name="Picture 3" descr="C:\Users\jumta\Desktop\cs525\computerscienc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00050"/>
            <a:ext cx="4724400" cy="64579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3000" y="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back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Computer Science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jumta\Desktop\cs525\speechrecog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33800" y="21336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2.6418e+003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29718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2.9468e+003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38100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3.8109e+003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47244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4.6701e+003</a:t>
            </a:r>
            <a:endParaRPr lang="en-US" sz="2000" dirty="0"/>
          </a:p>
        </p:txBody>
      </p:sp>
      <p:cxnSp>
        <p:nvCxnSpPr>
          <p:cNvPr id="10" name="Straight Arrow Connector 9"/>
          <p:cNvCxnSpPr>
            <a:endCxn id="5" idx="1"/>
          </p:cNvCxnSpPr>
          <p:nvPr/>
        </p:nvCxnSpPr>
        <p:spPr>
          <a:xfrm flipV="1">
            <a:off x="2895600" y="2333655"/>
            <a:ext cx="838200" cy="1047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6" idx="1"/>
          </p:cNvCxnSpPr>
          <p:nvPr/>
        </p:nvCxnSpPr>
        <p:spPr>
          <a:xfrm flipV="1">
            <a:off x="2895600" y="3171855"/>
            <a:ext cx="838200" cy="1332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7" idx="1"/>
          </p:cNvCxnSpPr>
          <p:nvPr/>
        </p:nvCxnSpPr>
        <p:spPr>
          <a:xfrm flipV="1">
            <a:off x="2895600" y="4010055"/>
            <a:ext cx="838200" cy="1332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895600" y="4876800"/>
            <a:ext cx="914400" cy="1047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THANKS !</a:t>
            </a:r>
          </a:p>
          <a:p>
            <a:r>
              <a:rPr lang="en-US" dirty="0" smtClean="0"/>
              <a:t>ANY QUESTIONS?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458200" cy="4873752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Record                                                Extract</a:t>
            </a:r>
          </a:p>
          <a:p>
            <a:pPr>
              <a:buNone/>
            </a:pPr>
            <a:r>
              <a:rPr lang="en-US" dirty="0" smtClean="0"/>
              <a:t>a voice                                                Feature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Vectors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295400" y="2286000"/>
            <a:ext cx="14478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Digitized Speech Signal</a:t>
            </a:r>
          </a:p>
          <a:p>
            <a:pPr algn="ctr"/>
            <a:r>
              <a:rPr lang="en-US" dirty="0" smtClean="0"/>
              <a:t>(.wave file)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429000" y="2286000"/>
            <a:ext cx="18288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Acoustic Preprocessing</a:t>
            </a:r>
          </a:p>
          <a:p>
            <a:pPr algn="ctr"/>
            <a:r>
              <a:rPr lang="en-US" dirty="0" smtClean="0"/>
              <a:t>(DFT  + MFCC)</a:t>
            </a:r>
          </a:p>
          <a:p>
            <a:pPr algn="ctr"/>
            <a:endParaRPr lang="en-US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6553200" y="2286000"/>
            <a:ext cx="18288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Speech </a:t>
            </a:r>
          </a:p>
          <a:p>
            <a:pPr algn="ctr"/>
            <a:r>
              <a:rPr lang="en-US" dirty="0" smtClean="0"/>
              <a:t>Recognizer</a:t>
            </a:r>
          </a:p>
          <a:p>
            <a:pPr algn="ctr"/>
            <a:r>
              <a:rPr lang="en-US" dirty="0" smtClean="0"/>
              <a:t>(Dynamic Time Warping)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743200" y="29718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257800" y="2971800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1000" y="2971800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speechRecog.wmv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685800" y="0"/>
            <a:ext cx="98298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Speech 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153400" cy="533095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Voiced Excitation </a:t>
            </a:r>
            <a:r>
              <a:rPr lang="en-US" dirty="0" smtClean="0">
                <a:sym typeface="Wingdings" pitchFamily="2" charset="2"/>
              </a:rPr>
              <a:t> fundamental frequency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(Speaker dependent)</a:t>
            </a:r>
          </a:p>
          <a:p>
            <a:r>
              <a:rPr lang="en-US" dirty="0" smtClean="0">
                <a:sym typeface="Wingdings" pitchFamily="2" charset="2"/>
              </a:rPr>
              <a:t>Loudness  signal amplitude</a:t>
            </a:r>
          </a:p>
          <a:p>
            <a:r>
              <a:rPr lang="en-US" dirty="0" smtClean="0">
                <a:sym typeface="Wingdings" pitchFamily="2" charset="2"/>
              </a:rPr>
              <a:t>Vocal tract shape  spectral shaping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(most important to recognize words)</a:t>
            </a:r>
          </a:p>
          <a:p>
            <a:endParaRPr lang="en-US" dirty="0" smtClean="0">
              <a:sym typeface="Wingdings" pitchFamily="2" charset="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383268"/>
            <a:ext cx="5410200" cy="1436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00800" y="1535668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time signal of vowel /a:/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fs</a:t>
            </a:r>
            <a:r>
              <a:rPr lang="en-US" dirty="0" smtClean="0"/>
              <a:t>=11 kHz, length=100ms)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2819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ACOUSTIC PRE-PROCESSING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772400" cy="5711952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DFT (Discrete Fourier Transform) </a:t>
            </a:r>
            <a:r>
              <a:rPr lang="en-US" dirty="0" smtClean="0">
                <a:sym typeface="Wingdings" pitchFamily="2" charset="2"/>
              </a:rPr>
              <a:t> Spectral </a:t>
            </a:r>
            <a:r>
              <a:rPr lang="en-US" dirty="0" err="1" smtClean="0">
                <a:sym typeface="Wingdings" pitchFamily="2" charset="2"/>
              </a:rPr>
              <a:t>Coeff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r>
              <a:rPr lang="en-US" dirty="0" smtClean="0"/>
              <a:t>Inverse DFT on log power spectrum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Cepstral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Coeff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dirty="0" smtClean="0"/>
          </a:p>
          <a:p>
            <a:r>
              <a:rPr lang="en-US" dirty="0" smtClean="0"/>
              <a:t>Makes it easier to extract spectral shaping of the speech signal.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5638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667000" y="2667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00800" y="990600"/>
            <a:ext cx="175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 power spectrum of vowel /a:/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fs</a:t>
            </a:r>
            <a:r>
              <a:rPr lang="en-US" dirty="0" smtClean="0"/>
              <a:t>=11 kHz, N=512)</a:t>
            </a:r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743200"/>
            <a:ext cx="54864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324600" y="28956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spectrum of the vowel /a:/ after </a:t>
            </a:r>
            <a:r>
              <a:rPr lang="en-US" dirty="0" err="1" smtClean="0"/>
              <a:t>cepstral</a:t>
            </a:r>
            <a:r>
              <a:rPr lang="en-US" dirty="0" smtClean="0"/>
              <a:t> smoothing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MFCC (Mel frequency </a:t>
            </a:r>
            <a:r>
              <a:rPr lang="en-US" dirty="0" err="1" smtClean="0"/>
              <a:t>cepstral</a:t>
            </a:r>
            <a:r>
              <a:rPr lang="en-US" dirty="0" smtClean="0"/>
              <a:t> coefficients)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60198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Mel frequency scale reflects frequency resolution of human ear.</a:t>
            </a:r>
          </a:p>
          <a:p>
            <a:r>
              <a:rPr lang="en-US" dirty="0" err="1" smtClean="0"/>
              <a:t>Coeff</a:t>
            </a:r>
            <a:r>
              <a:rPr lang="en-US" dirty="0" smtClean="0"/>
              <a:t>. Of power spectrum </a:t>
            </a:r>
            <a:r>
              <a:rPr lang="en-US" dirty="0" smtClean="0">
                <a:sym typeface="Wingdings" pitchFamily="2" charset="2"/>
              </a:rPr>
              <a:t> Mel Spectral </a:t>
            </a:r>
            <a:r>
              <a:rPr lang="en-US" dirty="0" err="1" smtClean="0">
                <a:sym typeface="Wingdings" pitchFamily="2" charset="2"/>
              </a:rPr>
              <a:t>Coeff</a:t>
            </a:r>
            <a:r>
              <a:rPr lang="en-US" dirty="0" smtClean="0">
                <a:sym typeface="Wingdings" pitchFamily="2" charset="2"/>
              </a:rPr>
              <a:t>. (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FEATURE VECTOR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85801"/>
            <a:ext cx="5119687" cy="304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447800"/>
            <a:ext cx="29908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5486400"/>
            <a:ext cx="45243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r>
              <a:rPr lang="en-US" dirty="0" smtClean="0"/>
              <a:t>RECOGNIZER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/>
          <a:lstStyle/>
          <a:p>
            <a:r>
              <a:rPr lang="en-US" dirty="0" smtClean="0"/>
              <a:t>One word spoken contains dozens of feature vectors. (preprocessing every 10 ms of signal)</a:t>
            </a:r>
          </a:p>
          <a:p>
            <a:r>
              <a:rPr lang="en-US" dirty="0" smtClean="0"/>
              <a:t>Compute a ”distance” between this unknown sequence of vectors (unknown word) and known sequence of vectors (prototypes of words to recognize)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PROBLEM </a:t>
            </a:r>
            <a:r>
              <a:rPr lang="en-US" dirty="0" smtClean="0"/>
              <a:t>!! Unequal length of vector sequence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Dynamic time warping : Find optimal assignment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533400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371600"/>
            <a:ext cx="6019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150</TotalTime>
  <Words>344</Words>
  <Application>Microsoft Office PowerPoint</Application>
  <PresentationFormat>On-screen Show (4:3)</PresentationFormat>
  <Paragraphs>109</Paragraphs>
  <Slides>23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Oriel</vt:lpstr>
      <vt:lpstr>A STUDY ON SPEECH RECOGNITION USING DYNAMIC TIME WARPING </vt:lpstr>
      <vt:lpstr>Goals </vt:lpstr>
      <vt:lpstr>How does it work?</vt:lpstr>
      <vt:lpstr>Slide 4</vt:lpstr>
      <vt:lpstr>Speech signal</vt:lpstr>
      <vt:lpstr>ACOUSTIC PRE-PROCESSING</vt:lpstr>
      <vt:lpstr>MFCC (Mel frequency cepstral coefficients)</vt:lpstr>
      <vt:lpstr>RECOGNIZER</vt:lpstr>
      <vt:lpstr>Dynamic time warping : Find optimal assignment path</vt:lpstr>
      <vt:lpstr>Dynamic time warping : Find optimal assignment path</vt:lpstr>
      <vt:lpstr>Dynamic time warping : Find optimal assignment path</vt:lpstr>
      <vt:lpstr>DTW : Recognizing connected words</vt:lpstr>
      <vt:lpstr>MATLAB FUNCTIONS</vt:lpstr>
      <vt:lpstr>Results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STUDY ON SPEECH RECOGNITION USING DYNAMIC TIME WARPING </dc:title>
  <dc:creator/>
  <cp:lastModifiedBy>Palden</cp:lastModifiedBy>
  <cp:revision>66</cp:revision>
  <dcterms:created xsi:type="dcterms:W3CDTF">2006-08-16T00:00:00Z</dcterms:created>
  <dcterms:modified xsi:type="dcterms:W3CDTF">2010-04-27T19:16:34Z</dcterms:modified>
</cp:coreProperties>
</file>