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embeddings/Microsoft_Equation2.bin" ContentType="application/vnd.openxmlformats-officedocument.oleObject"/>
  <Default Extension="pict" ContentType="image/pict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s/slide3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Default Extension="vml" ContentType="application/vnd.openxmlformats-officedocument.vmlDrawing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embeddings/Microsoft_Equation1.bin" ContentType="application/vnd.openxmlformats-officedocument.oleObject"/>
  <Override PartName="/ppt/slideLayouts/slideLayout11.xml" ContentType="application/vnd.openxmlformats-officedocument.presentationml.slideLayout+xml"/>
  <Override PartName="/ppt/slides/slide4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4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17" d="100"/>
          <a:sy n="117" d="100"/>
        </p:scale>
        <p:origin x="-6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ict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ict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7D83B-EBA7-D349-932E-9C24577A8EBD}" type="datetimeFigureOut">
              <a:rPr lang="en-US" smtClean="0"/>
              <a:pPr/>
              <a:t>5/4/10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5B124F6-BB0C-7A4A-B175-9B021BBA102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7D83B-EBA7-D349-932E-9C24577A8EBD}" type="datetimeFigureOut">
              <a:rPr lang="en-US" smtClean="0"/>
              <a:pPr/>
              <a:t>5/4/10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124F6-BB0C-7A4A-B175-9B021BBA10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A5B124F6-BB0C-7A4A-B175-9B021BBA102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7D83B-EBA7-D349-932E-9C24577A8EBD}" type="datetimeFigureOut">
              <a:rPr lang="en-US" smtClean="0"/>
              <a:pPr/>
              <a:t>5/4/10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7D83B-EBA7-D349-932E-9C24577A8EBD}" type="datetimeFigureOut">
              <a:rPr lang="en-US" smtClean="0"/>
              <a:pPr/>
              <a:t>5/4/10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A5B124F6-BB0C-7A4A-B175-9B021BBA102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7D83B-EBA7-D349-932E-9C24577A8EBD}" type="datetimeFigureOut">
              <a:rPr lang="en-US" smtClean="0"/>
              <a:pPr/>
              <a:t>5/4/10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5B124F6-BB0C-7A4A-B175-9B021BBA102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0AD7D83B-EBA7-D349-932E-9C24577A8EBD}" type="datetimeFigureOut">
              <a:rPr lang="en-US" smtClean="0"/>
              <a:pPr/>
              <a:t>5/4/10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124F6-BB0C-7A4A-B175-9B021BBA102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7D83B-EBA7-D349-932E-9C24577A8EBD}" type="datetimeFigureOut">
              <a:rPr lang="en-US" smtClean="0"/>
              <a:pPr/>
              <a:t>5/4/10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A5B124F6-BB0C-7A4A-B175-9B021BBA102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7D83B-EBA7-D349-932E-9C24577A8EBD}" type="datetimeFigureOut">
              <a:rPr lang="en-US" smtClean="0"/>
              <a:pPr/>
              <a:t>5/4/10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A5B124F6-BB0C-7A4A-B175-9B021BBA10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7D83B-EBA7-D349-932E-9C24577A8EBD}" type="datetimeFigureOut">
              <a:rPr lang="en-US" smtClean="0"/>
              <a:pPr/>
              <a:t>5/4/10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5B124F6-BB0C-7A4A-B175-9B021BBA10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5B124F6-BB0C-7A4A-B175-9B021BBA102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7D83B-EBA7-D349-932E-9C24577A8EBD}" type="datetimeFigureOut">
              <a:rPr lang="en-US" smtClean="0"/>
              <a:pPr/>
              <a:t>5/4/10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A5B124F6-BB0C-7A4A-B175-9B021BBA102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0AD7D83B-EBA7-D349-932E-9C24577A8EBD}" type="datetimeFigureOut">
              <a:rPr lang="en-US" smtClean="0"/>
              <a:pPr/>
              <a:t>5/4/10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0AD7D83B-EBA7-D349-932E-9C24577A8EBD}" type="datetimeFigureOut">
              <a:rPr lang="en-US" smtClean="0"/>
              <a:pPr/>
              <a:t>5/4/10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5B124F6-BB0C-7A4A-B175-9B021BBA102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quation1.bin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quation2.bin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viva.uccs.edu/~dbryant/cs525/audio/scale.mid" TargetMode="External"/><Relationship Id="rId4" Type="http://schemas.openxmlformats.org/officeDocument/2006/relationships/hyperlink" Target="http://viva.uccs.edu/~dbryant/cs525/audio/chords.mp3" TargetMode="External"/><Relationship Id="rId5" Type="http://schemas.openxmlformats.org/officeDocument/2006/relationships/hyperlink" Target="http://viva.uccs.edu/~dbryant/cs525/audio/chords.mid" TargetMode="External"/><Relationship Id="rId6" Type="http://schemas.openxmlformats.org/officeDocument/2006/relationships/hyperlink" Target="http://viva.uccs.edu/~dbryant/cs525/audio/jazz.mp3" TargetMode="External"/><Relationship Id="rId7" Type="http://schemas.openxmlformats.org/officeDocument/2006/relationships/hyperlink" Target="http://viva.uccs.edu/~dbryant/cs525/audio/jazz.mid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viva.uccs.edu/~dbryant/cs525/audio/scale.mp3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Devon Bryant</a:t>
            </a:r>
          </a:p>
          <a:p>
            <a:r>
              <a:rPr lang="en-US" dirty="0" smtClean="0"/>
              <a:t>CS 525 Semester Project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6239" y="381000"/>
            <a:ext cx="8185324" cy="1752600"/>
          </a:xfrm>
        </p:spPr>
        <p:txBody>
          <a:bodyPr/>
          <a:lstStyle/>
          <a:p>
            <a:r>
              <a:rPr lang="en-US" dirty="0" smtClean="0"/>
              <a:t>Audio Signal MIDI Transcription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Music Transcription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Extraction of “onset”, “duration”, and “pitch” information from digital audio signals</a:t>
            </a:r>
          </a:p>
          <a:p>
            <a:r>
              <a:rPr lang="en-US" dirty="0" smtClean="0"/>
              <a:t>Two-phased approach</a:t>
            </a:r>
          </a:p>
          <a:p>
            <a:pPr lvl="1"/>
            <a:r>
              <a:rPr lang="en-US" dirty="0" smtClean="0"/>
              <a:t>Extract Temporal Information (Onset &amp; Duration)</a:t>
            </a:r>
          </a:p>
          <a:p>
            <a:pPr lvl="1"/>
            <a:r>
              <a:rPr lang="en-US" dirty="0" smtClean="0"/>
              <a:t>Extract Frequency Information (Pitch)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Many applications</a:t>
            </a:r>
          </a:p>
          <a:p>
            <a:pPr lvl="1"/>
            <a:r>
              <a:rPr lang="en-US" dirty="0" smtClean="0"/>
              <a:t>MIDI representation for low bandwidth</a:t>
            </a:r>
          </a:p>
          <a:p>
            <a:pPr lvl="1"/>
            <a:r>
              <a:rPr lang="en-US" dirty="0" smtClean="0"/>
              <a:t>Sheet music score generation</a:t>
            </a:r>
          </a:p>
          <a:p>
            <a:pPr lvl="1"/>
            <a:r>
              <a:rPr lang="en-US" dirty="0" smtClean="0"/>
              <a:t>Comparison against DB for copyright or search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Extraction of Temporal Events</a:t>
            </a:r>
            <a:endParaRPr lang="en-US" dirty="0"/>
          </a:p>
        </p:txBody>
      </p:sp>
      <p:pic>
        <p:nvPicPr>
          <p:cNvPr id="4" name="Content Placeholder 3" descr="note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 l="-4494" r="-4494"/>
          <a:stretch>
            <a:fillRect/>
          </a:stretch>
        </p:blipFill>
        <p:spPr>
          <a:xfrm>
            <a:off x="301752" y="1646100"/>
            <a:ext cx="8503920" cy="4572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Extraction of Temporal Events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Spectral Flux – change in magnitude spectrum between consecutive frames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“Onsets” = window start, “Offsets” = window stop</a:t>
            </a:r>
            <a:endParaRPr lang="en-US" dirty="0"/>
          </a:p>
        </p:txBody>
      </p:sp>
      <p:sp>
        <p:nvSpPr>
          <p:cNvPr id="10" name="Folded Corner 9"/>
          <p:cNvSpPr/>
          <p:nvPr/>
        </p:nvSpPr>
        <p:spPr>
          <a:xfrm>
            <a:off x="788296" y="3678613"/>
            <a:ext cx="1383842" cy="1436433"/>
          </a:xfrm>
          <a:prstGeom prst="foldedCorner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Audio File</a:t>
            </a:r>
            <a:endParaRPr lang="en-US" sz="2000" dirty="0"/>
          </a:p>
        </p:txBody>
      </p:sp>
      <p:sp>
        <p:nvSpPr>
          <p:cNvPr id="11" name="Multidocument 10"/>
          <p:cNvSpPr/>
          <p:nvPr/>
        </p:nvSpPr>
        <p:spPr>
          <a:xfrm>
            <a:off x="2767746" y="3678615"/>
            <a:ext cx="1410118" cy="1436432"/>
          </a:xfrm>
          <a:prstGeom prst="flowChartMultidocumen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Frames</a:t>
            </a:r>
            <a:endParaRPr lang="en-US" sz="2000" dirty="0"/>
          </a:p>
        </p:txBody>
      </p:sp>
      <p:sp>
        <p:nvSpPr>
          <p:cNvPr id="12" name="Right Arrow Callout 11"/>
          <p:cNvSpPr/>
          <p:nvPr/>
        </p:nvSpPr>
        <p:spPr>
          <a:xfrm>
            <a:off x="4808515" y="3678613"/>
            <a:ext cx="1611560" cy="1436433"/>
          </a:xfrm>
          <a:prstGeom prst="rightArrowCallou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FFT</a:t>
            </a:r>
            <a:endParaRPr lang="en-US" sz="2000" dirty="0"/>
          </a:p>
        </p:txBody>
      </p:sp>
      <p:sp>
        <p:nvSpPr>
          <p:cNvPr id="13" name="Summing Junction 12"/>
          <p:cNvSpPr/>
          <p:nvPr/>
        </p:nvSpPr>
        <p:spPr>
          <a:xfrm>
            <a:off x="6963139" y="3678614"/>
            <a:ext cx="1453912" cy="1436433"/>
          </a:xfrm>
          <a:prstGeom prst="flowChartSummingJuncti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err="1" smtClean="0"/>
              <a:t>Mag</a:t>
            </a:r>
            <a:endParaRPr lang="en-US" sz="2000" dirty="0"/>
          </a:p>
        </p:txBody>
      </p:sp>
      <p:cxnSp>
        <p:nvCxnSpPr>
          <p:cNvPr id="15" name="Straight Arrow Connector 14"/>
          <p:cNvCxnSpPr>
            <a:stCxn id="10" idx="3"/>
            <a:endCxn id="11" idx="1"/>
          </p:cNvCxnSpPr>
          <p:nvPr/>
        </p:nvCxnSpPr>
        <p:spPr>
          <a:xfrm>
            <a:off x="2172138" y="4396830"/>
            <a:ext cx="595608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11" idx="3"/>
            <a:endCxn id="12" idx="1"/>
          </p:cNvCxnSpPr>
          <p:nvPr/>
        </p:nvCxnSpPr>
        <p:spPr>
          <a:xfrm flipV="1">
            <a:off x="4177864" y="4396830"/>
            <a:ext cx="630651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12" idx="3"/>
            <a:endCxn id="13" idx="2"/>
          </p:cNvCxnSpPr>
          <p:nvPr/>
        </p:nvCxnSpPr>
        <p:spPr>
          <a:xfrm>
            <a:off x="6420075" y="4396830"/>
            <a:ext cx="543064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22" name="Object 21"/>
          <p:cNvGraphicFramePr>
            <a:graphicFrameLocks noChangeAspect="1"/>
          </p:cNvGraphicFramePr>
          <p:nvPr/>
        </p:nvGraphicFramePr>
        <p:xfrm>
          <a:off x="1152422" y="2594525"/>
          <a:ext cx="6765378" cy="638861"/>
        </p:xfrm>
        <a:graphic>
          <a:graphicData uri="http://schemas.openxmlformats.org/presentationml/2006/ole">
            <p:oleObj spid="_x0000_s27650" name="Equation" r:id="rId3" imgW="5245100" imgH="4953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Extraction of Pitch Information</a:t>
            </a:r>
            <a:endParaRPr lang="en-US" dirty="0"/>
          </a:p>
        </p:txBody>
      </p:sp>
      <p:pic>
        <p:nvPicPr>
          <p:cNvPr id="4" name="Content Placeholder 3" descr="gnote_freq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 t="-4418" b="-4418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Extraction of Pitch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Process event frames through Fast Fourier Transform (FFT) to bin frequencies</a:t>
            </a:r>
          </a:p>
          <a:p>
            <a:r>
              <a:rPr lang="en-US" dirty="0" smtClean="0"/>
              <a:t>Use a-priori instrument knowledge to find fundamental </a:t>
            </a:r>
            <a:r>
              <a:rPr lang="en-US" i="1" dirty="0" smtClean="0"/>
              <a:t>f</a:t>
            </a:r>
            <a:r>
              <a:rPr lang="en-US" i="1" baseline="-25000" dirty="0" smtClean="0"/>
              <a:t>0</a:t>
            </a:r>
            <a:r>
              <a:rPr lang="en-US" dirty="0" smtClean="0"/>
              <a:t> frequencies in spectrum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1388912" y="3551626"/>
          <a:ext cx="6252100" cy="345966"/>
        </p:xfrm>
        <a:graphic>
          <a:graphicData uri="http://schemas.openxmlformats.org/presentationml/2006/ole">
            <p:oleObj spid="_x0000_s28674" name="Equation" r:id="rId3" imgW="3213100" imgH="177800" progId="Equation.3">
              <p:embed/>
            </p:oleObj>
          </a:graphicData>
        </a:graphic>
      </p:graphicFrame>
      <p:sp>
        <p:nvSpPr>
          <p:cNvPr id="5" name="Multidocument 4"/>
          <p:cNvSpPr/>
          <p:nvPr/>
        </p:nvSpPr>
        <p:spPr>
          <a:xfrm>
            <a:off x="648147" y="4300487"/>
            <a:ext cx="1506482" cy="1684703"/>
          </a:xfrm>
          <a:prstGeom prst="flowChartMultidocumen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Event Window Frames</a:t>
            </a:r>
            <a:endParaRPr lang="en-US" dirty="0"/>
          </a:p>
        </p:txBody>
      </p:sp>
      <p:sp>
        <p:nvSpPr>
          <p:cNvPr id="6" name="Right Arrow Callout 5"/>
          <p:cNvSpPr/>
          <p:nvPr/>
        </p:nvSpPr>
        <p:spPr>
          <a:xfrm>
            <a:off x="2802771" y="4300487"/>
            <a:ext cx="1401379" cy="1684703"/>
          </a:xfrm>
          <a:prstGeom prst="rightArrowCallou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FFT</a:t>
            </a:r>
            <a:endParaRPr lang="en-US" dirty="0"/>
          </a:p>
        </p:txBody>
      </p:sp>
      <p:sp>
        <p:nvSpPr>
          <p:cNvPr id="9" name="Alternate Process 8"/>
          <p:cNvSpPr/>
          <p:nvPr/>
        </p:nvSpPr>
        <p:spPr>
          <a:xfrm>
            <a:off x="4896089" y="4300487"/>
            <a:ext cx="1497724" cy="1684703"/>
          </a:xfrm>
          <a:prstGeom prst="flowChartAlternate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i="1" dirty="0"/>
              <a:t>f</a:t>
            </a:r>
            <a:r>
              <a:rPr lang="en-US" i="1" baseline="-25000" dirty="0" smtClean="0"/>
              <a:t>0</a:t>
            </a:r>
            <a:r>
              <a:rPr lang="en-US" dirty="0" smtClean="0"/>
              <a:t> Estimation</a:t>
            </a:r>
            <a:endParaRPr lang="en-US" dirty="0"/>
          </a:p>
        </p:txBody>
      </p:sp>
      <p:sp>
        <p:nvSpPr>
          <p:cNvPr id="10" name="Folded Corner 9"/>
          <p:cNvSpPr/>
          <p:nvPr/>
        </p:nvSpPr>
        <p:spPr>
          <a:xfrm>
            <a:off x="7190848" y="4300487"/>
            <a:ext cx="1226207" cy="1684703"/>
          </a:xfrm>
          <a:prstGeom prst="foldedCorner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MIDI File</a:t>
            </a:r>
          </a:p>
        </p:txBody>
      </p:sp>
      <p:cxnSp>
        <p:nvCxnSpPr>
          <p:cNvPr id="12" name="Straight Arrow Connector 11"/>
          <p:cNvCxnSpPr>
            <a:stCxn id="5" idx="3"/>
            <a:endCxn id="6" idx="1"/>
          </p:cNvCxnSpPr>
          <p:nvPr/>
        </p:nvCxnSpPr>
        <p:spPr>
          <a:xfrm>
            <a:off x="2154629" y="5142839"/>
            <a:ext cx="648142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6" idx="3"/>
            <a:endCxn id="9" idx="1"/>
          </p:cNvCxnSpPr>
          <p:nvPr/>
        </p:nvCxnSpPr>
        <p:spPr>
          <a:xfrm>
            <a:off x="4204150" y="5142839"/>
            <a:ext cx="691939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9" idx="3"/>
          </p:cNvCxnSpPr>
          <p:nvPr/>
        </p:nvCxnSpPr>
        <p:spPr>
          <a:xfrm>
            <a:off x="6393813" y="5142839"/>
            <a:ext cx="797035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Issues Encountered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Noise artifacts or fluctuations can trigger false onsets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Frequency resolution on shorter events/notes is poor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Single Note Scale</a:t>
            </a:r>
          </a:p>
          <a:p>
            <a:pPr lvl="1"/>
            <a:r>
              <a:rPr lang="en-US" dirty="0" smtClean="0"/>
              <a:t>Original audio</a:t>
            </a:r>
          </a:p>
          <a:p>
            <a:pPr lvl="1"/>
            <a:r>
              <a:rPr lang="en-US" dirty="0" smtClean="0"/>
              <a:t>Transcribed MIDI</a:t>
            </a:r>
          </a:p>
          <a:p>
            <a:r>
              <a:rPr lang="en-US" dirty="0" smtClean="0"/>
              <a:t>Chords</a:t>
            </a:r>
          </a:p>
          <a:p>
            <a:pPr lvl="1"/>
            <a:r>
              <a:rPr lang="en-US" dirty="0" smtClean="0"/>
              <a:t>Original audio</a:t>
            </a:r>
          </a:p>
          <a:p>
            <a:pPr lvl="1"/>
            <a:r>
              <a:rPr lang="en-US" dirty="0" smtClean="0"/>
              <a:t>Transcribed MIDI</a:t>
            </a:r>
          </a:p>
          <a:p>
            <a:r>
              <a:rPr lang="en-US" dirty="0" smtClean="0"/>
              <a:t>Short Song</a:t>
            </a:r>
          </a:p>
          <a:p>
            <a:pPr lvl="1"/>
            <a:r>
              <a:rPr lang="en-US" dirty="0" smtClean="0"/>
              <a:t>Original audio</a:t>
            </a:r>
          </a:p>
          <a:p>
            <a:pPr lvl="1"/>
            <a:r>
              <a:rPr lang="en-US" dirty="0" smtClean="0"/>
              <a:t>Transcribed MIDI</a:t>
            </a:r>
            <a:endParaRPr lang="en-US" dirty="0"/>
          </a:p>
        </p:txBody>
      </p:sp>
      <p:sp>
        <p:nvSpPr>
          <p:cNvPr id="10" name="Action Button: Sound 9">
            <a:hlinkClick r:id="rId2" highlightClick="1"/>
          </p:cNvPr>
          <p:cNvSpPr/>
          <p:nvPr/>
        </p:nvSpPr>
        <p:spPr>
          <a:xfrm>
            <a:off x="2930856" y="2067987"/>
            <a:ext cx="412491" cy="331092"/>
          </a:xfrm>
          <a:prstGeom prst="actionButtonSound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ction Button: Sound 10">
            <a:hlinkClick r:id="rId3" highlightClick="1"/>
          </p:cNvPr>
          <p:cNvSpPr/>
          <p:nvPr/>
        </p:nvSpPr>
        <p:spPr>
          <a:xfrm>
            <a:off x="3441471" y="2470075"/>
            <a:ext cx="412491" cy="331092"/>
          </a:xfrm>
          <a:prstGeom prst="actionButtonSound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Action Button: Sound 11">
            <a:hlinkClick r:id="rId4" highlightClick="1"/>
          </p:cNvPr>
          <p:cNvSpPr/>
          <p:nvPr/>
        </p:nvSpPr>
        <p:spPr>
          <a:xfrm>
            <a:off x="2930856" y="3392355"/>
            <a:ext cx="412491" cy="331092"/>
          </a:xfrm>
          <a:prstGeom prst="actionButtonSound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ction Button: Sound 12">
            <a:hlinkClick r:id="rId5" highlightClick="1"/>
          </p:cNvPr>
          <p:cNvSpPr/>
          <p:nvPr/>
        </p:nvSpPr>
        <p:spPr>
          <a:xfrm>
            <a:off x="3441471" y="3794443"/>
            <a:ext cx="412491" cy="331092"/>
          </a:xfrm>
          <a:prstGeom prst="actionButtonSound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Action Button: Sound 13">
            <a:hlinkClick r:id="rId6" highlightClick="1"/>
          </p:cNvPr>
          <p:cNvSpPr/>
          <p:nvPr/>
        </p:nvSpPr>
        <p:spPr>
          <a:xfrm>
            <a:off x="2930856" y="4695022"/>
            <a:ext cx="412491" cy="331092"/>
          </a:xfrm>
          <a:prstGeom prst="actionButtonSound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Action Button: Sound 14">
            <a:hlinkClick r:id="rId7" highlightClick="1"/>
          </p:cNvPr>
          <p:cNvSpPr/>
          <p:nvPr/>
        </p:nvSpPr>
        <p:spPr>
          <a:xfrm>
            <a:off x="3441471" y="5097110"/>
            <a:ext cx="412491" cy="331092"/>
          </a:xfrm>
          <a:prstGeom prst="actionButtonSound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 anchor="ctr">
            <a:normAutofit/>
          </a:bodyPr>
          <a:lstStyle/>
          <a:p>
            <a:pPr algn="ctr">
              <a:buNone/>
            </a:pPr>
            <a:r>
              <a:rPr lang="en-US" sz="5000" dirty="0" smtClean="0"/>
              <a:t>Questions?</a:t>
            </a:r>
            <a:endParaRPr lang="en-US" sz="5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Civic.thmx</Template>
  <TotalTime>350</TotalTime>
  <Words>185</Words>
  <Application>Microsoft Macintosh PowerPoint</Application>
  <PresentationFormat>On-screen Show (4:3)</PresentationFormat>
  <Paragraphs>53</Paragraphs>
  <Slides>9</Slides>
  <Notes>0</Notes>
  <HiddenSlides>0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Civic</vt:lpstr>
      <vt:lpstr>Equation</vt:lpstr>
      <vt:lpstr>Audio Signal MIDI Transcription</vt:lpstr>
      <vt:lpstr>Music Transcription</vt:lpstr>
      <vt:lpstr>Extraction of Temporal Events</vt:lpstr>
      <vt:lpstr>Extraction of Temporal Events</vt:lpstr>
      <vt:lpstr>Extraction of Pitch Information</vt:lpstr>
      <vt:lpstr>Extraction of Pitch Information</vt:lpstr>
      <vt:lpstr>Issues Encountered</vt:lpstr>
      <vt:lpstr>Results</vt:lpstr>
      <vt:lpstr>Slide 9</vt:lpstr>
    </vt:vector>
  </TitlesOfParts>
  <Company>ISS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Audio to MIDI Conversion</dc:title>
  <dc:creator>Devon Bryant</dc:creator>
  <cp:lastModifiedBy>Devon Bryant</cp:lastModifiedBy>
  <cp:revision>36</cp:revision>
  <dcterms:created xsi:type="dcterms:W3CDTF">2010-05-04T18:02:15Z</dcterms:created>
  <dcterms:modified xsi:type="dcterms:W3CDTF">2010-05-04T18:29:51Z</dcterms:modified>
</cp:coreProperties>
</file>