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71" r:id="rId3"/>
    <p:sldId id="278" r:id="rId4"/>
    <p:sldId id="272" r:id="rId5"/>
    <p:sldId id="274" r:id="rId6"/>
    <p:sldId id="279" r:id="rId7"/>
    <p:sldId id="276" r:id="rId8"/>
    <p:sldId id="277" r:id="rId9"/>
    <p:sldId id="273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00C8"/>
    <a:srgbClr val="1200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085" autoAdjust="0"/>
  </p:normalViewPr>
  <p:slideViewPr>
    <p:cSldViewPr>
      <p:cViewPr varScale="1">
        <p:scale>
          <a:sx n="57" d="100"/>
          <a:sy n="57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67AF2-1CD3-444D-83BC-2FD32AC3720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C0D87-7C71-4E7D-8C1B-DB5B52E4D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DE8DC42-158A-4DF5-BCE1-DD8ED0BB032C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98DB8FB-938E-449E-B9A4-DE61CD2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H.264 MPEG-4 Codec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 </a:t>
            </a:r>
            <a:r>
              <a:rPr lang="en-US" dirty="0" err="1" smtClean="0"/>
              <a:t>Dille</a:t>
            </a:r>
            <a:endParaRPr lang="en-US" dirty="0" smtClean="0"/>
          </a:p>
          <a:p>
            <a:r>
              <a:rPr lang="en-US" dirty="0" smtClean="0"/>
              <a:t>CS525 – Spring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 algn="ctr">
              <a:buNone/>
            </a:pPr>
            <a:r>
              <a:rPr lang="en-US" sz="41300" b="1" dirty="0" smtClean="0"/>
              <a:t>?</a:t>
            </a:r>
            <a:endParaRPr lang="en-US" sz="413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MPEG-4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Collection of compression standards</a:t>
            </a:r>
          </a:p>
          <a:p>
            <a:r>
              <a:rPr lang="en-US" dirty="0" smtClean="0"/>
              <a:t>Currently 27 standards or “Parts” in total</a:t>
            </a:r>
          </a:p>
          <a:p>
            <a:r>
              <a:rPr lang="en-US" dirty="0" smtClean="0"/>
              <a:t>Most widely known:</a:t>
            </a:r>
          </a:p>
          <a:p>
            <a:pPr lvl="1"/>
            <a:r>
              <a:rPr lang="en-US" dirty="0" smtClean="0"/>
              <a:t>MPEG-4 Part 2 (</a:t>
            </a:r>
            <a:r>
              <a:rPr lang="en-US" dirty="0" err="1" smtClean="0"/>
              <a:t>DivX</a:t>
            </a:r>
            <a:r>
              <a:rPr lang="en-US" dirty="0" smtClean="0"/>
              <a:t>, </a:t>
            </a:r>
            <a:r>
              <a:rPr lang="en-US" dirty="0" err="1" smtClean="0"/>
              <a:t>Xvid</a:t>
            </a:r>
            <a:r>
              <a:rPr lang="en-US" dirty="0" smtClean="0"/>
              <a:t>, Nero Digital, QT6)</a:t>
            </a:r>
          </a:p>
          <a:p>
            <a:pPr lvl="1"/>
            <a:r>
              <a:rPr lang="en-US" dirty="0" smtClean="0"/>
              <a:t>MPEG-4 Part 10 (H.264)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H.264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Standardization completed in May 2003</a:t>
            </a:r>
            <a:endParaRPr lang="en-US" dirty="0" smtClean="0"/>
          </a:p>
          <a:p>
            <a:r>
              <a:rPr lang="en-US" dirty="0" smtClean="0"/>
              <a:t>Inherits </a:t>
            </a:r>
            <a:r>
              <a:rPr lang="en-US" dirty="0" smtClean="0"/>
              <a:t>everything that </a:t>
            </a:r>
            <a:r>
              <a:rPr lang="en-US" dirty="0" smtClean="0"/>
              <a:t>makes MPEG-4 </a:t>
            </a:r>
            <a:r>
              <a:rPr lang="en-US" dirty="0" smtClean="0"/>
              <a:t>Part 2 so efficient</a:t>
            </a:r>
          </a:p>
          <a:p>
            <a:r>
              <a:rPr lang="en-US" dirty="0" smtClean="0"/>
              <a:t>Extends some Part 2 features</a:t>
            </a:r>
          </a:p>
          <a:p>
            <a:r>
              <a:rPr lang="en-US" dirty="0" smtClean="0"/>
              <a:t>Adds a few new features</a:t>
            </a:r>
          </a:p>
          <a:p>
            <a:r>
              <a:rPr lang="en-US" dirty="0" smtClean="0"/>
              <a:t>Result is up to 50% better compression than Part 2 with similar quality</a:t>
            </a:r>
          </a:p>
          <a:p>
            <a:r>
              <a:rPr lang="en-US" dirty="0" smtClean="0"/>
              <a:t>Makes up 66% of videos currently on the web (as of May 1, 2010)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H.264 Encoder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Blu</a:t>
            </a:r>
            <a:r>
              <a:rPr lang="en-US" dirty="0" smtClean="0"/>
              <a:t>-ray Disc (One of three mandatory </a:t>
            </a:r>
            <a:r>
              <a:rPr lang="en-US" dirty="0" err="1" smtClean="0"/>
              <a:t>codecs</a:t>
            </a:r>
            <a:r>
              <a:rPr lang="en-US" dirty="0" smtClean="0"/>
              <a:t>)</a:t>
            </a:r>
          </a:p>
          <a:p>
            <a:r>
              <a:rPr lang="en-US" dirty="0" smtClean="0"/>
              <a:t>YouTube</a:t>
            </a:r>
          </a:p>
          <a:p>
            <a:r>
              <a:rPr lang="en-US" dirty="0" err="1" smtClean="0"/>
              <a:t>Vimeo</a:t>
            </a:r>
            <a:endParaRPr lang="en-US" dirty="0" smtClean="0"/>
          </a:p>
          <a:p>
            <a:r>
              <a:rPr lang="en-US" dirty="0" smtClean="0"/>
              <a:t>Flash Video (F4v Format)</a:t>
            </a:r>
          </a:p>
          <a:p>
            <a:r>
              <a:rPr lang="en-US" dirty="0" smtClean="0"/>
              <a:t>iTunes Store</a:t>
            </a:r>
          </a:p>
          <a:p>
            <a:r>
              <a:rPr lang="en-US" dirty="0" err="1" smtClean="0"/>
              <a:t>DivX</a:t>
            </a:r>
            <a:r>
              <a:rPr lang="en-US" dirty="0" smtClean="0"/>
              <a:t> </a:t>
            </a:r>
            <a:r>
              <a:rPr lang="en-US" b="1" dirty="0" smtClean="0"/>
              <a:t>Plus HD</a:t>
            </a:r>
          </a:p>
          <a:p>
            <a:r>
              <a:rPr lang="en-US" dirty="0" smtClean="0"/>
              <a:t>AVCHD (Canon, Hitachi, JVC, Panasonic &amp; Sony High Definition Camcorders)</a:t>
            </a:r>
          </a:p>
          <a:p>
            <a:r>
              <a:rPr lang="en-US" dirty="0" smtClean="0"/>
              <a:t> Point and Shoot HD Videos (MOV format)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H.264 Motion Compensation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Motion </a:t>
            </a:r>
            <a:r>
              <a:rPr lang="en-US" dirty="0" err="1" smtClean="0"/>
              <a:t>macroblock</a:t>
            </a:r>
            <a:r>
              <a:rPr lang="en-US" dirty="0" smtClean="0"/>
              <a:t> sizes as small as </a:t>
            </a:r>
            <a:r>
              <a:rPr lang="en-US" dirty="0" smtClean="0"/>
              <a:t>4x4</a:t>
            </a:r>
          </a:p>
          <a:p>
            <a:r>
              <a:rPr lang="en-US" dirty="0" smtClean="0"/>
              <a:t>Multiple motion vectors per </a:t>
            </a:r>
            <a:r>
              <a:rPr lang="en-US" dirty="0" err="1" smtClean="0"/>
              <a:t>macroblock</a:t>
            </a:r>
            <a:endParaRPr lang="en-US" dirty="0" smtClean="0"/>
          </a:p>
          <a:p>
            <a:r>
              <a:rPr lang="en-US" dirty="0" smtClean="0"/>
              <a:t>Up to 16 previous frames as </a:t>
            </a:r>
            <a:r>
              <a:rPr lang="en-US" dirty="0" smtClean="0"/>
              <a:t>reference</a:t>
            </a:r>
            <a:endParaRPr lang="en-US" dirty="0" smtClean="0"/>
          </a:p>
          <a:p>
            <a:r>
              <a:rPr lang="en-US" dirty="0" smtClean="0"/>
              <a:t>Default </a:t>
            </a:r>
            <a:r>
              <a:rPr lang="en-US" dirty="0" smtClean="0"/>
              <a:t>Quarter-Pixel </a:t>
            </a:r>
            <a:r>
              <a:rPr lang="en-US" dirty="0" smtClean="0"/>
              <a:t>vector precision</a:t>
            </a:r>
            <a:endParaRPr lang="en-US" dirty="0" smtClean="0"/>
          </a:p>
          <a:p>
            <a:r>
              <a:rPr lang="en-US" dirty="0" smtClean="0"/>
              <a:t>Weighted prediction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ontent.ll-0.com/kin2/word_images/4860472_image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202871"/>
            <a:ext cx="6629400" cy="365512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 color plane encoding (useful for parallel encoders)</a:t>
            </a:r>
          </a:p>
          <a:p>
            <a:r>
              <a:rPr lang="en-US" dirty="0" smtClean="0"/>
              <a:t>In-loop </a:t>
            </a:r>
            <a:r>
              <a:rPr lang="en-US" dirty="0" err="1" smtClean="0"/>
              <a:t>deblocking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Licensing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r>
              <a:rPr lang="en-US" dirty="0" smtClean="0"/>
              <a:t>Owned by Denver-based MPEG LA</a:t>
            </a:r>
          </a:p>
          <a:p>
            <a:r>
              <a:rPr lang="en-US" dirty="0" smtClean="0"/>
              <a:t>Owners of patents in the H.264 patent pool: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Free internet video is exempt from royalties until 12/31/2015 (announced 2/2/2010)</a:t>
            </a:r>
          </a:p>
          <a:p>
            <a:r>
              <a:rPr lang="en-US" dirty="0" smtClean="0"/>
              <a:t>Terms updated every 5 years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43000" y="2819400"/>
            <a:ext cx="7620000" cy="1752600"/>
          </a:xfrm>
          <a:prstGeom prst="rect">
            <a:avLst/>
          </a:prstGeom>
        </p:spPr>
        <p:txBody>
          <a:bodyPr vert="horz" lIns="54864" tIns="91440" numCol="2" rtlCol="0">
            <a:noAutofit/>
          </a:bodyPr>
          <a:lstStyle/>
          <a:p>
            <a:r>
              <a:rPr lang="en-US" sz="800" b="1" dirty="0" smtClean="0"/>
              <a:t>Apple Inc.</a:t>
            </a:r>
          </a:p>
          <a:p>
            <a:r>
              <a:rPr lang="en-US" sz="800" dirty="0" smtClean="0"/>
              <a:t>DAEWOO</a:t>
            </a:r>
          </a:p>
          <a:p>
            <a:r>
              <a:rPr lang="en-US" sz="800" b="1" dirty="0" smtClean="0"/>
              <a:t>Dolby Laboratories Licensing Corporation</a:t>
            </a:r>
          </a:p>
          <a:p>
            <a:r>
              <a:rPr lang="en-US" sz="800" dirty="0" smtClean="0"/>
              <a:t>Electronics and Telecommunications Research Institute</a:t>
            </a:r>
          </a:p>
          <a:p>
            <a:r>
              <a:rPr lang="en-US" sz="800" dirty="0" smtClean="0"/>
              <a:t>France </a:t>
            </a:r>
            <a:r>
              <a:rPr lang="en-US" sz="800" dirty="0" err="1" smtClean="0"/>
              <a:t>Télécom</a:t>
            </a:r>
            <a:r>
              <a:rPr lang="en-US" sz="800" dirty="0" smtClean="0"/>
              <a:t>, </a:t>
            </a:r>
            <a:r>
              <a:rPr lang="en-US" sz="800" dirty="0" err="1" smtClean="0"/>
              <a:t>société</a:t>
            </a:r>
            <a:r>
              <a:rPr lang="en-US" sz="800" dirty="0" smtClean="0"/>
              <a:t> </a:t>
            </a:r>
            <a:r>
              <a:rPr lang="en-US" sz="800" dirty="0" err="1" smtClean="0"/>
              <a:t>anonyme</a:t>
            </a:r>
            <a:endParaRPr lang="en-US" sz="800" dirty="0" smtClean="0"/>
          </a:p>
          <a:p>
            <a:r>
              <a:rPr lang="en-US" sz="800" dirty="0" err="1" smtClean="0"/>
              <a:t>Fraunhofer-Gesellschaft</a:t>
            </a:r>
            <a:r>
              <a:rPr lang="en-US" sz="800" dirty="0" smtClean="0"/>
              <a:t> </a:t>
            </a:r>
            <a:r>
              <a:rPr lang="en-US" sz="800" dirty="0" err="1" smtClean="0"/>
              <a:t>zur</a:t>
            </a:r>
            <a:r>
              <a:rPr lang="en-US" sz="800" dirty="0" smtClean="0"/>
              <a:t> </a:t>
            </a:r>
            <a:r>
              <a:rPr lang="en-US" sz="800" dirty="0" err="1" smtClean="0"/>
              <a:t>Foerderung</a:t>
            </a:r>
            <a:r>
              <a:rPr lang="en-US" sz="800" dirty="0" smtClean="0"/>
              <a:t> </a:t>
            </a:r>
            <a:r>
              <a:rPr lang="en-US" sz="800" dirty="0" err="1" smtClean="0"/>
              <a:t>der</a:t>
            </a:r>
            <a:r>
              <a:rPr lang="en-US" sz="800" dirty="0" smtClean="0"/>
              <a:t> </a:t>
            </a:r>
            <a:r>
              <a:rPr lang="en-US" sz="800" dirty="0" err="1" smtClean="0"/>
              <a:t>angewandten</a:t>
            </a:r>
            <a:r>
              <a:rPr lang="en-US" sz="800" dirty="0" smtClean="0"/>
              <a:t> </a:t>
            </a:r>
            <a:r>
              <a:rPr lang="en-US" sz="800" dirty="0" err="1" smtClean="0"/>
              <a:t>Forschung</a:t>
            </a:r>
            <a:r>
              <a:rPr lang="en-US" sz="800" dirty="0" smtClean="0"/>
              <a:t> </a:t>
            </a:r>
            <a:r>
              <a:rPr lang="en-US" sz="800" dirty="0" err="1" smtClean="0"/>
              <a:t>e.V</a:t>
            </a:r>
            <a:r>
              <a:rPr lang="en-US" sz="800" dirty="0" smtClean="0"/>
              <a:t>.</a:t>
            </a:r>
          </a:p>
          <a:p>
            <a:r>
              <a:rPr lang="en-US" sz="800" b="1" dirty="0" smtClean="0"/>
              <a:t>Fujitsu Limited</a:t>
            </a:r>
          </a:p>
          <a:p>
            <a:r>
              <a:rPr lang="en-US" sz="800" b="1" dirty="0" smtClean="0"/>
              <a:t>Hitachi, Ltd.</a:t>
            </a:r>
          </a:p>
          <a:p>
            <a:r>
              <a:rPr lang="en-US" sz="800" dirty="0" err="1" smtClean="0"/>
              <a:t>Koninklijke</a:t>
            </a:r>
            <a:r>
              <a:rPr lang="en-US" sz="800" dirty="0" smtClean="0"/>
              <a:t> Philips Electronics N.V.</a:t>
            </a:r>
          </a:p>
          <a:p>
            <a:r>
              <a:rPr lang="en-US" sz="800" b="1" dirty="0" smtClean="0"/>
              <a:t>LG Electronics Inc.</a:t>
            </a:r>
          </a:p>
          <a:p>
            <a:r>
              <a:rPr lang="en-US" sz="800" b="1" dirty="0" smtClean="0"/>
              <a:t>Microsoft Corporation</a:t>
            </a:r>
          </a:p>
          <a:p>
            <a:r>
              <a:rPr lang="en-US" sz="800" b="1" dirty="0" smtClean="0"/>
              <a:t>Mitsubishi Electric Corporation</a:t>
            </a:r>
          </a:p>
          <a:p>
            <a:r>
              <a:rPr lang="en-US" sz="800" dirty="0" smtClean="0"/>
              <a:t>NTT </a:t>
            </a:r>
            <a:r>
              <a:rPr lang="en-US" sz="800" dirty="0" err="1" smtClean="0"/>
              <a:t>docomo</a:t>
            </a:r>
            <a:endParaRPr lang="en-US" sz="800" dirty="0" smtClean="0"/>
          </a:p>
          <a:p>
            <a:r>
              <a:rPr lang="en-US" sz="800" dirty="0" smtClean="0"/>
              <a:t>Nippon Telegraph and Telephone Corporation</a:t>
            </a:r>
          </a:p>
          <a:p>
            <a:r>
              <a:rPr lang="en-US" sz="800" b="1" dirty="0" smtClean="0"/>
              <a:t>Panasonic Corporation</a:t>
            </a:r>
          </a:p>
          <a:p>
            <a:r>
              <a:rPr lang="en-US" sz="800" dirty="0" smtClean="0"/>
              <a:t>Robert Bosch GmbH </a:t>
            </a:r>
            <a:r>
              <a:rPr lang="en-US" sz="800" dirty="0" err="1" smtClean="0"/>
              <a:t>GmbH</a:t>
            </a:r>
            <a:endParaRPr lang="en-US" sz="800" dirty="0" smtClean="0"/>
          </a:p>
          <a:p>
            <a:r>
              <a:rPr lang="en-US" sz="800" b="1" dirty="0" smtClean="0"/>
              <a:t>Samsung Electronics Co., Ltd.</a:t>
            </a:r>
          </a:p>
          <a:p>
            <a:r>
              <a:rPr lang="en-US" sz="800" b="1" dirty="0" smtClean="0"/>
              <a:t>Scientific-Atlanta Vancouver Company</a:t>
            </a:r>
          </a:p>
          <a:p>
            <a:r>
              <a:rPr lang="en-US" sz="800" dirty="0" err="1" smtClean="0"/>
              <a:t>Sedna</a:t>
            </a:r>
            <a:r>
              <a:rPr lang="en-US" sz="800" dirty="0" smtClean="0"/>
              <a:t> Patent Services, LLC</a:t>
            </a:r>
          </a:p>
          <a:p>
            <a:r>
              <a:rPr lang="en-US" sz="800" b="1" dirty="0" smtClean="0"/>
              <a:t>Sharp Corporation</a:t>
            </a:r>
          </a:p>
          <a:p>
            <a:r>
              <a:rPr lang="en-US" sz="800" b="1" dirty="0" smtClean="0"/>
              <a:t>Siemens AG</a:t>
            </a:r>
          </a:p>
          <a:p>
            <a:r>
              <a:rPr lang="en-US" sz="800" b="1" dirty="0" smtClean="0"/>
              <a:t>Sony Corporation</a:t>
            </a:r>
          </a:p>
          <a:p>
            <a:r>
              <a:rPr lang="en-US" sz="800" b="1" dirty="0" smtClean="0"/>
              <a:t>Ericsson</a:t>
            </a:r>
          </a:p>
          <a:p>
            <a:r>
              <a:rPr lang="en-US" sz="800" dirty="0" smtClean="0"/>
              <a:t>The Trustees of Columbia University in the City of New York</a:t>
            </a:r>
          </a:p>
          <a:p>
            <a:r>
              <a:rPr lang="en-US" sz="800" b="1" dirty="0" smtClean="0"/>
              <a:t>Toshiba Corporation</a:t>
            </a:r>
          </a:p>
          <a:p>
            <a:r>
              <a:rPr lang="en-US" sz="800" dirty="0" smtClean="0"/>
              <a:t>Victor Company of Japan, Limited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8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50 Second HD clip</a:t>
            </a:r>
          </a:p>
          <a:p>
            <a:pPr lvl="1"/>
            <a:r>
              <a:rPr lang="en-US" dirty="0" smtClean="0"/>
              <a:t>1280 x 720</a:t>
            </a:r>
          </a:p>
          <a:p>
            <a:pPr lvl="1"/>
            <a:r>
              <a:rPr lang="en-US" dirty="0" smtClean="0"/>
              <a:t>30 frames/sec</a:t>
            </a:r>
          </a:p>
          <a:p>
            <a:r>
              <a:rPr lang="en-US" dirty="0" smtClean="0"/>
              <a:t>3.41 GB Uncompressed</a:t>
            </a:r>
          </a:p>
          <a:p>
            <a:r>
              <a:rPr lang="en-US" dirty="0" err="1" smtClean="0"/>
              <a:t>DivX</a:t>
            </a:r>
            <a:r>
              <a:rPr lang="en-US" dirty="0" smtClean="0"/>
              <a:t> MPEG-4 Part 2 (</a:t>
            </a:r>
            <a:r>
              <a:rPr lang="en-US" dirty="0" err="1" smtClean="0"/>
              <a:t>DivX</a:t>
            </a:r>
            <a:r>
              <a:rPr lang="en-US" dirty="0" smtClean="0"/>
              <a:t> Converter)</a:t>
            </a:r>
          </a:p>
          <a:p>
            <a:pPr lvl="1"/>
            <a:r>
              <a:rPr lang="en-US" dirty="0" smtClean="0"/>
              <a:t>24 MB</a:t>
            </a:r>
          </a:p>
          <a:p>
            <a:r>
              <a:rPr lang="en-US" dirty="0" err="1" smtClean="0"/>
              <a:t>MainConcept</a:t>
            </a:r>
            <a:r>
              <a:rPr lang="en-US" dirty="0" smtClean="0"/>
              <a:t>  H.264 (Adobe Media Encoder)</a:t>
            </a:r>
          </a:p>
          <a:p>
            <a:pPr lvl="1"/>
            <a:r>
              <a:rPr lang="en-US" dirty="0" smtClean="0"/>
              <a:t>18 MB</a:t>
            </a:r>
          </a:p>
          <a:p>
            <a:pPr lvl="1"/>
            <a:r>
              <a:rPr lang="en-US" dirty="0" smtClean="0"/>
              <a:t>25% compression gain over MPEG-4 Part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HTML5 spec adds &lt;video&gt; tag</a:t>
            </a:r>
          </a:p>
          <a:p>
            <a:r>
              <a:rPr lang="en-US" dirty="0" smtClean="0"/>
              <a:t>Browser developers decide which video formats to support in the tag</a:t>
            </a:r>
          </a:p>
          <a:p>
            <a:r>
              <a:rPr lang="en-US" dirty="0" smtClean="0"/>
              <a:t>H.264 would likely be the choice for default format, but patent concerns prevented it</a:t>
            </a:r>
          </a:p>
          <a:p>
            <a:r>
              <a:rPr lang="en-US" dirty="0" smtClean="0"/>
              <a:t>YouTube and </a:t>
            </a:r>
            <a:r>
              <a:rPr lang="en-US" dirty="0" err="1" smtClean="0"/>
              <a:t>Vimeo</a:t>
            </a:r>
            <a:r>
              <a:rPr lang="en-US" dirty="0" smtClean="0"/>
              <a:t> launched H.264 HTML5 players</a:t>
            </a:r>
          </a:p>
          <a:p>
            <a:r>
              <a:rPr lang="en-US" dirty="0" smtClean="0"/>
              <a:t>IE9, </a:t>
            </a:r>
            <a:r>
              <a:rPr lang="en-US" dirty="0" err="1" smtClean="0"/>
              <a:t>Chome</a:t>
            </a:r>
            <a:r>
              <a:rPr lang="en-US" dirty="0" smtClean="0"/>
              <a:t> 3+, Safari 3.1+ support H.264</a:t>
            </a:r>
          </a:p>
          <a:p>
            <a:r>
              <a:rPr lang="en-US" dirty="0" smtClean="0"/>
              <a:t>Mozilla doesn’t want to pay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1719</TotalTime>
  <Words>334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H.264 MPEG-4 Codec</vt:lpstr>
      <vt:lpstr>MPEG-4</vt:lpstr>
      <vt:lpstr>H.264</vt:lpstr>
      <vt:lpstr>H.264 Encoder Usage</vt:lpstr>
      <vt:lpstr>H.264 Motion Compensation</vt:lpstr>
      <vt:lpstr>Other Features</vt:lpstr>
      <vt:lpstr>Licensing</vt:lpstr>
      <vt:lpstr>My Tests</vt:lpstr>
      <vt:lpstr>HTML 5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Dille</dc:creator>
  <cp:lastModifiedBy>Dille</cp:lastModifiedBy>
  <cp:revision>131</cp:revision>
  <dcterms:created xsi:type="dcterms:W3CDTF">2010-05-01T14:45:51Z</dcterms:created>
  <dcterms:modified xsi:type="dcterms:W3CDTF">2010-05-06T01:49:30Z</dcterms:modified>
</cp:coreProperties>
</file>