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6" r:id="rId9"/>
    <p:sldId id="265" r:id="rId10"/>
    <p:sldId id="258" r:id="rId11"/>
    <p:sldId id="267" r:id="rId12"/>
    <p:sldId id="25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62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B4A8A1-8E09-4458-B2F6-1E1FFD1E2720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A3F949-1DF7-464A-9FC7-D7FAA0C70AE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3C3B1-11B8-4F3D-B966-9FE13F55568E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5059C-5796-4FC6-B71C-18BDDD8CDB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3C3B1-11B8-4F3D-B966-9FE13F55568E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5059C-5796-4FC6-B71C-18BDDD8CDB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3C3B1-11B8-4F3D-B966-9FE13F55568E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5059C-5796-4FC6-B71C-18BDDD8CDB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3C3B1-11B8-4F3D-B966-9FE13F55568E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5059C-5796-4FC6-B71C-18BDDD8CDB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3C3B1-11B8-4F3D-B966-9FE13F55568E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5059C-5796-4FC6-B71C-18BDDD8CDB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3C3B1-11B8-4F3D-B966-9FE13F55568E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5059C-5796-4FC6-B71C-18BDDD8CDB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3C3B1-11B8-4F3D-B966-9FE13F55568E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5059C-5796-4FC6-B71C-18BDDD8CDB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3C3B1-11B8-4F3D-B966-9FE13F55568E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5059C-5796-4FC6-B71C-18BDDD8CDB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3C3B1-11B8-4F3D-B966-9FE13F55568E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5059C-5796-4FC6-B71C-18BDDD8CDB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3C3B1-11B8-4F3D-B966-9FE13F55568E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5059C-5796-4FC6-B71C-18BDDD8CDB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3C3B1-11B8-4F3D-B966-9FE13F55568E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5059C-5796-4FC6-B71C-18BDDD8CDB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D3C3B1-11B8-4F3D-B966-9FE13F55568E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55059C-5796-4FC6-B71C-18BDDD8CDB1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ranavmistry.com/projects/sixthsense/" TargetMode="External"/><Relationship Id="rId3" Type="http://schemas.openxmlformats.org/officeDocument/2006/relationships/hyperlink" Target="http://en.wikipedia.org/wiki/Extrasensory_perception" TargetMode="External"/><Relationship Id="rId7" Type="http://schemas.openxmlformats.org/officeDocument/2006/relationships/hyperlink" Target="http://news.smh.com.au/breaking-news-technology/mit-researchers-make-sixth-sense-gadget-20090205-7z1b.html" TargetMode="External"/><Relationship Id="rId2" Type="http://schemas.openxmlformats.org/officeDocument/2006/relationships/hyperlink" Target="http://en.wikipedia.org/wiki/Digital_camera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n.wikipedia.org/wiki/Gestural_interface" TargetMode="External"/><Relationship Id="rId5" Type="http://schemas.openxmlformats.org/officeDocument/2006/relationships/hyperlink" Target="http://en.wikipedia.org/wiki/Potentiality_and_actuality#Senses_of_being" TargetMode="External"/><Relationship Id="rId10" Type="http://schemas.openxmlformats.org/officeDocument/2006/relationships/hyperlink" Target="http://opencv.willowgarage.com/wiki" TargetMode="External"/><Relationship Id="rId4" Type="http://schemas.openxmlformats.org/officeDocument/2006/relationships/hyperlink" Target="http://en.wikiversity.org/wiki/What_is_the_sixth_sense" TargetMode="External"/><Relationship Id="rId9" Type="http://schemas.openxmlformats.org/officeDocument/2006/relationships/hyperlink" Target="http://en.wikipedia.org/wiki/Windows_Presentation_Foundation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ted.com/talks/pranav_mistry_the_thrilling_potential_of_sixthsense_technology.html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1676400" y="533400"/>
            <a:ext cx="6324600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8000" b="1" cap="all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GUIBDSS</a:t>
            </a:r>
            <a:endParaRPr lang="en-US" sz="3600" b="1" cap="all" dirty="0">
              <a:ln/>
              <a:solidFill>
                <a:srgbClr val="C0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90600" y="2133600"/>
            <a:ext cx="7620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Graphical User Interface Based Digital Sixth Sense</a:t>
            </a:r>
            <a:endParaRPr lang="en-US" sz="4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1447800" y="4114800"/>
            <a:ext cx="6934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By: </a:t>
            </a:r>
          </a:p>
          <a:p>
            <a:r>
              <a:rPr lang="en-US" sz="2000" b="1" dirty="0" smtClean="0"/>
              <a:t>Abdullah </a:t>
            </a:r>
            <a:r>
              <a:rPr lang="en-US" sz="2000" b="1" dirty="0" err="1" smtClean="0"/>
              <a:t>Almurayh</a:t>
            </a:r>
            <a:endParaRPr lang="en-US" sz="2000" b="1" dirty="0" smtClean="0"/>
          </a:p>
        </p:txBody>
      </p:sp>
      <p:sp>
        <p:nvSpPr>
          <p:cNvPr id="29" name="TextBox 28"/>
          <p:cNvSpPr txBox="1"/>
          <p:nvPr/>
        </p:nvSpPr>
        <p:spPr>
          <a:xfrm>
            <a:off x="1447800" y="5410200"/>
            <a:ext cx="693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UCCS    CS525 Spring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1066800" y="6492875"/>
            <a:ext cx="914400" cy="365125"/>
          </a:xfrm>
        </p:spPr>
        <p:txBody>
          <a:bodyPr/>
          <a:lstStyle/>
          <a:p>
            <a:pPr algn="ctr"/>
            <a:fld id="{B9FC853C-CC0C-42AF-A088-C6B433F66892}" type="datetime1">
              <a:rPr lang="en-US" sz="1050" b="1" smtClean="0">
                <a:solidFill>
                  <a:srgbClr val="0070C0"/>
                </a:solidFill>
              </a:rPr>
              <a:pPr algn="ctr"/>
              <a:t>5/4/2010</a:t>
            </a:fld>
            <a:endParaRPr lang="en-US" sz="1050" b="1" dirty="0">
              <a:solidFill>
                <a:srgbClr val="0070C0"/>
              </a:solidFill>
            </a:endParaRPr>
          </a:p>
        </p:txBody>
      </p:sp>
      <p:sp>
        <p:nvSpPr>
          <p:cNvPr id="14" name="Date Placeholder 12"/>
          <p:cNvSpPr txBox="1">
            <a:spLocks/>
          </p:cNvSpPr>
          <p:nvPr/>
        </p:nvSpPr>
        <p:spPr>
          <a:xfrm>
            <a:off x="3505200" y="6492875"/>
            <a:ext cx="2667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Almurayh</a:t>
            </a:r>
            <a:r>
              <a:rPr kumimoji="0" lang="en-US" sz="105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UCCS- CS525 S2010</a:t>
            </a:r>
            <a:r>
              <a:rPr kumimoji="0" lang="en-US" sz="1050" b="1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Date Placeholder 12"/>
          <p:cNvSpPr txBox="1">
            <a:spLocks/>
          </p:cNvSpPr>
          <p:nvPr/>
        </p:nvSpPr>
        <p:spPr>
          <a:xfrm>
            <a:off x="7924800" y="6492875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ctr">
              <a:defRPr/>
            </a:pPr>
            <a:r>
              <a:rPr lang="en-US" sz="1050" b="1" dirty="0" smtClean="0">
                <a:solidFill>
                  <a:srgbClr val="0070C0"/>
                </a:solidFill>
              </a:rPr>
              <a:t>GUIBDSS</a:t>
            </a: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295400" y="1501914"/>
            <a:ext cx="6705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buFont typeface="Wingdings" pitchFamily="2" charset="2"/>
              <a:buChar char="ü"/>
            </a:pPr>
            <a:r>
              <a:rPr lang="en-US" sz="2000" b="1" dirty="0" smtClean="0"/>
              <a:t>Users wanted and easy way to work with computers</a:t>
            </a:r>
          </a:p>
          <a:p>
            <a:pPr>
              <a:buFont typeface="Wingdings" pitchFamily="2" charset="2"/>
              <a:buChar char="ü"/>
            </a:pPr>
            <a:endParaRPr lang="en-US" sz="2000" b="1" dirty="0"/>
          </a:p>
        </p:txBody>
      </p:sp>
      <p:sp>
        <p:nvSpPr>
          <p:cNvPr id="19" name="Rectangle 18"/>
          <p:cNvSpPr/>
          <p:nvPr/>
        </p:nvSpPr>
        <p:spPr>
          <a:xfrm>
            <a:off x="1295400" y="2416314"/>
            <a:ext cx="6858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buFont typeface="Wingdings" pitchFamily="2" charset="2"/>
              <a:buChar char="ü"/>
            </a:pPr>
            <a:r>
              <a:rPr lang="en-US" sz="2000" b="1" dirty="0" smtClean="0"/>
              <a:t>Digital Sixth Sense may possibly take a portion of the market share</a:t>
            </a:r>
            <a:endParaRPr lang="en-US" sz="2000" b="1" dirty="0"/>
          </a:p>
        </p:txBody>
      </p:sp>
      <p:sp>
        <p:nvSpPr>
          <p:cNvPr id="20" name="Rectangle 19"/>
          <p:cNvSpPr/>
          <p:nvPr/>
        </p:nvSpPr>
        <p:spPr>
          <a:xfrm>
            <a:off x="1295400" y="3330714"/>
            <a:ext cx="6858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buFont typeface="Wingdings" pitchFamily="2" charset="2"/>
              <a:buChar char="ü"/>
            </a:pPr>
            <a:r>
              <a:rPr lang="en-US" sz="2000" b="1" dirty="0" smtClean="0"/>
              <a:t> Digital Sixth Sense shows promising benefit of computer use</a:t>
            </a:r>
            <a:endParaRPr lang="en-US" sz="20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1767057" y="152400"/>
            <a:ext cx="25074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Conclusion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295400" y="4245114"/>
            <a:ext cx="6934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buFont typeface="Wingdings" pitchFamily="2" charset="2"/>
              <a:buChar char="ü"/>
            </a:pPr>
            <a:r>
              <a:rPr lang="en-US" sz="2000" b="1" dirty="0" smtClean="0"/>
              <a:t>The idea is simple and easily implemented that makes learning the techniques for motion recognition a small task</a:t>
            </a:r>
            <a:endParaRPr lang="en-US" sz="2000" b="1" dirty="0"/>
          </a:p>
        </p:txBody>
      </p:sp>
      <p:cxnSp>
        <p:nvCxnSpPr>
          <p:cNvPr id="10" name="Straight Connector 9"/>
          <p:cNvCxnSpPr>
            <a:stCxn id="12" idx="4"/>
            <a:endCxn id="32" idx="0"/>
          </p:cNvCxnSpPr>
          <p:nvPr/>
        </p:nvCxnSpPr>
        <p:spPr>
          <a:xfrm rot="5400000">
            <a:off x="-2133600" y="3352800"/>
            <a:ext cx="5181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endCxn id="31" idx="0"/>
          </p:cNvCxnSpPr>
          <p:nvPr/>
        </p:nvCxnSpPr>
        <p:spPr>
          <a:xfrm rot="5400000">
            <a:off x="-1905000" y="3048000"/>
            <a:ext cx="4724400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381000" y="609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381000" y="609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381000" y="6096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381000" y="11430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381000" y="1676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381000" y="22098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381000" y="27432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381000" y="3276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381000" y="38100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381000" y="4343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381000" y="48768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381000" y="54102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381000" y="5943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381000" y="11430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381000" y="16764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381000" y="22098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381000" y="27432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381000" y="32766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381000" y="38100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381000" y="43434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381000" y="48768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1066800" y="6492875"/>
            <a:ext cx="914400" cy="365125"/>
          </a:xfrm>
        </p:spPr>
        <p:txBody>
          <a:bodyPr/>
          <a:lstStyle/>
          <a:p>
            <a:pPr algn="ctr"/>
            <a:fld id="{B9FC853C-CC0C-42AF-A088-C6B433F66892}" type="datetime1">
              <a:rPr lang="en-US" sz="1050" b="1" smtClean="0">
                <a:solidFill>
                  <a:srgbClr val="0070C0"/>
                </a:solidFill>
              </a:rPr>
              <a:pPr algn="ctr"/>
              <a:t>5/4/2010</a:t>
            </a:fld>
            <a:endParaRPr lang="en-US" sz="1050" b="1" dirty="0">
              <a:solidFill>
                <a:srgbClr val="0070C0"/>
              </a:solidFill>
            </a:endParaRPr>
          </a:p>
        </p:txBody>
      </p:sp>
      <p:sp>
        <p:nvSpPr>
          <p:cNvPr id="14" name="Date Placeholder 12"/>
          <p:cNvSpPr txBox="1">
            <a:spLocks/>
          </p:cNvSpPr>
          <p:nvPr/>
        </p:nvSpPr>
        <p:spPr>
          <a:xfrm>
            <a:off x="3505200" y="6492875"/>
            <a:ext cx="2667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Almurayh</a:t>
            </a:r>
            <a:r>
              <a:rPr kumimoji="0" lang="en-US" sz="105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UCCS- CS525 S2010</a:t>
            </a:r>
            <a:r>
              <a:rPr kumimoji="0" lang="en-US" sz="1050" b="1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Date Placeholder 12"/>
          <p:cNvSpPr txBox="1">
            <a:spLocks/>
          </p:cNvSpPr>
          <p:nvPr/>
        </p:nvSpPr>
        <p:spPr>
          <a:xfrm>
            <a:off x="7924800" y="6492875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ctr">
              <a:defRPr/>
            </a:pPr>
            <a:r>
              <a:rPr lang="en-US" sz="1050" b="1" dirty="0" smtClean="0">
                <a:solidFill>
                  <a:srgbClr val="0070C0"/>
                </a:solidFill>
              </a:rPr>
              <a:t>GUIBDSS</a:t>
            </a: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371600" y="1049197"/>
            <a:ext cx="7162800" cy="521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[1] Digital Camera,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  <a:hlinkClick r:id="rId2"/>
              </a:rPr>
              <a:t>http://en.wikipedia.org/wiki/Digital_camera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[2] Extrasensory Perception,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  <a:hlinkClick r:id="rId3"/>
              </a:rPr>
              <a:t>http://en.wikipedia.org/wiki/Extrasensory_perception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[3] What Is The Sixth Sense,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  <a:hlinkClick r:id="rId4"/>
              </a:rPr>
              <a:t>http://en.wikiversity.org/wiki/What_is_the_sixth_sense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[4] Potentiality and Actuality,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  <a:hlinkClick r:id="rId5"/>
              </a:rPr>
              <a:t>http://en.wikipedia.org/wiki/Potentiality_and_actuality#Senses_of_being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[5] Gesture Recognition,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  <a:hlinkClick r:id="rId6"/>
              </a:rPr>
              <a:t>http://en.wikipedia.org/wiki/Gestural_interface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[6] MIT researchers make 'sixth sense' gadget ,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  <a:hlinkClick r:id="rId7"/>
              </a:rPr>
              <a:t>http://news.smh.com.au/breaking-news-technology/mit-researchers-make-sixth-sense-gadget-20090205-7z1b.html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[7] MIT's 6th Sense device could trump Apple's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multitouch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1400" b="0" i="0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http://news.cnet.com/8301-17938_105-10159601-1.html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[8]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SixthSense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– the wearable computer, by Jon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Trux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, ENDS 400 WDS SCIENCE PHOTO LIBRARY, 2009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[9]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SixthSense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the wearable computer,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  <a:hlinkClick r:id="rId8"/>
              </a:rPr>
              <a:t>http://www.pranavmistry.com/projects/sixthsense/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[10] Windows Presentation Foundation WPF,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  <a:hlinkClick r:id="rId9"/>
              </a:rPr>
              <a:t>http://en.wikipedia.org/wiki/Windows_Presentation_Foundation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[11] Open Source Computer Vision,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  <a:hlinkClick r:id="rId10"/>
              </a:rPr>
              <a:t>http://opencv.willowgarage.com/wiki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52600" y="152400"/>
            <a:ext cx="25197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References</a:t>
            </a:r>
            <a:endParaRPr lang="en-US" sz="4000" b="1" dirty="0"/>
          </a:p>
        </p:txBody>
      </p:sp>
      <p:cxnSp>
        <p:nvCxnSpPr>
          <p:cNvPr id="8" name="Straight Connector 7"/>
          <p:cNvCxnSpPr>
            <a:stCxn id="10" idx="4"/>
            <a:endCxn id="25" idx="0"/>
          </p:cNvCxnSpPr>
          <p:nvPr/>
        </p:nvCxnSpPr>
        <p:spPr>
          <a:xfrm rot="5400000">
            <a:off x="-2133600" y="3352800"/>
            <a:ext cx="5181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endCxn id="25" idx="0"/>
          </p:cNvCxnSpPr>
          <p:nvPr/>
        </p:nvCxnSpPr>
        <p:spPr>
          <a:xfrm rot="5400000">
            <a:off x="-2171700" y="3314700"/>
            <a:ext cx="5257800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381000" y="609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81000" y="609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81000" y="6096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381000" y="11430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381000" y="1676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381000" y="22098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381000" y="27432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381000" y="3276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381000" y="38100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381000" y="4343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381000" y="48768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381000" y="54102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381000" y="5943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381000" y="11430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381000" y="16764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381000" y="22098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381000" y="27432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381000" y="32766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381000" y="38100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381000" y="43434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381000" y="48768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381000" y="54102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1066800" y="6492875"/>
            <a:ext cx="914400" cy="365125"/>
          </a:xfrm>
        </p:spPr>
        <p:txBody>
          <a:bodyPr/>
          <a:lstStyle/>
          <a:p>
            <a:pPr algn="ctr"/>
            <a:fld id="{B9FC853C-CC0C-42AF-A088-C6B433F66892}" type="datetime1">
              <a:rPr lang="en-US" sz="1050" b="1" smtClean="0">
                <a:solidFill>
                  <a:srgbClr val="0070C0"/>
                </a:solidFill>
              </a:rPr>
              <a:pPr algn="ctr"/>
              <a:t>5/4/2010</a:t>
            </a:fld>
            <a:endParaRPr lang="en-US" sz="1050" b="1" dirty="0">
              <a:solidFill>
                <a:srgbClr val="0070C0"/>
              </a:solidFill>
            </a:endParaRPr>
          </a:p>
        </p:txBody>
      </p:sp>
      <p:sp>
        <p:nvSpPr>
          <p:cNvPr id="14" name="Date Placeholder 12"/>
          <p:cNvSpPr txBox="1">
            <a:spLocks/>
          </p:cNvSpPr>
          <p:nvPr/>
        </p:nvSpPr>
        <p:spPr>
          <a:xfrm>
            <a:off x="3505200" y="6492875"/>
            <a:ext cx="2667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Almurayh</a:t>
            </a:r>
            <a:r>
              <a:rPr kumimoji="0" lang="en-US" sz="105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UCCS- CS525 S2010</a:t>
            </a:r>
            <a:r>
              <a:rPr kumimoji="0" lang="en-US" sz="1050" b="1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Date Placeholder 12"/>
          <p:cNvSpPr txBox="1">
            <a:spLocks/>
          </p:cNvSpPr>
          <p:nvPr/>
        </p:nvSpPr>
        <p:spPr>
          <a:xfrm>
            <a:off x="7924800" y="6492875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GUIBDSS</a:t>
            </a: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7410" name="Picture 2" descr="http://www.adcet.edu.au/Admin/UploadedFiles/Images/Photos/person%20question_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6F5F5"/>
              </a:clrFrom>
              <a:clrTo>
                <a:srgbClr val="F6F5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33800" y="1219200"/>
            <a:ext cx="2438400" cy="2663067"/>
          </a:xfrm>
          <a:prstGeom prst="rect">
            <a:avLst/>
          </a:prstGeom>
          <a:noFill/>
          <a:effectLst>
            <a:reflection blurRad="6350" stA="50000" endA="295" endPos="92000" dist="101600" dir="5400000" sy="-100000" algn="bl" rotWithShape="0"/>
          </a:effectLst>
          <a:scene3d>
            <a:camera prst="perspectiveHeroicExtremeLeftFacing"/>
            <a:lightRig rig="threePt" dir="t"/>
          </a:scene3d>
        </p:spPr>
      </p:pic>
      <p:sp>
        <p:nvSpPr>
          <p:cNvPr id="18" name="TextBox 17"/>
          <p:cNvSpPr txBox="1"/>
          <p:nvPr/>
        </p:nvSpPr>
        <p:spPr>
          <a:xfrm>
            <a:off x="1752600" y="152400"/>
            <a:ext cx="23317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Questions</a:t>
            </a:r>
            <a:endParaRPr lang="en-US" sz="4000" b="1" dirty="0"/>
          </a:p>
        </p:txBody>
      </p:sp>
      <p:cxnSp>
        <p:nvCxnSpPr>
          <p:cNvPr id="7" name="Straight Connector 6"/>
          <p:cNvCxnSpPr>
            <a:stCxn id="9" idx="4"/>
            <a:endCxn id="25" idx="0"/>
          </p:cNvCxnSpPr>
          <p:nvPr/>
        </p:nvCxnSpPr>
        <p:spPr>
          <a:xfrm rot="5400000">
            <a:off x="-2133600" y="3352800"/>
            <a:ext cx="5181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endCxn id="25" idx="0"/>
          </p:cNvCxnSpPr>
          <p:nvPr/>
        </p:nvCxnSpPr>
        <p:spPr>
          <a:xfrm rot="5400000">
            <a:off x="-2171700" y="3314700"/>
            <a:ext cx="5257800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381000" y="609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81000" y="609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81000" y="6096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81000" y="11430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381000" y="1676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381000" y="22098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381000" y="27432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381000" y="3276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381000" y="38100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381000" y="4343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381000" y="48768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381000" y="54102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381000" y="5943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381000" y="11430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381000" y="16764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381000" y="22098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381000" y="27432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381000" y="32766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381000" y="38100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381000" y="43434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381000" y="48768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381000" y="54102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381000" y="59436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/>
          <p:cNvCxnSpPr>
            <a:stCxn id="5" idx="4"/>
            <a:endCxn id="30" idx="0"/>
          </p:cNvCxnSpPr>
          <p:nvPr/>
        </p:nvCxnSpPr>
        <p:spPr>
          <a:xfrm rot="5400000">
            <a:off x="-2133600" y="3352800"/>
            <a:ext cx="5181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endCxn id="18" idx="0"/>
          </p:cNvCxnSpPr>
          <p:nvPr/>
        </p:nvCxnSpPr>
        <p:spPr>
          <a:xfrm rot="5400000">
            <a:off x="228600" y="914400"/>
            <a:ext cx="457200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381000" y="609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81000" y="609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381000" y="6096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1066800" y="6492875"/>
            <a:ext cx="914400" cy="365125"/>
          </a:xfrm>
        </p:spPr>
        <p:txBody>
          <a:bodyPr/>
          <a:lstStyle/>
          <a:p>
            <a:pPr algn="ctr"/>
            <a:fld id="{B9FC853C-CC0C-42AF-A088-C6B433F66892}" type="datetime1">
              <a:rPr lang="en-US" sz="1050" b="1" smtClean="0">
                <a:solidFill>
                  <a:srgbClr val="0070C0"/>
                </a:solidFill>
              </a:rPr>
              <a:pPr algn="ctr"/>
              <a:t>5/4/2010</a:t>
            </a:fld>
            <a:endParaRPr lang="en-US" sz="1050" b="1" dirty="0">
              <a:solidFill>
                <a:srgbClr val="0070C0"/>
              </a:solidFill>
            </a:endParaRPr>
          </a:p>
        </p:txBody>
      </p:sp>
      <p:sp>
        <p:nvSpPr>
          <p:cNvPr id="14" name="Date Placeholder 12"/>
          <p:cNvSpPr txBox="1">
            <a:spLocks/>
          </p:cNvSpPr>
          <p:nvPr/>
        </p:nvSpPr>
        <p:spPr>
          <a:xfrm>
            <a:off x="3505200" y="6492875"/>
            <a:ext cx="2667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Almurayh</a:t>
            </a:r>
            <a:r>
              <a:rPr kumimoji="0" lang="en-US" sz="105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UCCS- CS525 S2010</a:t>
            </a:r>
            <a:r>
              <a:rPr kumimoji="0" lang="en-US" sz="1050" b="1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Date Placeholder 12"/>
          <p:cNvSpPr txBox="1">
            <a:spLocks/>
          </p:cNvSpPr>
          <p:nvPr/>
        </p:nvSpPr>
        <p:spPr>
          <a:xfrm>
            <a:off x="7924800" y="6492875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ctr">
              <a:defRPr/>
            </a:pPr>
            <a:r>
              <a:rPr lang="en-US" sz="1050" b="1" dirty="0" smtClean="0">
                <a:solidFill>
                  <a:srgbClr val="0070C0"/>
                </a:solidFill>
              </a:rPr>
              <a:t>GUIBDSS</a:t>
            </a: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67057" y="152400"/>
            <a:ext cx="22193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Overview</a:t>
            </a:r>
            <a:endParaRPr lang="en-US" sz="40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676400" y="1295400"/>
            <a:ext cx="6400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/>
              <a:t>Introduction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/>
              <a:t>GIUBDSS Understanding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/>
              <a:t>GIUBDSS Architecture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/>
              <a:t>GIUBDSS Demo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/>
              <a:t>GIUBDSS Future work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/>
              <a:t>Conclusion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/>
              <a:t>References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/>
              <a:t>Questions</a:t>
            </a:r>
            <a:endParaRPr lang="en-US" sz="2400" b="1" dirty="0"/>
          </a:p>
        </p:txBody>
      </p:sp>
      <p:sp>
        <p:nvSpPr>
          <p:cNvPr id="18" name="Oval 17"/>
          <p:cNvSpPr/>
          <p:nvPr/>
        </p:nvSpPr>
        <p:spPr>
          <a:xfrm>
            <a:off x="381000" y="11430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381000" y="1676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381000" y="22098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381000" y="27432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381000" y="3276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381000" y="38100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381000" y="4343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381000" y="48768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381000" y="54102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381000" y="5943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1066800" y="6492875"/>
            <a:ext cx="914400" cy="365125"/>
          </a:xfrm>
        </p:spPr>
        <p:txBody>
          <a:bodyPr/>
          <a:lstStyle/>
          <a:p>
            <a:pPr algn="ctr"/>
            <a:fld id="{B9FC853C-CC0C-42AF-A088-C6B433F66892}" type="datetime1">
              <a:rPr lang="en-US" sz="1050" b="1" smtClean="0">
                <a:solidFill>
                  <a:srgbClr val="0070C0"/>
                </a:solidFill>
              </a:rPr>
              <a:pPr algn="ctr"/>
              <a:t>5/4/2010</a:t>
            </a:fld>
            <a:endParaRPr lang="en-US" sz="1050" b="1" dirty="0">
              <a:solidFill>
                <a:srgbClr val="0070C0"/>
              </a:solidFill>
            </a:endParaRPr>
          </a:p>
        </p:txBody>
      </p:sp>
      <p:sp>
        <p:nvSpPr>
          <p:cNvPr id="14" name="Date Placeholder 12"/>
          <p:cNvSpPr txBox="1">
            <a:spLocks/>
          </p:cNvSpPr>
          <p:nvPr/>
        </p:nvSpPr>
        <p:spPr>
          <a:xfrm>
            <a:off x="3505200" y="6492875"/>
            <a:ext cx="2667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Almurayh</a:t>
            </a:r>
            <a:r>
              <a:rPr kumimoji="0" lang="en-US" sz="105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UCCS- CS525 S2010</a:t>
            </a:r>
            <a:r>
              <a:rPr kumimoji="0" lang="en-US" sz="1050" b="1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Date Placeholder 12"/>
          <p:cNvSpPr txBox="1">
            <a:spLocks/>
          </p:cNvSpPr>
          <p:nvPr/>
        </p:nvSpPr>
        <p:spPr>
          <a:xfrm>
            <a:off x="7924800" y="6492875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ctr">
              <a:defRPr/>
            </a:pPr>
            <a:r>
              <a:rPr lang="en-US" sz="1050" b="1" dirty="0" smtClean="0">
                <a:solidFill>
                  <a:srgbClr val="0070C0"/>
                </a:solidFill>
              </a:rPr>
              <a:t>GUIBDSS</a:t>
            </a: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67057" y="152400"/>
            <a:ext cx="28442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Introduction</a:t>
            </a:r>
            <a:endParaRPr lang="en-US" sz="40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219200" y="1295400"/>
            <a:ext cx="754380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sz="2400" b="1" dirty="0" smtClean="0"/>
              <a:t>Computer is evolved rapidly to meet the needs of humans.</a:t>
            </a: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sz="2400" b="1" dirty="0" smtClean="0"/>
              <a:t> We have seen a lot of ways of interacting with the computer.</a:t>
            </a:r>
          </a:p>
          <a:p>
            <a:pPr>
              <a:lnSpc>
                <a:spcPct val="200000"/>
              </a:lnSpc>
              <a:buFont typeface="Wingdings" pitchFamily="2" charset="2"/>
              <a:buChar char="v"/>
            </a:pP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 the computer sense what we intend to do? </a:t>
            </a:r>
            <a:endParaRPr lang="en-U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7" name="Straight Connector 6"/>
          <p:cNvCxnSpPr>
            <a:stCxn id="9" idx="4"/>
            <a:endCxn id="26" idx="0"/>
          </p:cNvCxnSpPr>
          <p:nvPr/>
        </p:nvCxnSpPr>
        <p:spPr>
          <a:xfrm rot="5400000">
            <a:off x="-2133600" y="3352800"/>
            <a:ext cx="5181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endCxn id="16" idx="0"/>
          </p:cNvCxnSpPr>
          <p:nvPr/>
        </p:nvCxnSpPr>
        <p:spPr>
          <a:xfrm rot="5400000">
            <a:off x="-38100" y="1181100"/>
            <a:ext cx="990600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381000" y="609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81000" y="609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81000" y="6096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81000" y="11430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381000" y="1676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381000" y="22098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381000" y="27432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381000" y="3276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381000" y="38100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381000" y="4343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381000" y="48768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381000" y="54102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381000" y="5943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381000" y="11430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1066800" y="6492875"/>
            <a:ext cx="914400" cy="365125"/>
          </a:xfrm>
        </p:spPr>
        <p:txBody>
          <a:bodyPr/>
          <a:lstStyle/>
          <a:p>
            <a:pPr algn="ctr"/>
            <a:fld id="{B9FC853C-CC0C-42AF-A088-C6B433F66892}" type="datetime1">
              <a:rPr lang="en-US" sz="1050" b="1" smtClean="0">
                <a:solidFill>
                  <a:srgbClr val="0070C0"/>
                </a:solidFill>
              </a:rPr>
              <a:pPr algn="ctr"/>
              <a:t>5/4/2010</a:t>
            </a:fld>
            <a:endParaRPr lang="en-US" sz="1050" b="1" dirty="0">
              <a:solidFill>
                <a:srgbClr val="0070C0"/>
              </a:solidFill>
            </a:endParaRPr>
          </a:p>
        </p:txBody>
      </p:sp>
      <p:sp>
        <p:nvSpPr>
          <p:cNvPr id="14" name="Date Placeholder 12"/>
          <p:cNvSpPr txBox="1">
            <a:spLocks/>
          </p:cNvSpPr>
          <p:nvPr/>
        </p:nvSpPr>
        <p:spPr>
          <a:xfrm>
            <a:off x="3505200" y="6492875"/>
            <a:ext cx="2667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Almurayh</a:t>
            </a:r>
            <a:r>
              <a:rPr kumimoji="0" lang="en-US" sz="105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UCCS- CS525 S2010</a:t>
            </a:r>
            <a:r>
              <a:rPr kumimoji="0" lang="en-US" sz="1050" b="1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Date Placeholder 12"/>
          <p:cNvSpPr txBox="1">
            <a:spLocks/>
          </p:cNvSpPr>
          <p:nvPr/>
        </p:nvSpPr>
        <p:spPr>
          <a:xfrm>
            <a:off x="7924800" y="6492875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ctr">
              <a:defRPr/>
            </a:pPr>
            <a:r>
              <a:rPr lang="en-US" sz="1050" b="1" dirty="0" smtClean="0">
                <a:solidFill>
                  <a:srgbClr val="0070C0"/>
                </a:solidFill>
              </a:rPr>
              <a:t>GUIBDSS</a:t>
            </a: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67057" y="152400"/>
            <a:ext cx="533729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GUIBDSS Understanding</a:t>
            </a:r>
          </a:p>
          <a:p>
            <a:endParaRPr lang="en-US" sz="40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219200" y="914400"/>
            <a:ext cx="7239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/>
              <a:t>Extra sensory perception (ESP): </a:t>
            </a:r>
            <a:r>
              <a:rPr lang="en-US" sz="2000" dirty="0" smtClean="0"/>
              <a:t>means recognizing physical senses that involve predicting information that has not yet been gained or discovered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/>
              <a:t>Gesture Recognition </a:t>
            </a:r>
            <a:r>
              <a:rPr lang="en-US" sz="2000" dirty="0" smtClean="0"/>
              <a:t>allows humans to interact with machines naturally without any mechanical devices by interfacing them using human-machine interface techniques</a:t>
            </a:r>
            <a:endParaRPr lang="en-US" sz="2000" b="1" dirty="0" smtClean="0"/>
          </a:p>
          <a:p>
            <a:pPr>
              <a:lnSpc>
                <a:spcPct val="150000"/>
              </a:lnSpc>
            </a:pPr>
            <a:endParaRPr lang="en-US" sz="2000" b="1" dirty="0" smtClean="0"/>
          </a:p>
          <a:p>
            <a:pPr>
              <a:lnSpc>
                <a:spcPct val="150000"/>
              </a:lnSpc>
            </a:pPr>
            <a:endParaRPr lang="en-US" sz="2000" b="1" dirty="0"/>
          </a:p>
        </p:txBody>
      </p:sp>
      <p:pic>
        <p:nvPicPr>
          <p:cNvPr id="18" name="Picture 17" descr="File:NASA Mars Rover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4114800"/>
            <a:ext cx="2803617" cy="2239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1219200" y="3810000"/>
            <a:ext cx="4495800" cy="2077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/>
              <a:t>Computer vision: </a:t>
            </a:r>
            <a:r>
              <a:rPr lang="en-US" dirty="0" smtClean="0"/>
              <a:t>technology of machines that are enabled to see with hardware and  software technology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     [Camera + image processing]</a:t>
            </a:r>
            <a:endParaRPr lang="en-US" b="1" dirty="0" smtClean="0"/>
          </a:p>
          <a:p>
            <a:endParaRPr lang="en-US" dirty="0"/>
          </a:p>
        </p:txBody>
      </p:sp>
      <p:cxnSp>
        <p:nvCxnSpPr>
          <p:cNvPr id="9" name="Straight Connector 8"/>
          <p:cNvCxnSpPr>
            <a:stCxn id="11" idx="4"/>
            <a:endCxn id="30" idx="0"/>
          </p:cNvCxnSpPr>
          <p:nvPr/>
        </p:nvCxnSpPr>
        <p:spPr>
          <a:xfrm rot="5400000">
            <a:off x="-2133600" y="3352800"/>
            <a:ext cx="5181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endCxn id="23" idx="0"/>
          </p:cNvCxnSpPr>
          <p:nvPr/>
        </p:nvCxnSpPr>
        <p:spPr>
          <a:xfrm rot="5400000">
            <a:off x="-304800" y="1447800"/>
            <a:ext cx="1524000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381000" y="609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81000" y="609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381000" y="6096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381000" y="11430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381000" y="1676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381000" y="22098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381000" y="27432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381000" y="3276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381000" y="38100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381000" y="4343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381000" y="48768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381000" y="54102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381000" y="5943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381000" y="11430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381000" y="16764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Freeform 46"/>
          <p:cNvSpPr/>
          <p:nvPr/>
        </p:nvSpPr>
        <p:spPr>
          <a:xfrm>
            <a:off x="2497015" y="1225061"/>
            <a:ext cx="5221166" cy="4699489"/>
          </a:xfrm>
          <a:custGeom>
            <a:avLst/>
            <a:gdLst>
              <a:gd name="connsiteX0" fmla="*/ 202223 w 5221166"/>
              <a:gd name="connsiteY0" fmla="*/ 4120662 h 4699489"/>
              <a:gd name="connsiteX1" fmla="*/ 2787162 w 5221166"/>
              <a:gd name="connsiteY1" fmla="*/ 4129454 h 4699489"/>
              <a:gd name="connsiteX2" fmla="*/ 4976447 w 5221166"/>
              <a:gd name="connsiteY2" fmla="*/ 700454 h 4699489"/>
              <a:gd name="connsiteX3" fmla="*/ 4255477 w 5221166"/>
              <a:gd name="connsiteY3" fmla="*/ 208085 h 4699489"/>
              <a:gd name="connsiteX4" fmla="*/ 2883877 w 5221166"/>
              <a:gd name="connsiteY4" fmla="*/ 1948962 h 4699489"/>
              <a:gd name="connsiteX5" fmla="*/ 2453054 w 5221166"/>
              <a:gd name="connsiteY5" fmla="*/ 2555631 h 4699489"/>
              <a:gd name="connsiteX6" fmla="*/ 1354016 w 5221166"/>
              <a:gd name="connsiteY6" fmla="*/ 647701 h 4699489"/>
              <a:gd name="connsiteX7" fmla="*/ 43962 w 5221166"/>
              <a:gd name="connsiteY7" fmla="*/ 243254 h 4699489"/>
              <a:gd name="connsiteX8" fmla="*/ 43962 w 5221166"/>
              <a:gd name="connsiteY8" fmla="*/ 243254 h 4699489"/>
              <a:gd name="connsiteX9" fmla="*/ 0 w 5221166"/>
              <a:gd name="connsiteY9" fmla="*/ 234462 h 4699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221166" h="4699489">
                <a:moveTo>
                  <a:pt x="202223" y="4120662"/>
                </a:moveTo>
                <a:cubicBezTo>
                  <a:pt x="1096840" y="4410075"/>
                  <a:pt x="1991458" y="4699489"/>
                  <a:pt x="2787162" y="4129454"/>
                </a:cubicBezTo>
                <a:cubicBezTo>
                  <a:pt x="3582866" y="3559419"/>
                  <a:pt x="4731728" y="1354015"/>
                  <a:pt x="4976447" y="700454"/>
                </a:cubicBezTo>
                <a:cubicBezTo>
                  <a:pt x="5221166" y="46893"/>
                  <a:pt x="4604239" y="0"/>
                  <a:pt x="4255477" y="208085"/>
                </a:cubicBezTo>
                <a:cubicBezTo>
                  <a:pt x="3906715" y="416170"/>
                  <a:pt x="3184281" y="1557704"/>
                  <a:pt x="2883877" y="1948962"/>
                </a:cubicBezTo>
                <a:cubicBezTo>
                  <a:pt x="2583473" y="2340220"/>
                  <a:pt x="2708031" y="2772508"/>
                  <a:pt x="2453054" y="2555631"/>
                </a:cubicBezTo>
                <a:cubicBezTo>
                  <a:pt x="2198077" y="2338754"/>
                  <a:pt x="1755531" y="1033097"/>
                  <a:pt x="1354016" y="647701"/>
                </a:cubicBezTo>
                <a:cubicBezTo>
                  <a:pt x="952501" y="262305"/>
                  <a:pt x="43962" y="243254"/>
                  <a:pt x="43962" y="243254"/>
                </a:cubicBezTo>
                <a:lnTo>
                  <a:pt x="43962" y="243254"/>
                </a:lnTo>
                <a:lnTo>
                  <a:pt x="0" y="234462"/>
                </a:lnTo>
              </a:path>
            </a:pathLst>
          </a:custGeom>
          <a:ln w="38100"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4724400" y="2590800"/>
            <a:ext cx="1828800" cy="22098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Computer</a:t>
            </a:r>
            <a:endParaRPr lang="en-US" sz="2400" b="1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1066800" y="6492875"/>
            <a:ext cx="914400" cy="365125"/>
          </a:xfrm>
        </p:spPr>
        <p:txBody>
          <a:bodyPr/>
          <a:lstStyle/>
          <a:p>
            <a:pPr algn="ctr"/>
            <a:fld id="{B9FC853C-CC0C-42AF-A088-C6B433F66892}" type="datetime1">
              <a:rPr lang="en-US" sz="1050" b="1" smtClean="0">
                <a:solidFill>
                  <a:srgbClr val="0070C0"/>
                </a:solidFill>
              </a:rPr>
              <a:pPr algn="ctr"/>
              <a:t>5/4/2010</a:t>
            </a:fld>
            <a:endParaRPr lang="en-US" sz="1050" b="1" dirty="0">
              <a:solidFill>
                <a:srgbClr val="0070C0"/>
              </a:solidFill>
            </a:endParaRPr>
          </a:p>
        </p:txBody>
      </p:sp>
      <p:sp>
        <p:nvSpPr>
          <p:cNvPr id="14" name="Date Placeholder 12"/>
          <p:cNvSpPr txBox="1">
            <a:spLocks/>
          </p:cNvSpPr>
          <p:nvPr/>
        </p:nvSpPr>
        <p:spPr>
          <a:xfrm>
            <a:off x="3505200" y="6492875"/>
            <a:ext cx="2667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Almurayh</a:t>
            </a:r>
            <a:r>
              <a:rPr kumimoji="0" lang="en-US" sz="105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UCCS- CS525 S2010</a:t>
            </a:r>
            <a:r>
              <a:rPr kumimoji="0" lang="en-US" sz="1050" b="1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Date Placeholder 12"/>
          <p:cNvSpPr txBox="1">
            <a:spLocks/>
          </p:cNvSpPr>
          <p:nvPr/>
        </p:nvSpPr>
        <p:spPr>
          <a:xfrm>
            <a:off x="7924800" y="6492875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ctr">
              <a:defRPr/>
            </a:pPr>
            <a:r>
              <a:rPr lang="en-US" sz="1050" b="1" dirty="0" smtClean="0">
                <a:solidFill>
                  <a:srgbClr val="0070C0"/>
                </a:solidFill>
              </a:rPr>
              <a:t>GUIBDSS</a:t>
            </a: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67057" y="152400"/>
            <a:ext cx="483010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GUIBDSS Architecture</a:t>
            </a:r>
          </a:p>
          <a:p>
            <a:endParaRPr lang="en-US" sz="4000" b="1" dirty="0"/>
          </a:p>
        </p:txBody>
      </p:sp>
      <p:sp>
        <p:nvSpPr>
          <p:cNvPr id="23" name="Cloud 22"/>
          <p:cNvSpPr/>
          <p:nvPr/>
        </p:nvSpPr>
        <p:spPr>
          <a:xfrm>
            <a:off x="6477000" y="914400"/>
            <a:ext cx="1981200" cy="1447800"/>
          </a:xfrm>
          <a:prstGeom prst="cloud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Internet</a:t>
            </a:r>
          </a:p>
        </p:txBody>
      </p:sp>
      <p:sp>
        <p:nvSpPr>
          <p:cNvPr id="25" name="Flowchart: Delay 24"/>
          <p:cNvSpPr/>
          <p:nvPr/>
        </p:nvSpPr>
        <p:spPr>
          <a:xfrm rot="1363583">
            <a:off x="2771837" y="1376704"/>
            <a:ext cx="1195707" cy="609600"/>
          </a:xfrm>
          <a:prstGeom prst="flowChartDela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GUI</a:t>
            </a:r>
          </a:p>
          <a:p>
            <a:pPr algn="ctr"/>
            <a:r>
              <a:rPr lang="en-US" sz="2000" b="1" dirty="0" smtClean="0"/>
              <a:t>Output</a:t>
            </a:r>
            <a:endParaRPr lang="en-US" sz="2000" b="1" dirty="0"/>
          </a:p>
        </p:txBody>
      </p:sp>
      <p:sp>
        <p:nvSpPr>
          <p:cNvPr id="26" name="Flowchart: Stored Data 25"/>
          <p:cNvSpPr/>
          <p:nvPr/>
        </p:nvSpPr>
        <p:spPr>
          <a:xfrm rot="10800000" flipV="1">
            <a:off x="3810000" y="5334000"/>
            <a:ext cx="1447800" cy="685800"/>
          </a:xfrm>
          <a:prstGeom prst="flowChartOnlineStorag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GUI</a:t>
            </a:r>
          </a:p>
          <a:p>
            <a:pPr algn="ctr"/>
            <a:r>
              <a:rPr lang="en-US" sz="2000" b="1" dirty="0" smtClean="0"/>
              <a:t>Input</a:t>
            </a:r>
            <a:endParaRPr lang="en-US" sz="2000" b="1" dirty="0"/>
          </a:p>
        </p:txBody>
      </p:sp>
      <p:cxnSp>
        <p:nvCxnSpPr>
          <p:cNvPr id="28" name="Straight Arrow Connector 27"/>
          <p:cNvCxnSpPr>
            <a:stCxn id="26" idx="1"/>
            <a:endCxn id="22" idx="2"/>
          </p:cNvCxnSpPr>
          <p:nvPr/>
        </p:nvCxnSpPr>
        <p:spPr>
          <a:xfrm flipV="1">
            <a:off x="5257800" y="4800600"/>
            <a:ext cx="381000" cy="8763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22" idx="3"/>
            <a:endCxn id="23" idx="1"/>
          </p:cNvCxnSpPr>
          <p:nvPr/>
        </p:nvCxnSpPr>
        <p:spPr>
          <a:xfrm flipV="1">
            <a:off x="6553200" y="2360658"/>
            <a:ext cx="914400" cy="13350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23" idx="2"/>
            <a:endCxn id="22" idx="0"/>
          </p:cNvCxnSpPr>
          <p:nvPr/>
        </p:nvCxnSpPr>
        <p:spPr>
          <a:xfrm rot="10800000" flipV="1">
            <a:off x="5638801" y="1638300"/>
            <a:ext cx="844345" cy="9525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22" idx="1"/>
            <a:endCxn id="25" idx="3"/>
          </p:cNvCxnSpPr>
          <p:nvPr/>
        </p:nvCxnSpPr>
        <p:spPr>
          <a:xfrm rot="10800000">
            <a:off x="3921128" y="1912474"/>
            <a:ext cx="803273" cy="178322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42" name="Explosion 1 41"/>
          <p:cNvSpPr/>
          <p:nvPr/>
        </p:nvSpPr>
        <p:spPr>
          <a:xfrm>
            <a:off x="1219200" y="4648200"/>
            <a:ext cx="1905000" cy="1600200"/>
          </a:xfrm>
          <a:prstGeom prst="irregularSeal1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Action</a:t>
            </a:r>
            <a:endParaRPr lang="en-US" sz="2000" b="1" dirty="0"/>
          </a:p>
        </p:txBody>
      </p:sp>
      <p:cxnSp>
        <p:nvCxnSpPr>
          <p:cNvPr id="17" name="Straight Connector 16"/>
          <p:cNvCxnSpPr>
            <a:stCxn id="20" idx="4"/>
            <a:endCxn id="40" idx="0"/>
          </p:cNvCxnSpPr>
          <p:nvPr/>
        </p:nvCxnSpPr>
        <p:spPr>
          <a:xfrm rot="5400000">
            <a:off x="-2133600" y="3352800"/>
            <a:ext cx="5181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endCxn id="33" idx="0"/>
          </p:cNvCxnSpPr>
          <p:nvPr/>
        </p:nvCxnSpPr>
        <p:spPr>
          <a:xfrm rot="5400000">
            <a:off x="-571500" y="1714500"/>
            <a:ext cx="2057400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381000" y="609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381000" y="609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381000" y="6096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381000" y="11430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381000" y="1676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381000" y="22098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381000" y="27432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381000" y="3276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381000" y="38100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381000" y="4343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381000" y="48768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381000" y="54102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381000" y="5943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381000" y="11430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381000" y="16764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381000" y="22098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E:\UCCS\CS Classes\CS525\Presentation\ar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066800"/>
            <a:ext cx="6696075" cy="5242252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1767057" y="152400"/>
            <a:ext cx="483010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GUIBDSS Architecture</a:t>
            </a:r>
          </a:p>
          <a:p>
            <a:endParaRPr lang="en-US" sz="4000" b="1" dirty="0"/>
          </a:p>
        </p:txBody>
      </p:sp>
      <p:cxnSp>
        <p:nvCxnSpPr>
          <p:cNvPr id="4" name="Straight Connector 3"/>
          <p:cNvCxnSpPr>
            <a:stCxn id="6" idx="4"/>
            <a:endCxn id="18" idx="0"/>
          </p:cNvCxnSpPr>
          <p:nvPr/>
        </p:nvCxnSpPr>
        <p:spPr>
          <a:xfrm rot="5400000">
            <a:off x="-2133600" y="3352800"/>
            <a:ext cx="5181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>
            <a:endCxn id="13" idx="0"/>
          </p:cNvCxnSpPr>
          <p:nvPr/>
        </p:nvCxnSpPr>
        <p:spPr>
          <a:xfrm rot="5400000">
            <a:off x="-838200" y="1981200"/>
            <a:ext cx="2590800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381000" y="609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81000" y="609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81000" y="6096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81000" y="11430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81000" y="1676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81000" y="22098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81000" y="27432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81000" y="3276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81000" y="38100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381000" y="4343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381000" y="48768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381000" y="54102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381000" y="5943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381000" y="11430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381000" y="16764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381000" y="22098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381000" y="27432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Date Placeholder 12"/>
          <p:cNvSpPr>
            <a:spLocks noGrp="1"/>
          </p:cNvSpPr>
          <p:nvPr>
            <p:ph type="dt" sz="half" idx="10"/>
          </p:nvPr>
        </p:nvSpPr>
        <p:spPr>
          <a:xfrm>
            <a:off x="1066800" y="6492875"/>
            <a:ext cx="914400" cy="365125"/>
          </a:xfrm>
        </p:spPr>
        <p:txBody>
          <a:bodyPr/>
          <a:lstStyle/>
          <a:p>
            <a:pPr algn="ctr"/>
            <a:fld id="{B9FC853C-CC0C-42AF-A088-C6B433F66892}" type="datetime1">
              <a:rPr lang="en-US" sz="1050" b="1" smtClean="0">
                <a:solidFill>
                  <a:srgbClr val="0070C0"/>
                </a:solidFill>
              </a:rPr>
              <a:pPr algn="ctr"/>
              <a:t>5/4/2010</a:t>
            </a:fld>
            <a:endParaRPr lang="en-US" sz="1050" b="1" dirty="0">
              <a:solidFill>
                <a:srgbClr val="0070C0"/>
              </a:solidFill>
            </a:endParaRPr>
          </a:p>
        </p:txBody>
      </p:sp>
      <p:sp>
        <p:nvSpPr>
          <p:cNvPr id="26" name="Date Placeholder 12"/>
          <p:cNvSpPr txBox="1">
            <a:spLocks/>
          </p:cNvSpPr>
          <p:nvPr/>
        </p:nvSpPr>
        <p:spPr>
          <a:xfrm>
            <a:off x="3505200" y="6492875"/>
            <a:ext cx="2667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Almurayh</a:t>
            </a:r>
            <a:r>
              <a:rPr kumimoji="0" lang="en-US" sz="105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UCCS- CS525 S2010</a:t>
            </a:r>
            <a:r>
              <a:rPr kumimoji="0" lang="en-US" sz="1050" b="1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Date Placeholder 12"/>
          <p:cNvSpPr txBox="1">
            <a:spLocks/>
          </p:cNvSpPr>
          <p:nvPr/>
        </p:nvSpPr>
        <p:spPr>
          <a:xfrm>
            <a:off x="7924800" y="6492875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ctr">
              <a:defRPr/>
            </a:pPr>
            <a:r>
              <a:rPr lang="en-US" sz="1050" b="1" dirty="0" smtClean="0">
                <a:solidFill>
                  <a:srgbClr val="0070C0"/>
                </a:solidFill>
              </a:rPr>
              <a:t>GUIBDSS</a:t>
            </a: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1767057" y="152400"/>
            <a:ext cx="483010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GUIBDSS Architecture</a:t>
            </a:r>
          </a:p>
          <a:p>
            <a:endParaRPr lang="en-US" sz="4000" b="1" dirty="0"/>
          </a:p>
        </p:txBody>
      </p:sp>
      <p:pic>
        <p:nvPicPr>
          <p:cNvPr id="27" name="Picture 26" descr="arch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1066800"/>
            <a:ext cx="6657536" cy="5212080"/>
          </a:xfrm>
          <a:prstGeom prst="rect">
            <a:avLst/>
          </a:prstGeom>
        </p:spPr>
      </p:pic>
      <p:cxnSp>
        <p:nvCxnSpPr>
          <p:cNvPr id="4" name="Straight Connector 3"/>
          <p:cNvCxnSpPr>
            <a:stCxn id="6" idx="4"/>
            <a:endCxn id="18" idx="0"/>
          </p:cNvCxnSpPr>
          <p:nvPr/>
        </p:nvCxnSpPr>
        <p:spPr>
          <a:xfrm rot="5400000">
            <a:off x="-2133600" y="3352800"/>
            <a:ext cx="5181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>
            <a:endCxn id="14" idx="0"/>
          </p:cNvCxnSpPr>
          <p:nvPr/>
        </p:nvCxnSpPr>
        <p:spPr>
          <a:xfrm rot="5400000">
            <a:off x="-1104900" y="2247900"/>
            <a:ext cx="3124200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381000" y="609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81000" y="609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81000" y="6096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81000" y="11430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81000" y="1676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81000" y="22098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81000" y="27432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81000" y="3276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81000" y="38100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381000" y="4343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381000" y="48768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381000" y="54102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381000" y="5943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381000" y="11430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381000" y="16764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381000" y="22098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381000" y="27432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381000" y="32766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Date Placeholder 12"/>
          <p:cNvSpPr>
            <a:spLocks noGrp="1"/>
          </p:cNvSpPr>
          <p:nvPr>
            <p:ph type="dt" sz="half" idx="10"/>
          </p:nvPr>
        </p:nvSpPr>
        <p:spPr>
          <a:xfrm>
            <a:off x="1066800" y="6492875"/>
            <a:ext cx="914400" cy="365125"/>
          </a:xfrm>
        </p:spPr>
        <p:txBody>
          <a:bodyPr/>
          <a:lstStyle/>
          <a:p>
            <a:pPr algn="ctr"/>
            <a:fld id="{B9FC853C-CC0C-42AF-A088-C6B433F66892}" type="datetime1">
              <a:rPr lang="en-US" sz="1050" b="1" smtClean="0">
                <a:solidFill>
                  <a:srgbClr val="0070C0"/>
                </a:solidFill>
              </a:rPr>
              <a:pPr algn="ctr"/>
              <a:t>5/4/2010</a:t>
            </a:fld>
            <a:endParaRPr lang="en-US" sz="1050" b="1" dirty="0">
              <a:solidFill>
                <a:srgbClr val="0070C0"/>
              </a:solidFill>
            </a:endParaRPr>
          </a:p>
        </p:txBody>
      </p:sp>
      <p:sp>
        <p:nvSpPr>
          <p:cNvPr id="29" name="Date Placeholder 12"/>
          <p:cNvSpPr txBox="1">
            <a:spLocks/>
          </p:cNvSpPr>
          <p:nvPr/>
        </p:nvSpPr>
        <p:spPr>
          <a:xfrm>
            <a:off x="3505200" y="6492875"/>
            <a:ext cx="2667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Almurayh</a:t>
            </a:r>
            <a:r>
              <a:rPr kumimoji="0" lang="en-US" sz="105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UCCS- CS525 S2010</a:t>
            </a:r>
            <a:r>
              <a:rPr kumimoji="0" lang="en-US" sz="1050" b="1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Date Placeholder 12"/>
          <p:cNvSpPr txBox="1">
            <a:spLocks/>
          </p:cNvSpPr>
          <p:nvPr/>
        </p:nvSpPr>
        <p:spPr>
          <a:xfrm>
            <a:off x="7924800" y="6492875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ctr">
              <a:defRPr/>
            </a:pPr>
            <a:r>
              <a:rPr lang="en-US" sz="1050" b="1" dirty="0" smtClean="0">
                <a:solidFill>
                  <a:srgbClr val="0070C0"/>
                </a:solidFill>
              </a:rPr>
              <a:t>GUIBDSS</a:t>
            </a: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1767057" y="152400"/>
            <a:ext cx="346761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GUIBDSS Demo</a:t>
            </a:r>
          </a:p>
          <a:p>
            <a:endParaRPr lang="en-US" sz="4000" b="1" dirty="0"/>
          </a:p>
        </p:txBody>
      </p:sp>
      <p:pic>
        <p:nvPicPr>
          <p:cNvPr id="24578" name="Picture 2" descr="E:\UCCS\CS Classes\CS525\paper\6thSense\imgs\sixthsense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676400"/>
            <a:ext cx="6172200" cy="46291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579" name="Picture 3" descr="E:\UCCS\CS Classes\CS525\paper\6thSense\imgs\sixthsense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1600200"/>
            <a:ext cx="6299200" cy="4724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ounded Rectangle 5">
            <a:hlinkClick r:id="rId4"/>
          </p:cNvPr>
          <p:cNvSpPr/>
          <p:nvPr/>
        </p:nvSpPr>
        <p:spPr>
          <a:xfrm>
            <a:off x="2667000" y="5105400"/>
            <a:ext cx="4419600" cy="8382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Video Demo</a:t>
            </a:r>
            <a:endParaRPr lang="en-US" sz="2800" dirty="0"/>
          </a:p>
        </p:txBody>
      </p:sp>
      <p:sp>
        <p:nvSpPr>
          <p:cNvPr id="8" name="Rectangle 7"/>
          <p:cNvSpPr/>
          <p:nvPr/>
        </p:nvSpPr>
        <p:spPr>
          <a:xfrm>
            <a:off x="1676400" y="990600"/>
            <a:ext cx="26938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Inventor: </a:t>
            </a:r>
            <a:r>
              <a:rPr lang="en-US" sz="2000" b="1" dirty="0" err="1" smtClean="0">
                <a:solidFill>
                  <a:srgbClr val="C00000"/>
                </a:solidFill>
              </a:rPr>
              <a:t>Pranav</a:t>
            </a:r>
            <a:r>
              <a:rPr lang="en-US" sz="2000" b="1" dirty="0" smtClean="0">
                <a:solidFill>
                  <a:srgbClr val="C00000"/>
                </a:solidFill>
              </a:rPr>
              <a:t> </a:t>
            </a:r>
            <a:r>
              <a:rPr lang="en-US" sz="2000" b="1" dirty="0" err="1" smtClean="0">
                <a:solidFill>
                  <a:srgbClr val="C00000"/>
                </a:solidFill>
              </a:rPr>
              <a:t>Mistry</a:t>
            </a:r>
            <a:endParaRPr lang="en-US" sz="2000" dirty="0">
              <a:solidFill>
                <a:srgbClr val="C00000"/>
              </a:solidFill>
            </a:endParaRPr>
          </a:p>
        </p:txBody>
      </p:sp>
      <p:cxnSp>
        <p:nvCxnSpPr>
          <p:cNvPr id="7" name="Straight Connector 6"/>
          <p:cNvCxnSpPr>
            <a:stCxn id="10" idx="4"/>
            <a:endCxn id="23" idx="0"/>
          </p:cNvCxnSpPr>
          <p:nvPr/>
        </p:nvCxnSpPr>
        <p:spPr>
          <a:xfrm rot="5400000">
            <a:off x="-2133600" y="3352800"/>
            <a:ext cx="5181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endCxn id="20" idx="0"/>
          </p:cNvCxnSpPr>
          <p:nvPr/>
        </p:nvCxnSpPr>
        <p:spPr>
          <a:xfrm rot="5400000">
            <a:off x="-1371600" y="2514600"/>
            <a:ext cx="3657600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381000" y="609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81000" y="609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81000" y="6096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81000" y="11430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81000" y="1676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381000" y="22098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381000" y="27432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381000" y="3276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381000" y="38100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381000" y="4343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381000" y="48768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381000" y="54102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381000" y="5943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381000" y="11430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381000" y="16764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381000" y="22098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381000" y="27432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381000" y="32766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381000" y="38100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Date Placeholder 12"/>
          <p:cNvSpPr>
            <a:spLocks noGrp="1"/>
          </p:cNvSpPr>
          <p:nvPr>
            <p:ph type="dt" sz="half" idx="10"/>
          </p:nvPr>
        </p:nvSpPr>
        <p:spPr>
          <a:xfrm>
            <a:off x="1066800" y="6492875"/>
            <a:ext cx="914400" cy="365125"/>
          </a:xfrm>
        </p:spPr>
        <p:txBody>
          <a:bodyPr/>
          <a:lstStyle/>
          <a:p>
            <a:pPr algn="ctr"/>
            <a:fld id="{B9FC853C-CC0C-42AF-A088-C6B433F66892}" type="datetime1">
              <a:rPr lang="en-US" sz="1050" b="1" smtClean="0">
                <a:solidFill>
                  <a:srgbClr val="0070C0"/>
                </a:solidFill>
              </a:rPr>
              <a:pPr algn="ctr"/>
              <a:t>5/4/2010</a:t>
            </a:fld>
            <a:endParaRPr lang="en-US" sz="1050" b="1" dirty="0">
              <a:solidFill>
                <a:srgbClr val="0070C0"/>
              </a:solidFill>
            </a:endParaRPr>
          </a:p>
        </p:txBody>
      </p:sp>
      <p:sp>
        <p:nvSpPr>
          <p:cNvPr id="32" name="Date Placeholder 12"/>
          <p:cNvSpPr txBox="1">
            <a:spLocks/>
          </p:cNvSpPr>
          <p:nvPr/>
        </p:nvSpPr>
        <p:spPr>
          <a:xfrm>
            <a:off x="3505200" y="6492875"/>
            <a:ext cx="2667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Almurayh</a:t>
            </a:r>
            <a:r>
              <a:rPr kumimoji="0" lang="en-US" sz="105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UCCS- CS525 S2010</a:t>
            </a:r>
            <a:r>
              <a:rPr kumimoji="0" lang="en-US" sz="1050" b="1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3" name="Date Placeholder 12"/>
          <p:cNvSpPr txBox="1">
            <a:spLocks/>
          </p:cNvSpPr>
          <p:nvPr/>
        </p:nvSpPr>
        <p:spPr>
          <a:xfrm>
            <a:off x="7924800" y="6492875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ctr">
              <a:defRPr/>
            </a:pPr>
            <a:r>
              <a:rPr lang="en-US" sz="1050" b="1" dirty="0" smtClean="0">
                <a:solidFill>
                  <a:srgbClr val="0070C0"/>
                </a:solidFill>
              </a:rPr>
              <a:t>GUIBDSS</a:t>
            </a: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/>
          <p:cNvSpPr/>
          <p:nvPr/>
        </p:nvSpPr>
        <p:spPr>
          <a:xfrm>
            <a:off x="1371600" y="1219200"/>
            <a:ext cx="7162800" cy="5029200"/>
          </a:xfrm>
          <a:prstGeom prst="roundRect">
            <a:avLst>
              <a:gd name="adj" fmla="val 3257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1767057" y="152400"/>
            <a:ext cx="48588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GUIBDSS Future Work</a:t>
            </a:r>
          </a:p>
          <a:p>
            <a:endParaRPr lang="en-US" sz="4000" b="1" dirty="0"/>
          </a:p>
        </p:txBody>
      </p:sp>
      <p:pic>
        <p:nvPicPr>
          <p:cNvPr id="21506" name="Picture 2" descr="http://coloradoradio.com/wp-content/uploads/2010/01/Front-Door-Walgreens-suspect-1-28-10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895600"/>
            <a:ext cx="1968500" cy="14763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2" descr="http://coloradoradio.com/wp-content/uploads/2010/01/Front-Door-Walgreens-suspect-1-28-10.bmp"/>
          <p:cNvPicPr>
            <a:picLocks noChangeAspect="1" noChangeArrowheads="1"/>
          </p:cNvPicPr>
          <p:nvPr/>
        </p:nvPicPr>
        <p:blipFill>
          <a:blip r:embed="rId2" cstate="print"/>
          <a:srcRect l="40909" t="33333" r="43182" b="12121"/>
          <a:stretch>
            <a:fillRect/>
          </a:stretch>
        </p:blipFill>
        <p:spPr bwMode="auto">
          <a:xfrm>
            <a:off x="4038600" y="1676400"/>
            <a:ext cx="1524000" cy="4114800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2590800" y="3276600"/>
            <a:ext cx="304800" cy="914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9525">
                <a:solidFill>
                  <a:schemeClr val="tx1"/>
                </a:solidFill>
              </a:ln>
            </a:endParaRPr>
          </a:p>
        </p:txBody>
      </p:sp>
      <p:cxnSp>
        <p:nvCxnSpPr>
          <p:cNvPr id="8" name="Straight Connector 7"/>
          <p:cNvCxnSpPr>
            <a:stCxn id="6" idx="0"/>
            <a:endCxn id="5" idx="0"/>
          </p:cNvCxnSpPr>
          <p:nvPr/>
        </p:nvCxnSpPr>
        <p:spPr>
          <a:xfrm rot="5400000" flipH="1" flipV="1">
            <a:off x="2971800" y="1447800"/>
            <a:ext cx="1600200" cy="20574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6" idx="2"/>
            <a:endCxn id="5" idx="2"/>
          </p:cNvCxnSpPr>
          <p:nvPr/>
        </p:nvCxnSpPr>
        <p:spPr>
          <a:xfrm rot="16200000" flipH="1">
            <a:off x="2971800" y="3962400"/>
            <a:ext cx="1600200" cy="20574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508" name="Picture 4" descr="http://www.techfuels.com/attachments/everything-else/7398d1225445970-kinamax-wcm-nva-web-cam-kinamax-wcm-nva-web-cam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35558" flipH="1">
            <a:off x="1590641" y="1271295"/>
            <a:ext cx="1138626" cy="1423283"/>
          </a:xfrm>
          <a:prstGeom prst="rect">
            <a:avLst/>
          </a:prstGeom>
          <a:noFill/>
        </p:spPr>
      </p:pic>
      <p:sp>
        <p:nvSpPr>
          <p:cNvPr id="13" name="Trapezoid 12"/>
          <p:cNvSpPr/>
          <p:nvPr/>
        </p:nvSpPr>
        <p:spPr>
          <a:xfrm rot="20443337">
            <a:off x="1621961" y="1721294"/>
            <a:ext cx="1828800" cy="2057400"/>
          </a:xfrm>
          <a:prstGeom prst="trapezoid">
            <a:avLst>
              <a:gd name="adj" fmla="val 47596"/>
            </a:avLst>
          </a:prstGeom>
          <a:gradFill flip="none" rotWithShape="1">
            <a:gsLst>
              <a:gs pos="12000">
                <a:schemeClr val="bg1">
                  <a:alpha val="0"/>
                </a:schemeClr>
              </a:gs>
              <a:gs pos="99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510" name="Picture 6" descr="http://lauriekendrick.files.wordpress.com/2009/05/police-car-light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4648200"/>
            <a:ext cx="2070100" cy="1552575"/>
          </a:xfrm>
          <a:prstGeom prst="rect">
            <a:avLst/>
          </a:prstGeom>
          <a:noFill/>
        </p:spPr>
      </p:pic>
      <p:sp>
        <p:nvSpPr>
          <p:cNvPr id="15" name="Vertical Scroll 14"/>
          <p:cNvSpPr/>
          <p:nvPr/>
        </p:nvSpPr>
        <p:spPr>
          <a:xfrm>
            <a:off x="6553200" y="1752600"/>
            <a:ext cx="1447800" cy="1066800"/>
          </a:xfrm>
          <a:prstGeom prst="verticalScroll">
            <a:avLst>
              <a:gd name="adj" fmla="val 14149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Report to</a:t>
            </a:r>
          </a:p>
          <a:p>
            <a:pPr algn="ctr"/>
            <a:r>
              <a:rPr lang="en-US" dirty="0" smtClean="0"/>
              <a:t>the police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2362200" y="1447800"/>
            <a:ext cx="4114800" cy="76200"/>
          </a:xfrm>
          <a:prstGeom prst="straightConnector1">
            <a:avLst/>
          </a:prstGeom>
          <a:ln w="1905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21510" idx="0"/>
          </p:cNvCxnSpPr>
          <p:nvPr/>
        </p:nvCxnSpPr>
        <p:spPr>
          <a:xfrm rot="16200000" flipH="1">
            <a:off x="6461125" y="3749675"/>
            <a:ext cx="1752600" cy="44450"/>
          </a:xfrm>
          <a:prstGeom prst="straightConnector1">
            <a:avLst/>
          </a:prstGeom>
          <a:ln w="1905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21510" idx="1"/>
          </p:cNvCxnSpPr>
          <p:nvPr/>
        </p:nvCxnSpPr>
        <p:spPr>
          <a:xfrm rot="10800000">
            <a:off x="5562600" y="4648200"/>
            <a:ext cx="762000" cy="776288"/>
          </a:xfrm>
          <a:prstGeom prst="straightConnector1">
            <a:avLst/>
          </a:prstGeom>
          <a:ln w="57150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1295400" y="838200"/>
            <a:ext cx="34814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C00000"/>
                </a:solidFill>
              </a:rPr>
              <a:t>Reporting suspicious activities</a:t>
            </a:r>
            <a:endParaRPr lang="en-US" sz="2000" b="1" dirty="0">
              <a:solidFill>
                <a:srgbClr val="C00000"/>
              </a:solidFill>
            </a:endParaRPr>
          </a:p>
        </p:txBody>
      </p:sp>
      <p:cxnSp>
        <p:nvCxnSpPr>
          <p:cNvPr id="18" name="Straight Connector 17"/>
          <p:cNvCxnSpPr>
            <a:stCxn id="25" idx="4"/>
            <a:endCxn id="37" idx="0"/>
          </p:cNvCxnSpPr>
          <p:nvPr/>
        </p:nvCxnSpPr>
        <p:spPr>
          <a:xfrm rot="5400000">
            <a:off x="-2133600" y="3352800"/>
            <a:ext cx="5181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endCxn id="35" idx="0"/>
          </p:cNvCxnSpPr>
          <p:nvPr/>
        </p:nvCxnSpPr>
        <p:spPr>
          <a:xfrm rot="5400000">
            <a:off x="-1638300" y="2781300"/>
            <a:ext cx="4191000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381000" y="609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381000" y="609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381000" y="6096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381000" y="11430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381000" y="1676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381000" y="22098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381000" y="27432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381000" y="3276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381000" y="38100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381000" y="4343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381000" y="48768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381000" y="54102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381000" y="5943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381000" y="11430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381000" y="16764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381000" y="22098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381000" y="27432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381000" y="32766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381000" y="38100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381000" y="4343400"/>
            <a:ext cx="152400" cy="152400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Date Placeholder 12"/>
          <p:cNvSpPr>
            <a:spLocks noGrp="1"/>
          </p:cNvSpPr>
          <p:nvPr>
            <p:ph type="dt" sz="half" idx="10"/>
          </p:nvPr>
        </p:nvSpPr>
        <p:spPr>
          <a:xfrm>
            <a:off x="1066800" y="6492875"/>
            <a:ext cx="914400" cy="365125"/>
          </a:xfrm>
        </p:spPr>
        <p:txBody>
          <a:bodyPr/>
          <a:lstStyle/>
          <a:p>
            <a:pPr algn="ctr"/>
            <a:fld id="{B9FC853C-CC0C-42AF-A088-C6B433F66892}" type="datetime1">
              <a:rPr lang="en-US" sz="1050" b="1" smtClean="0">
                <a:solidFill>
                  <a:srgbClr val="0070C0"/>
                </a:solidFill>
              </a:rPr>
              <a:pPr algn="ctr"/>
              <a:t>5/4/2010</a:t>
            </a:fld>
            <a:endParaRPr lang="en-US" sz="1050" b="1" dirty="0">
              <a:solidFill>
                <a:srgbClr val="0070C0"/>
              </a:solidFill>
            </a:endParaRPr>
          </a:p>
        </p:txBody>
      </p:sp>
      <p:sp>
        <p:nvSpPr>
          <p:cNvPr id="47" name="Date Placeholder 12"/>
          <p:cNvSpPr txBox="1">
            <a:spLocks/>
          </p:cNvSpPr>
          <p:nvPr/>
        </p:nvSpPr>
        <p:spPr>
          <a:xfrm>
            <a:off x="3505200" y="6492875"/>
            <a:ext cx="2667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Almurayh</a:t>
            </a:r>
            <a:r>
              <a:rPr kumimoji="0" lang="en-US" sz="105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UCCS- CS525 S2010</a:t>
            </a:r>
            <a:r>
              <a:rPr kumimoji="0" lang="en-US" sz="1050" b="1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8" name="Date Placeholder 12"/>
          <p:cNvSpPr txBox="1">
            <a:spLocks/>
          </p:cNvSpPr>
          <p:nvPr/>
        </p:nvSpPr>
        <p:spPr>
          <a:xfrm>
            <a:off x="7924800" y="6492875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ctr">
              <a:defRPr/>
            </a:pPr>
            <a:r>
              <a:rPr lang="en-US" sz="1050" b="1" dirty="0" smtClean="0">
                <a:solidFill>
                  <a:srgbClr val="0070C0"/>
                </a:solidFill>
              </a:rPr>
              <a:t>GUIBDSS</a:t>
            </a: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6" grpId="0" animBg="1"/>
      <p:bldP spid="13" grpId="0" animBg="1"/>
      <p:bldP spid="1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415</Words>
  <Application>Microsoft Office PowerPoint</Application>
  <PresentationFormat>On-screen Show (4:3)</PresentationFormat>
  <Paragraphs>91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HP</cp:lastModifiedBy>
  <cp:revision>41</cp:revision>
  <dcterms:created xsi:type="dcterms:W3CDTF">2010-04-30T04:27:25Z</dcterms:created>
  <dcterms:modified xsi:type="dcterms:W3CDTF">2010-05-05T04:21:57Z</dcterms:modified>
</cp:coreProperties>
</file>